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3A59D17-E7BC-468D-A04F-9641DB947C2F}" type="datetimeFigureOut">
              <a:rPr lang="sk-SK" smtClean="0"/>
              <a:t>22. 10. 2021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B85A03F-9852-4506-B083-9CA80E538C66}" type="slidenum">
              <a:rPr lang="sk-SK" smtClean="0"/>
              <a:t>‹#›</a:t>
            </a:fld>
            <a:endParaRPr lang="sk-SK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62402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9D17-E7BC-468D-A04F-9641DB947C2F}" type="datetimeFigureOut">
              <a:rPr lang="sk-SK" smtClean="0"/>
              <a:t>22. 10. 2021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A03F-9852-4506-B083-9CA80E538C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88259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9D17-E7BC-468D-A04F-9641DB947C2F}" type="datetimeFigureOut">
              <a:rPr lang="sk-SK" smtClean="0"/>
              <a:t>22. 10. 2021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A03F-9852-4506-B083-9CA80E538C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2080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9D17-E7BC-468D-A04F-9641DB947C2F}" type="datetimeFigureOut">
              <a:rPr lang="sk-SK" smtClean="0"/>
              <a:t>22. 10. 2021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A03F-9852-4506-B083-9CA80E538C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30126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A59D17-E7BC-468D-A04F-9641DB947C2F}" type="datetimeFigureOut">
              <a:rPr lang="sk-SK" smtClean="0"/>
              <a:t>22. 10. 2021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85A03F-9852-4506-B083-9CA80E538C66}" type="slidenum">
              <a:rPr lang="sk-SK" smtClean="0"/>
              <a:t>‹#›</a:t>
            </a:fld>
            <a:endParaRPr lang="sk-SK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399476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9D17-E7BC-468D-A04F-9641DB947C2F}" type="datetimeFigureOut">
              <a:rPr lang="sk-SK" smtClean="0"/>
              <a:t>22. 10. 2021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A03F-9852-4506-B083-9CA80E538C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07738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9D17-E7BC-468D-A04F-9641DB947C2F}" type="datetimeFigureOut">
              <a:rPr lang="sk-SK" smtClean="0"/>
              <a:t>22. 10. 2021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A03F-9852-4506-B083-9CA80E538C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99398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9D17-E7BC-468D-A04F-9641DB947C2F}" type="datetimeFigureOut">
              <a:rPr lang="sk-SK" smtClean="0"/>
              <a:t>22. 10. 2021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A03F-9852-4506-B083-9CA80E538C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86248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9D17-E7BC-468D-A04F-9641DB947C2F}" type="datetimeFigureOut">
              <a:rPr lang="sk-SK" smtClean="0"/>
              <a:t>22. 10. 2021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A03F-9852-4506-B083-9CA80E538C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05259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A59D17-E7BC-468D-A04F-9641DB947C2F}" type="datetimeFigureOut">
              <a:rPr lang="sk-SK" smtClean="0"/>
              <a:t>22. 10. 2021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85A03F-9852-4506-B083-9CA80E538C66}" type="slidenum">
              <a:rPr lang="sk-SK" smtClean="0"/>
              <a:t>‹#›</a:t>
            </a:fld>
            <a:endParaRPr lang="sk-SK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2991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A59D17-E7BC-468D-A04F-9641DB947C2F}" type="datetimeFigureOut">
              <a:rPr lang="sk-SK" smtClean="0"/>
              <a:t>22. 10. 2021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85A03F-9852-4506-B083-9CA80E538C66}" type="slidenum">
              <a:rPr lang="sk-SK" smtClean="0"/>
              <a:t>‹#›</a:t>
            </a:fld>
            <a:endParaRPr lang="sk-SK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23683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3A59D17-E7BC-468D-A04F-9641DB947C2F}" type="datetimeFigureOut">
              <a:rPr lang="sk-SK" smtClean="0"/>
              <a:t>22. 10. 2021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B85A03F-9852-4506-B083-9CA80E538C66}" type="slidenum">
              <a:rPr lang="sk-SK" smtClean="0"/>
              <a:t>‹#›</a:t>
            </a:fld>
            <a:endParaRPr lang="sk-SK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865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3123180"/>
          </a:xfrm>
        </p:spPr>
        <p:txBody>
          <a:bodyPr/>
          <a:lstStyle/>
          <a:p>
            <a:r>
              <a:rPr lang="sk-SK" dirty="0" smtClean="0"/>
              <a:t>Rozklad zložených čísel na prvočísla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3147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Každé zložené číslo môžeme rozložiť na súčin prvočísel.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371600" y="2404533"/>
            <a:ext cx="9601200" cy="3581400"/>
          </a:xfrm>
        </p:spPr>
        <p:txBody>
          <a:bodyPr/>
          <a:lstStyle/>
          <a:p>
            <a:r>
              <a:rPr lang="sk-SK" sz="3200" dirty="0" smtClean="0"/>
              <a:t>ZLOŽENÉ ČÍSLO - je číslo, ktoré má viac </a:t>
            </a:r>
            <a:r>
              <a:rPr lang="sk-SK" sz="3200" dirty="0"/>
              <a:t>ako dva samozrejmé </a:t>
            </a:r>
            <a:r>
              <a:rPr lang="sk-SK" sz="3200" dirty="0" smtClean="0"/>
              <a:t>delitele (má tri a viac deliteľov).</a:t>
            </a:r>
          </a:p>
          <a:p>
            <a:r>
              <a:rPr lang="sk-SK" sz="3200" dirty="0" smtClean="0"/>
              <a:t>SÚČIN= násobenie (činiteľ . činiteľ = súčin).</a:t>
            </a:r>
          </a:p>
          <a:p>
            <a:r>
              <a:rPr lang="sk-SK" sz="3200" dirty="0" smtClean="0"/>
              <a:t>PRVOČÍSLO - je číslo, ktoré je deliteľné 1 a samo sebou.</a:t>
            </a:r>
          </a:p>
          <a:p>
            <a:endParaRPr lang="sk-SK" dirty="0"/>
          </a:p>
          <a:p>
            <a:endParaRPr lang="sk-SK" dirty="0"/>
          </a:p>
        </p:txBody>
      </p:sp>
      <p:cxnSp>
        <p:nvCxnSpPr>
          <p:cNvPr id="5" name="Rovná spojnica 4"/>
          <p:cNvCxnSpPr/>
          <p:nvPr/>
        </p:nvCxnSpPr>
        <p:spPr>
          <a:xfrm flipV="1">
            <a:off x="3043646" y="1267097"/>
            <a:ext cx="2991394" cy="1306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ovacia šípka 6"/>
          <p:cNvCxnSpPr/>
          <p:nvPr/>
        </p:nvCxnSpPr>
        <p:spPr>
          <a:xfrm flipH="1">
            <a:off x="1608666" y="1280160"/>
            <a:ext cx="1642536" cy="1423247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flipV="1">
            <a:off x="1490133" y="1839748"/>
            <a:ext cx="1200816" cy="2291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ovacia šípka 9"/>
          <p:cNvCxnSpPr/>
          <p:nvPr/>
        </p:nvCxnSpPr>
        <p:spPr>
          <a:xfrm flipH="1">
            <a:off x="1608666" y="1764030"/>
            <a:ext cx="482600" cy="1979717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/>
          <p:cNvCxnSpPr/>
          <p:nvPr/>
        </p:nvCxnSpPr>
        <p:spPr>
          <a:xfrm flipV="1">
            <a:off x="2810934" y="1811867"/>
            <a:ext cx="2225402" cy="2788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ovacia šípka 14"/>
          <p:cNvCxnSpPr/>
          <p:nvPr/>
        </p:nvCxnSpPr>
        <p:spPr>
          <a:xfrm flipH="1">
            <a:off x="1608666" y="1811867"/>
            <a:ext cx="2234536" cy="2632117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14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371600" y="256032"/>
            <a:ext cx="9601200" cy="15179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4000" dirty="0" smtClean="0"/>
              <a:t>20 = 4 . 5 ....... Je toto rozklad čísla na  </a:t>
            </a:r>
          </a:p>
          <a:p>
            <a:pPr marL="0" indent="0">
              <a:buNone/>
            </a:pPr>
            <a:r>
              <a:rPr lang="sk-SK" sz="4000" dirty="0"/>
              <a:t> </a:t>
            </a:r>
            <a:r>
              <a:rPr lang="sk-SK" sz="4000" dirty="0" smtClean="0"/>
              <a:t>                         prvočísla?</a:t>
            </a:r>
            <a:endParaRPr lang="sk-SK" sz="4000" dirty="0"/>
          </a:p>
        </p:txBody>
      </p:sp>
      <p:sp>
        <p:nvSpPr>
          <p:cNvPr id="4" name="Zástupný objekt pre obsah 2"/>
          <p:cNvSpPr txBox="1">
            <a:spLocks/>
          </p:cNvSpPr>
          <p:nvPr/>
        </p:nvSpPr>
        <p:spPr>
          <a:xfrm>
            <a:off x="1371600" y="1773936"/>
            <a:ext cx="9601200" cy="804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anose="020B0503020102020204" pitchFamily="34" charset="0"/>
              <a:buNone/>
            </a:pPr>
            <a:r>
              <a:rPr lang="sk-SK" sz="4000" b="1" dirty="0" smtClean="0">
                <a:solidFill>
                  <a:srgbClr val="FF0000"/>
                </a:solidFill>
              </a:rPr>
              <a:t>NIE</a:t>
            </a:r>
            <a:endParaRPr lang="sk-SK" sz="4000" b="1" dirty="0">
              <a:solidFill>
                <a:srgbClr val="FF0000"/>
              </a:solidFill>
            </a:endParaRPr>
          </a:p>
        </p:txBody>
      </p:sp>
      <p:sp>
        <p:nvSpPr>
          <p:cNvPr id="5" name="Zástupný objekt pre obsah 2"/>
          <p:cNvSpPr txBox="1">
            <a:spLocks/>
          </p:cNvSpPr>
          <p:nvPr/>
        </p:nvSpPr>
        <p:spPr>
          <a:xfrm>
            <a:off x="1499616" y="2298192"/>
            <a:ext cx="1975104" cy="804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sk-SK" sz="4000" dirty="0" smtClean="0"/>
              <a:t>Prečo? </a:t>
            </a:r>
            <a:endParaRPr lang="sk-SK" sz="4000" dirty="0"/>
          </a:p>
        </p:txBody>
      </p:sp>
      <p:sp>
        <p:nvSpPr>
          <p:cNvPr id="6" name="Zástupný objekt pre obsah 2"/>
          <p:cNvSpPr txBox="1">
            <a:spLocks/>
          </p:cNvSpPr>
          <p:nvPr/>
        </p:nvSpPr>
        <p:spPr>
          <a:xfrm>
            <a:off x="3858768" y="2889504"/>
            <a:ext cx="6309360" cy="804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sk-SK" sz="4000" u="sng" dirty="0" smtClean="0">
                <a:solidFill>
                  <a:srgbClr val="FF0000"/>
                </a:solidFill>
              </a:rPr>
              <a:t>Lebo 4 nie je prvočíslo!!!</a:t>
            </a:r>
            <a:endParaRPr lang="sk-SK" sz="4000" u="sng" dirty="0">
              <a:solidFill>
                <a:srgbClr val="FF0000"/>
              </a:solidFill>
            </a:endParaRPr>
          </a:p>
        </p:txBody>
      </p:sp>
      <p:sp>
        <p:nvSpPr>
          <p:cNvPr id="7" name="Zástupný objekt pre obsah 2"/>
          <p:cNvSpPr txBox="1">
            <a:spLocks/>
          </p:cNvSpPr>
          <p:nvPr/>
        </p:nvSpPr>
        <p:spPr>
          <a:xfrm>
            <a:off x="1085088" y="4005072"/>
            <a:ext cx="10875264" cy="1542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sk-SK" sz="4000" dirty="0"/>
              <a:t> </a:t>
            </a:r>
            <a:r>
              <a:rPr lang="sk-SK" sz="4000" dirty="0" smtClean="0"/>
              <a:t> 20 = 2 . 2 . 5........ A teraz? Je toto rozklad na 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sk-SK" sz="4000" dirty="0"/>
              <a:t> </a:t>
            </a:r>
            <a:r>
              <a:rPr lang="sk-SK" sz="4000" dirty="0" smtClean="0"/>
              <a:t>                                prvočísla? </a:t>
            </a:r>
            <a:endParaRPr lang="sk-SK" sz="4000" dirty="0"/>
          </a:p>
        </p:txBody>
      </p:sp>
      <p:sp>
        <p:nvSpPr>
          <p:cNvPr id="8" name="Zástupný objekt pre obsah 2"/>
          <p:cNvSpPr txBox="1">
            <a:spLocks/>
          </p:cNvSpPr>
          <p:nvPr/>
        </p:nvSpPr>
        <p:spPr>
          <a:xfrm>
            <a:off x="1085088" y="5644896"/>
            <a:ext cx="9601200" cy="804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anose="020B0503020102020204" pitchFamily="34" charset="0"/>
              <a:buNone/>
            </a:pPr>
            <a:r>
              <a:rPr lang="sk-SK" sz="4000" b="1" dirty="0" smtClean="0">
                <a:solidFill>
                  <a:srgbClr val="FF0000"/>
                </a:solidFill>
              </a:rPr>
              <a:t>ÁNO, všetky činitele sú prvočísla !</a:t>
            </a:r>
            <a:endParaRPr lang="sk-SK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89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749808" y="438912"/>
            <a:ext cx="11442192" cy="64190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k-SK" sz="2800" dirty="0" smtClean="0"/>
              <a:t>Čísla sa dajú rozložiť na súčin prvočísel rôznymi spôsobmi.</a:t>
            </a:r>
          </a:p>
          <a:p>
            <a:pPr marL="0" indent="0">
              <a:buNone/>
            </a:pPr>
            <a:r>
              <a:rPr lang="sk-SK" sz="2800" dirty="0" smtClean="0"/>
              <a:t>Pre menšie čísla používame </a:t>
            </a:r>
            <a:r>
              <a:rPr lang="sk-SK" sz="2800" b="1" dirty="0" smtClean="0">
                <a:solidFill>
                  <a:srgbClr val="FF0000"/>
                </a:solidFill>
              </a:rPr>
              <a:t>postupný rozklad do </a:t>
            </a:r>
            <a:r>
              <a:rPr lang="sk-SK" sz="2800" b="1" smtClean="0">
                <a:solidFill>
                  <a:srgbClr val="FF0000"/>
                </a:solidFill>
              </a:rPr>
              <a:t>„pavúka“:</a:t>
            </a:r>
            <a:endParaRPr lang="sk-SK" sz="2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sk-SK" sz="2800" b="1" dirty="0">
                <a:solidFill>
                  <a:srgbClr val="FF0000"/>
                </a:solidFill>
              </a:rPr>
              <a:t> </a:t>
            </a:r>
            <a:r>
              <a:rPr lang="sk-SK" sz="2800" b="1" dirty="0" smtClean="0">
                <a:solidFill>
                  <a:srgbClr val="FF0000"/>
                </a:solidFill>
              </a:rPr>
              <a:t>10 = 2 . 5</a:t>
            </a:r>
          </a:p>
          <a:p>
            <a:pPr marL="0" indent="0">
              <a:buNone/>
            </a:pPr>
            <a:r>
              <a:rPr lang="sk-SK" sz="2800" b="1" dirty="0" smtClean="0">
                <a:solidFill>
                  <a:srgbClr val="FF0000"/>
                </a:solidFill>
              </a:rPr>
              <a:t> 12 = 2 . 6    = 2 . 2 . 3</a:t>
            </a:r>
          </a:p>
          <a:p>
            <a:pPr marL="0" indent="0">
              <a:buNone/>
            </a:pPr>
            <a:r>
              <a:rPr lang="sk-SK" sz="2800" b="1" dirty="0">
                <a:solidFill>
                  <a:srgbClr val="FF0000"/>
                </a:solidFill>
              </a:rPr>
              <a:t> </a:t>
            </a:r>
            <a:r>
              <a:rPr lang="sk-SK" sz="2800" b="1" dirty="0" smtClean="0">
                <a:solidFill>
                  <a:srgbClr val="FF0000"/>
                </a:solidFill>
              </a:rPr>
              <a:t>           2 .  3</a:t>
            </a:r>
          </a:p>
          <a:p>
            <a:pPr marL="0" indent="0">
              <a:buNone/>
            </a:pPr>
            <a:r>
              <a:rPr lang="sk-SK" sz="2800" b="1" dirty="0" smtClean="0">
                <a:solidFill>
                  <a:srgbClr val="FF0000"/>
                </a:solidFill>
              </a:rPr>
              <a:t> 18 = 2 . 9    = 2 . 3 . 3</a:t>
            </a:r>
            <a:endParaRPr lang="sk-SK" sz="2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sk-SK" sz="2800" b="1" dirty="0" smtClean="0">
                <a:solidFill>
                  <a:srgbClr val="FF0000"/>
                </a:solidFill>
              </a:rPr>
              <a:t>            3 .  3   </a:t>
            </a:r>
          </a:p>
          <a:p>
            <a:pPr marL="0" indent="0">
              <a:buNone/>
            </a:pPr>
            <a:r>
              <a:rPr lang="sk-SK" sz="2800" b="1" dirty="0" smtClean="0">
                <a:solidFill>
                  <a:srgbClr val="FF0000"/>
                </a:solidFill>
              </a:rPr>
              <a:t> 15 = 3 . 5</a:t>
            </a:r>
          </a:p>
          <a:p>
            <a:pPr marL="0" indent="0">
              <a:buNone/>
            </a:pPr>
            <a:r>
              <a:rPr lang="sk-SK" sz="2800" b="1" dirty="0" smtClean="0">
                <a:solidFill>
                  <a:srgbClr val="FF0000"/>
                </a:solidFill>
              </a:rPr>
              <a:t>24 = 2 . 12   = 2 . 2 . 2 . 3</a:t>
            </a:r>
          </a:p>
          <a:p>
            <a:pPr marL="0" indent="0">
              <a:buNone/>
            </a:pPr>
            <a:r>
              <a:rPr lang="sk-SK" sz="2800" b="1" dirty="0">
                <a:solidFill>
                  <a:srgbClr val="FF0000"/>
                </a:solidFill>
              </a:rPr>
              <a:t> </a:t>
            </a:r>
            <a:r>
              <a:rPr lang="sk-SK" sz="2800" b="1" dirty="0" smtClean="0">
                <a:solidFill>
                  <a:srgbClr val="FF0000"/>
                </a:solidFill>
              </a:rPr>
              <a:t>            2  .  6</a:t>
            </a:r>
          </a:p>
          <a:p>
            <a:pPr marL="0" indent="0">
              <a:buNone/>
            </a:pPr>
            <a:r>
              <a:rPr lang="sk-SK" sz="2800" b="1" dirty="0">
                <a:solidFill>
                  <a:srgbClr val="FF0000"/>
                </a:solidFill>
              </a:rPr>
              <a:t> </a:t>
            </a:r>
            <a:r>
              <a:rPr lang="sk-SK" sz="2800" b="1" dirty="0" smtClean="0">
                <a:solidFill>
                  <a:srgbClr val="FF0000"/>
                </a:solidFill>
              </a:rPr>
              <a:t>                 2 . 3</a:t>
            </a:r>
          </a:p>
          <a:p>
            <a:pPr marL="0" indent="0">
              <a:buNone/>
            </a:pPr>
            <a:r>
              <a:rPr lang="sk-SK" sz="2800" b="1" dirty="0">
                <a:solidFill>
                  <a:srgbClr val="FF0000"/>
                </a:solidFill>
              </a:rPr>
              <a:t> </a:t>
            </a:r>
          </a:p>
        </p:txBody>
      </p:sp>
      <p:cxnSp>
        <p:nvCxnSpPr>
          <p:cNvPr id="5" name="Rovná spojovacia šípka 4"/>
          <p:cNvCxnSpPr/>
          <p:nvPr/>
        </p:nvCxnSpPr>
        <p:spPr>
          <a:xfrm flipH="1">
            <a:off x="2020824" y="4881372"/>
            <a:ext cx="274320" cy="274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ovná spojovacia šípka 5"/>
          <p:cNvCxnSpPr/>
          <p:nvPr/>
        </p:nvCxnSpPr>
        <p:spPr>
          <a:xfrm>
            <a:off x="2361438" y="4881372"/>
            <a:ext cx="274320" cy="274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ovacia šípka 9"/>
          <p:cNvCxnSpPr/>
          <p:nvPr/>
        </p:nvCxnSpPr>
        <p:spPr>
          <a:xfrm flipH="1">
            <a:off x="2498598" y="5390388"/>
            <a:ext cx="274320" cy="274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ovacia šípka 10"/>
          <p:cNvCxnSpPr/>
          <p:nvPr/>
        </p:nvCxnSpPr>
        <p:spPr>
          <a:xfrm>
            <a:off x="2772918" y="5350764"/>
            <a:ext cx="228600" cy="274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ovacia šípka 14"/>
          <p:cNvCxnSpPr/>
          <p:nvPr/>
        </p:nvCxnSpPr>
        <p:spPr>
          <a:xfrm flipH="1">
            <a:off x="1929384" y="2275332"/>
            <a:ext cx="274320" cy="274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ovacia šípka 15"/>
          <p:cNvCxnSpPr/>
          <p:nvPr/>
        </p:nvCxnSpPr>
        <p:spPr>
          <a:xfrm>
            <a:off x="2361438" y="2261616"/>
            <a:ext cx="210312" cy="2880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ovná spojovacia šípka 18"/>
          <p:cNvCxnSpPr/>
          <p:nvPr/>
        </p:nvCxnSpPr>
        <p:spPr>
          <a:xfrm flipH="1">
            <a:off x="1947672" y="3304032"/>
            <a:ext cx="274320" cy="274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ovná spojovacia šípka 19"/>
          <p:cNvCxnSpPr/>
          <p:nvPr/>
        </p:nvCxnSpPr>
        <p:spPr>
          <a:xfrm>
            <a:off x="2361438" y="3304032"/>
            <a:ext cx="274320" cy="274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61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371600" y="347472"/>
            <a:ext cx="9601200" cy="5519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800" dirty="0" smtClean="0"/>
              <a:t>Veľké čísla rozkladáme pomocou </a:t>
            </a:r>
            <a:r>
              <a:rPr lang="sk-SK" sz="2800" dirty="0" smtClean="0">
                <a:solidFill>
                  <a:srgbClr val="FF0000"/>
                </a:solidFill>
              </a:rPr>
              <a:t>tabuľky (kríža).</a:t>
            </a:r>
          </a:p>
          <a:p>
            <a:pPr marL="0" indent="0">
              <a:buNone/>
            </a:pPr>
            <a:r>
              <a:rPr lang="sk-SK" sz="2800" dirty="0" smtClean="0">
                <a:solidFill>
                  <a:schemeClr val="tx1"/>
                </a:solidFill>
              </a:rPr>
              <a:t>Na ľavú stranu zapisujeme výsledky po delení prvočíslami. </a:t>
            </a:r>
          </a:p>
          <a:p>
            <a:pPr marL="0" indent="0">
              <a:buNone/>
            </a:pPr>
            <a:r>
              <a:rPr lang="sk-SK" sz="2800" dirty="0" smtClean="0">
                <a:solidFill>
                  <a:schemeClr val="tx1"/>
                </a:solidFill>
              </a:rPr>
              <a:t>Na pravú stranu zapisujeme prvočísla.</a:t>
            </a:r>
          </a:p>
          <a:p>
            <a:pPr marL="0" indent="0">
              <a:buNone/>
            </a:pPr>
            <a:r>
              <a:rPr lang="sk-SK" sz="2800" dirty="0" smtClean="0">
                <a:solidFill>
                  <a:schemeClr val="tx1"/>
                </a:solidFill>
              </a:rPr>
              <a:t>Číslo 84 rozložíme na súčin prvočísel takto:</a:t>
            </a:r>
          </a:p>
          <a:p>
            <a:pPr marL="0" indent="0">
              <a:buNone/>
            </a:pPr>
            <a:r>
              <a:rPr lang="sk-SK" sz="2800" dirty="0" smtClean="0">
                <a:solidFill>
                  <a:schemeClr val="tx1"/>
                </a:solidFill>
              </a:rPr>
              <a:t>   84     2                84 : 2 = 42 (zapíšeme vľavo)</a:t>
            </a:r>
          </a:p>
          <a:p>
            <a:pPr marL="0" indent="0">
              <a:buNone/>
            </a:pPr>
            <a:r>
              <a:rPr lang="sk-SK" sz="2800" dirty="0">
                <a:solidFill>
                  <a:schemeClr val="tx1"/>
                </a:solidFill>
              </a:rPr>
              <a:t> </a:t>
            </a:r>
            <a:r>
              <a:rPr lang="sk-SK" sz="2800" dirty="0" smtClean="0">
                <a:solidFill>
                  <a:schemeClr val="tx1"/>
                </a:solidFill>
              </a:rPr>
              <a:t>  42     2                42 : 2 = 21 (zapíšeme vľavo)                </a:t>
            </a:r>
          </a:p>
          <a:p>
            <a:pPr marL="0" indent="0">
              <a:buNone/>
            </a:pPr>
            <a:r>
              <a:rPr lang="sk-SK" sz="2800" dirty="0">
                <a:solidFill>
                  <a:schemeClr val="tx1"/>
                </a:solidFill>
              </a:rPr>
              <a:t> </a:t>
            </a:r>
            <a:r>
              <a:rPr lang="sk-SK" sz="2800" dirty="0" smtClean="0">
                <a:solidFill>
                  <a:schemeClr val="tx1"/>
                </a:solidFill>
              </a:rPr>
              <a:t>  21     3                21 : 3 = 7 (zapíšeme vľavo)</a:t>
            </a:r>
          </a:p>
          <a:p>
            <a:pPr marL="0" indent="0">
              <a:buNone/>
            </a:pPr>
            <a:r>
              <a:rPr lang="sk-SK" sz="2800" dirty="0">
                <a:solidFill>
                  <a:schemeClr val="tx1"/>
                </a:solidFill>
              </a:rPr>
              <a:t> </a:t>
            </a:r>
            <a:r>
              <a:rPr lang="sk-SK" sz="2800" dirty="0" smtClean="0">
                <a:solidFill>
                  <a:schemeClr val="tx1"/>
                </a:solidFill>
              </a:rPr>
              <a:t>    7     7                  7 : 7 = 1 (zapíšeme vľavo)</a:t>
            </a:r>
          </a:p>
          <a:p>
            <a:pPr marL="0" indent="0">
              <a:buNone/>
            </a:pPr>
            <a:r>
              <a:rPr lang="sk-SK" sz="2800" dirty="0" smtClean="0">
                <a:solidFill>
                  <a:schemeClr val="tx1"/>
                </a:solidFill>
              </a:rPr>
              <a:t>     1                     </a:t>
            </a:r>
            <a:endParaRPr lang="sk-SK" sz="2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sk-SK" sz="2800" dirty="0" smtClean="0">
                <a:solidFill>
                  <a:srgbClr val="FF0000"/>
                </a:solidFill>
              </a:rPr>
              <a:t>                           </a:t>
            </a:r>
            <a:r>
              <a:rPr lang="sk-SK" sz="2800" b="1" dirty="0" smtClean="0">
                <a:solidFill>
                  <a:srgbClr val="FF0000"/>
                </a:solidFill>
              </a:rPr>
              <a:t>84 = 2 . 2 . 3 . 7</a:t>
            </a:r>
            <a:endParaRPr lang="sk-SK" sz="2800" dirty="0" smtClean="0">
              <a:solidFill>
                <a:schemeClr val="tx1"/>
              </a:solidFill>
            </a:endParaRPr>
          </a:p>
        </p:txBody>
      </p:sp>
      <p:cxnSp>
        <p:nvCxnSpPr>
          <p:cNvPr id="5" name="Rovná spojnica 4"/>
          <p:cNvCxnSpPr/>
          <p:nvPr/>
        </p:nvCxnSpPr>
        <p:spPr>
          <a:xfrm>
            <a:off x="2322576" y="2615184"/>
            <a:ext cx="22690" cy="279806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ovná spojnica 5"/>
          <p:cNvCxnSpPr/>
          <p:nvPr/>
        </p:nvCxnSpPr>
        <p:spPr>
          <a:xfrm>
            <a:off x="1298448" y="3070860"/>
            <a:ext cx="194733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Bublina v tvare šípky doľava 11"/>
          <p:cNvSpPr/>
          <p:nvPr/>
        </p:nvSpPr>
        <p:spPr>
          <a:xfrm>
            <a:off x="2774453" y="731520"/>
            <a:ext cx="7589520" cy="4224528"/>
          </a:xfrm>
          <a:prstGeom prst="leftArrow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 voľbe prvočísla, ktorým budeme deliť, vyžívame znaky deliteľnosti (vždy od najmenšieho prvočísla).</a:t>
            </a:r>
            <a:endParaRPr lang="sk-SK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Ovál 13"/>
          <p:cNvSpPr/>
          <p:nvPr/>
        </p:nvSpPr>
        <p:spPr>
          <a:xfrm>
            <a:off x="2505456" y="2395728"/>
            <a:ext cx="406738" cy="25603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9" name="Rovná spojovacia šípka 18"/>
          <p:cNvCxnSpPr>
            <a:endCxn id="14" idx="6"/>
          </p:cNvCxnSpPr>
          <p:nvPr/>
        </p:nvCxnSpPr>
        <p:spPr>
          <a:xfrm flipH="1" flipV="1">
            <a:off x="2912194" y="3675888"/>
            <a:ext cx="2746671" cy="18074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Šípka doľava 21"/>
          <p:cNvSpPr/>
          <p:nvPr/>
        </p:nvSpPr>
        <p:spPr>
          <a:xfrm rot="1102883">
            <a:off x="2015635" y="4684978"/>
            <a:ext cx="3909543" cy="159117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smtClean="0"/>
              <a:t>Končíme </a:t>
            </a:r>
            <a:r>
              <a:rPr lang="sk-SK" sz="2800" smtClean="0"/>
              <a:t>vždy 1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9053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  <p:bldP spid="14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Rozlož číslo 180 na súčin prvočísel: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371600" y="1700784"/>
            <a:ext cx="9601200" cy="4166616"/>
          </a:xfrm>
        </p:spPr>
        <p:txBody>
          <a:bodyPr/>
          <a:lstStyle/>
          <a:p>
            <a:endParaRPr lang="sk-SK" dirty="0" smtClean="0"/>
          </a:p>
          <a:p>
            <a:pPr marL="0" indent="0">
              <a:buNone/>
            </a:pPr>
            <a:r>
              <a:rPr lang="sk-SK" sz="2800" dirty="0" smtClean="0"/>
              <a:t>          180    2 </a:t>
            </a:r>
          </a:p>
          <a:p>
            <a:pPr marL="0" indent="0">
              <a:buNone/>
            </a:pPr>
            <a:r>
              <a:rPr lang="sk-SK" sz="2800" dirty="0" smtClean="0"/>
              <a:t>            90    2</a:t>
            </a:r>
          </a:p>
          <a:p>
            <a:pPr marL="0" indent="0">
              <a:buNone/>
            </a:pPr>
            <a:r>
              <a:rPr lang="sk-SK" sz="2800" dirty="0" smtClean="0"/>
              <a:t>            45    3                      </a:t>
            </a:r>
            <a:r>
              <a:rPr lang="sk-SK" sz="2800" b="1" dirty="0" smtClean="0">
                <a:solidFill>
                  <a:srgbClr val="FF0000"/>
                </a:solidFill>
              </a:rPr>
              <a:t>180 = 2 . 2 . 3 . 3 . 5</a:t>
            </a:r>
            <a:endParaRPr lang="sk-SK" sz="2800" dirty="0" smtClean="0"/>
          </a:p>
          <a:p>
            <a:pPr marL="0" indent="0">
              <a:buNone/>
            </a:pPr>
            <a:r>
              <a:rPr lang="sk-SK" sz="2800" dirty="0"/>
              <a:t> </a:t>
            </a:r>
            <a:r>
              <a:rPr lang="sk-SK" sz="2800" dirty="0" smtClean="0"/>
              <a:t>           15    3  </a:t>
            </a:r>
          </a:p>
          <a:p>
            <a:pPr marL="0" indent="0">
              <a:buNone/>
            </a:pPr>
            <a:r>
              <a:rPr lang="sk-SK" sz="2800" dirty="0"/>
              <a:t> </a:t>
            </a:r>
            <a:r>
              <a:rPr lang="sk-SK" sz="2800" dirty="0" smtClean="0"/>
              <a:t>             5    5 </a:t>
            </a:r>
          </a:p>
          <a:p>
            <a:pPr marL="0" indent="0">
              <a:buNone/>
            </a:pPr>
            <a:r>
              <a:rPr lang="sk-SK" sz="2800" dirty="0"/>
              <a:t> </a:t>
            </a:r>
            <a:r>
              <a:rPr lang="sk-SK" sz="2800" dirty="0" smtClean="0"/>
              <a:t>             1             </a:t>
            </a:r>
            <a:endParaRPr lang="sk-SK" sz="2800" dirty="0"/>
          </a:p>
        </p:txBody>
      </p:sp>
      <p:cxnSp>
        <p:nvCxnSpPr>
          <p:cNvPr id="4" name="Rovná spojnica 3"/>
          <p:cNvCxnSpPr/>
          <p:nvPr/>
        </p:nvCxnSpPr>
        <p:spPr>
          <a:xfrm>
            <a:off x="3145535" y="1938528"/>
            <a:ext cx="54865" cy="343814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Rovná spojnica 4"/>
          <p:cNvCxnSpPr/>
          <p:nvPr/>
        </p:nvCxnSpPr>
        <p:spPr>
          <a:xfrm>
            <a:off x="2262039" y="2523744"/>
            <a:ext cx="1657265" cy="3200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39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Rozlož číslo 96 na súčin prvočísel: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371600" y="1700784"/>
            <a:ext cx="9601200" cy="4791456"/>
          </a:xfrm>
        </p:spPr>
        <p:txBody>
          <a:bodyPr>
            <a:normAutofit/>
          </a:bodyPr>
          <a:lstStyle/>
          <a:p>
            <a:endParaRPr lang="sk-SK" dirty="0" smtClean="0"/>
          </a:p>
          <a:p>
            <a:pPr marL="0" indent="0">
              <a:buNone/>
            </a:pPr>
            <a:r>
              <a:rPr lang="sk-SK" sz="2800" dirty="0" smtClean="0"/>
              <a:t>            96    2 </a:t>
            </a:r>
          </a:p>
          <a:p>
            <a:pPr marL="0" indent="0">
              <a:buNone/>
            </a:pPr>
            <a:r>
              <a:rPr lang="sk-SK" sz="2800" dirty="0" smtClean="0"/>
              <a:t>            48    2</a:t>
            </a:r>
          </a:p>
          <a:p>
            <a:pPr marL="0" indent="0">
              <a:buNone/>
            </a:pPr>
            <a:r>
              <a:rPr lang="sk-SK" sz="2800" dirty="0" smtClean="0"/>
              <a:t>            24    </a:t>
            </a:r>
            <a:r>
              <a:rPr lang="sk-SK" sz="2800" dirty="0"/>
              <a:t>2</a:t>
            </a:r>
            <a:r>
              <a:rPr lang="sk-SK" sz="2800" dirty="0" smtClean="0"/>
              <a:t>                      </a:t>
            </a:r>
            <a:r>
              <a:rPr lang="sk-SK" sz="2800" b="1" dirty="0" smtClean="0">
                <a:solidFill>
                  <a:srgbClr val="FF0000"/>
                </a:solidFill>
              </a:rPr>
              <a:t>96 = 2 . 2 . 2 . 2 . 2 . 3</a:t>
            </a:r>
            <a:endParaRPr lang="sk-SK" sz="2800" dirty="0" smtClean="0"/>
          </a:p>
          <a:p>
            <a:pPr marL="0" indent="0">
              <a:buNone/>
            </a:pPr>
            <a:r>
              <a:rPr lang="sk-SK" sz="2800" dirty="0"/>
              <a:t> </a:t>
            </a:r>
            <a:r>
              <a:rPr lang="sk-SK" sz="2800" dirty="0" smtClean="0"/>
              <a:t>           12    </a:t>
            </a:r>
            <a:r>
              <a:rPr lang="sk-SK" sz="2800" dirty="0"/>
              <a:t>2</a:t>
            </a:r>
            <a:r>
              <a:rPr lang="sk-SK" sz="2800" dirty="0" smtClean="0"/>
              <a:t>  </a:t>
            </a:r>
          </a:p>
          <a:p>
            <a:pPr marL="0" indent="0">
              <a:buNone/>
            </a:pPr>
            <a:r>
              <a:rPr lang="sk-SK" sz="2800" dirty="0"/>
              <a:t> </a:t>
            </a:r>
            <a:r>
              <a:rPr lang="sk-SK" sz="2800" dirty="0" smtClean="0"/>
              <a:t>             6    </a:t>
            </a:r>
            <a:r>
              <a:rPr lang="sk-SK" sz="2800" dirty="0"/>
              <a:t>2</a:t>
            </a:r>
            <a:r>
              <a:rPr lang="sk-SK" sz="2800" dirty="0" smtClean="0"/>
              <a:t> </a:t>
            </a:r>
          </a:p>
          <a:p>
            <a:pPr marL="0" indent="0">
              <a:buNone/>
            </a:pPr>
            <a:r>
              <a:rPr lang="sk-SK" sz="2800" dirty="0"/>
              <a:t> </a:t>
            </a:r>
            <a:r>
              <a:rPr lang="sk-SK" sz="2800" dirty="0" smtClean="0"/>
              <a:t>             3    3</a:t>
            </a:r>
          </a:p>
          <a:p>
            <a:pPr marL="0" indent="0">
              <a:buNone/>
            </a:pPr>
            <a:r>
              <a:rPr lang="sk-SK" sz="2800" dirty="0" smtClean="0"/>
              <a:t>              1</a:t>
            </a:r>
            <a:endParaRPr lang="sk-SK" sz="2800" dirty="0"/>
          </a:p>
        </p:txBody>
      </p:sp>
      <p:cxnSp>
        <p:nvCxnSpPr>
          <p:cNvPr id="4" name="Rovná spojnica 3"/>
          <p:cNvCxnSpPr/>
          <p:nvPr/>
        </p:nvCxnSpPr>
        <p:spPr>
          <a:xfrm>
            <a:off x="3145535" y="1938528"/>
            <a:ext cx="36577" cy="392887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Rovná spojnica 4"/>
          <p:cNvCxnSpPr/>
          <p:nvPr/>
        </p:nvCxnSpPr>
        <p:spPr>
          <a:xfrm>
            <a:off x="2262039" y="2523744"/>
            <a:ext cx="1657265" cy="3200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89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13611"/>
          </a:xfrm>
        </p:spPr>
        <p:txBody>
          <a:bodyPr>
            <a:normAutofit fontScale="90000"/>
          </a:bodyPr>
          <a:lstStyle/>
          <a:p>
            <a:r>
              <a:rPr lang="sk-SK" dirty="0"/>
              <a:t>Rozlož čísla na súčin prvočísel: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sz="half" idx="1"/>
          </p:nvPr>
        </p:nvSpPr>
        <p:spPr>
          <a:xfrm>
            <a:off x="1371600" y="1588168"/>
            <a:ext cx="938463" cy="50532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k-SK" sz="3200" dirty="0" smtClean="0"/>
              <a:t>36</a:t>
            </a:r>
          </a:p>
          <a:p>
            <a:pPr marL="0" indent="0">
              <a:buNone/>
            </a:pPr>
            <a:r>
              <a:rPr lang="sk-SK" sz="3200" dirty="0" smtClean="0"/>
              <a:t>42</a:t>
            </a:r>
          </a:p>
          <a:p>
            <a:pPr marL="0" indent="0">
              <a:buNone/>
            </a:pPr>
            <a:r>
              <a:rPr lang="sk-SK" sz="3200" dirty="0" smtClean="0"/>
              <a:t>56</a:t>
            </a:r>
          </a:p>
          <a:p>
            <a:pPr marL="0" indent="0">
              <a:buNone/>
            </a:pPr>
            <a:r>
              <a:rPr lang="sk-SK" sz="3200" dirty="0" smtClean="0"/>
              <a:t>64</a:t>
            </a:r>
          </a:p>
          <a:p>
            <a:pPr marL="0" indent="0">
              <a:buNone/>
            </a:pPr>
            <a:r>
              <a:rPr lang="sk-SK" sz="3200" dirty="0" smtClean="0"/>
              <a:t>120</a:t>
            </a:r>
          </a:p>
          <a:p>
            <a:pPr marL="0" indent="0">
              <a:buNone/>
            </a:pP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312597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31920" y="2869399"/>
            <a:ext cx="9601200" cy="1485900"/>
          </a:xfrm>
        </p:spPr>
        <p:txBody>
          <a:bodyPr/>
          <a:lstStyle/>
          <a:p>
            <a:r>
              <a:rPr lang="sk-SK" dirty="0" smtClean="0"/>
              <a:t>Ďakujem za pozornosť!</a:t>
            </a:r>
            <a:endParaRPr lang="sk-SK" dirty="0"/>
          </a:p>
        </p:txBody>
      </p:sp>
      <p:pic>
        <p:nvPicPr>
          <p:cNvPr id="5" name="Zástupný objekt pre obsah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625" y="2424684"/>
            <a:ext cx="1609095" cy="2375331"/>
          </a:xfrm>
        </p:spPr>
      </p:pic>
      <p:sp>
        <p:nvSpPr>
          <p:cNvPr id="3" name="Obdĺžnik 2"/>
          <p:cNvSpPr/>
          <p:nvPr/>
        </p:nvSpPr>
        <p:spPr>
          <a:xfrm>
            <a:off x="1428206" y="399144"/>
            <a:ext cx="86301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i="1" dirty="0"/>
              <a:t>A ešte niečo zaujímavé:</a:t>
            </a:r>
          </a:p>
          <a:p>
            <a:r>
              <a:rPr lang="sk-SK" i="1" dirty="0" smtClean="0"/>
              <a:t>Najväčšie známe prvočíslo </a:t>
            </a:r>
            <a:r>
              <a:rPr lang="sk-SK" i="1" dirty="0"/>
              <a:t>má až 23 249 425 </a:t>
            </a:r>
            <a:r>
              <a:rPr lang="sk-SK" i="1" dirty="0" smtClean="0"/>
              <a:t>číslic. </a:t>
            </a:r>
            <a:r>
              <a:rPr lang="sk-SK" i="1" dirty="0"/>
              <a:t>Je také veľké, že na jeho vytlačenie by sa spotrebovalo deväťtisíc strán papiera.</a:t>
            </a:r>
          </a:p>
        </p:txBody>
      </p:sp>
    </p:spTree>
    <p:extLst>
      <p:ext uri="{BB962C8B-B14F-4D97-AF65-F5344CB8AC3E}">
        <p14:creationId xmlns:p14="http://schemas.microsoft.com/office/powerpoint/2010/main" val="260368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Orezanie</Template>
  <TotalTime>178</TotalTime>
  <Words>423</Words>
  <Application>Microsoft Office PowerPoint</Application>
  <PresentationFormat>Širokouhlá</PresentationFormat>
  <Paragraphs>63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1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1" baseType="lpstr">
      <vt:lpstr>Franklin Gothic Book</vt:lpstr>
      <vt:lpstr>Crop</vt:lpstr>
      <vt:lpstr>Rozklad zložených čísel na prvočísla</vt:lpstr>
      <vt:lpstr>Každé zložené číslo môžeme rozložiť na súčin prvočísel.</vt:lpstr>
      <vt:lpstr>Prezentácia programu PowerPoint</vt:lpstr>
      <vt:lpstr>Prezentácia programu PowerPoint</vt:lpstr>
      <vt:lpstr>Prezentácia programu PowerPoint</vt:lpstr>
      <vt:lpstr>Rozlož číslo 180 na súčin prvočísel:</vt:lpstr>
      <vt:lpstr>Rozlož číslo 96 na súčin prvočísel:</vt:lpstr>
      <vt:lpstr>Rozlož čísla na súčin prvočísel:</vt:lpstr>
      <vt:lpstr>Ďakujem za pozornosť!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Rozklad zložených čísel na prvočísla</dc:title>
  <dc:creator>Používateľ systému Windows</dc:creator>
  <cp:lastModifiedBy>Dušan Andraško</cp:lastModifiedBy>
  <cp:revision>25</cp:revision>
  <dcterms:created xsi:type="dcterms:W3CDTF">2018-10-08T19:21:53Z</dcterms:created>
  <dcterms:modified xsi:type="dcterms:W3CDTF">2021-10-22T07:58:49Z</dcterms:modified>
</cp:coreProperties>
</file>