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58" r:id="rId5"/>
    <p:sldId id="259" r:id="rId6"/>
    <p:sldId id="283" r:id="rId7"/>
    <p:sldId id="260" r:id="rId8"/>
    <p:sldId id="285" r:id="rId9"/>
    <p:sldId id="286" r:id="rId10"/>
    <p:sldId id="262" r:id="rId11"/>
    <p:sldId id="263" r:id="rId12"/>
    <p:sldId id="264" r:id="rId13"/>
    <p:sldId id="265" r:id="rId14"/>
    <p:sldId id="287" r:id="rId15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CC00"/>
    <a:srgbClr val="00FF00"/>
    <a:srgbClr val="0066FF"/>
    <a:srgbClr val="0000FF"/>
    <a:srgbClr val="FFCC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6902" autoAdjust="0"/>
  </p:normalViewPr>
  <p:slideViewPr>
    <p:cSldViewPr>
      <p:cViewPr varScale="1">
        <p:scale>
          <a:sx n="62" d="100"/>
          <a:sy n="62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sk-SK" altLang="en-US"/>
              <a:t>Kliknite sem a upravte štýl predlohy nadpisov.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sk-SK" altLang="en-US"/>
              <a:t>Kliknite sem a upravte štýl predlohy podnadpisov.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EA7CA-8CD8-4C24-88F2-074A70F63EA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19234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5B1C-9424-4DE2-81EF-E98F05D9C183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404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46806-64FC-4F98-8E64-178A31B2C3A0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75773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4644-2E41-41DC-98AD-B821B956D56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29963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B21-5700-4955-B4E2-8E4B332B417F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31941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6D9BF-DCDB-45AE-B2B6-395AA2A1ADE7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5717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7C339-8A68-44B8-8B3C-10E229B39341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6246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6AE6-F98A-424B-83D3-A0DD12BCE812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5851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7C1A5-CE41-4C4F-BC82-C31F30ACDD2E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48363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BAFC1-22DD-4880-A1C3-95440CAC3287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2844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9FB56-C584-4479-AA19-70299C18A451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72224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61D8-A9B1-4B52-8409-590EDD2FEE64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770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C5229-D45A-4216-A75F-6DB73DC95AE7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6976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sk-SK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123C76C0-B910-4056-A2C0-E8FD01ACF253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4017963" cy="1752600"/>
          </a:xfrm>
        </p:spPr>
        <p:txBody>
          <a:bodyPr/>
          <a:lstStyle/>
          <a:p>
            <a:pPr eaLnBrk="1" hangingPunct="1"/>
            <a:r>
              <a:rPr lang="sk-SK" altLang="sk-SK" smtClean="0"/>
              <a:t>Desatinné čísla</a:t>
            </a:r>
            <a:br>
              <a:rPr lang="sk-SK" altLang="sk-SK" smtClean="0"/>
            </a:br>
            <a:r>
              <a:rPr lang="sk-SK" altLang="sk-SK" smtClean="0"/>
              <a:t>- úvod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Mgr. Antónia Lovásiková</a:t>
            </a:r>
          </a:p>
          <a:p>
            <a:pPr eaLnBrk="1" hangingPunct="1"/>
            <a:r>
              <a:rPr lang="sk-SK" altLang="sk-SK" smtClean="0"/>
              <a:t>pre 6. ročník ZŠ</a:t>
            </a:r>
          </a:p>
        </p:txBody>
      </p:sp>
      <p:pic>
        <p:nvPicPr>
          <p:cNvPr id="3076" name="Picture 9" descr="BD05092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425" y="1557338"/>
            <a:ext cx="233362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492375"/>
            <a:ext cx="3744913" cy="711200"/>
          </a:xfrm>
        </p:spPr>
        <p:txBody>
          <a:bodyPr/>
          <a:lstStyle/>
          <a:p>
            <a:pPr eaLnBrk="1" hangingPunct="1"/>
            <a:r>
              <a:rPr lang="sk-SK" altLang="sk-SK" sz="4400" b="1" smtClean="0"/>
              <a:t>       1  2   3  4  5  </a:t>
            </a:r>
            <a:endParaRPr lang="sk-SK" altLang="sk-SK" sz="4400" b="1" smtClean="0">
              <a:solidFill>
                <a:srgbClr val="0000FF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altLang="sk-SK" smtClean="0"/>
          </a:p>
          <a:p>
            <a:pPr eaLnBrk="1" hangingPunct="1"/>
            <a:endParaRPr lang="sk-SK" altLang="sk-SK" smtClean="0"/>
          </a:p>
          <a:p>
            <a:pPr eaLnBrk="1" hangingPunct="1"/>
            <a:endParaRPr lang="sk-SK" altLang="sk-SK" smtClean="0"/>
          </a:p>
          <a:p>
            <a:pPr eaLnBrk="1" hangingPunct="1"/>
            <a:endParaRPr lang="sk-SK" altLang="sk-SK" smtClean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 rot="-3366660">
            <a:off x="-152400" y="4337050"/>
            <a:ext cx="233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chemeClr val="tx2"/>
                </a:solidFill>
              </a:rPr>
              <a:t>desaťtisícky</a:t>
            </a:r>
          </a:p>
        </p:txBody>
      </p:sp>
      <p:sp>
        <p:nvSpPr>
          <p:cNvPr id="80394" name="Rectangle 522"/>
          <p:cNvSpPr>
            <a:spLocks noChangeArrowheads="1"/>
          </p:cNvSpPr>
          <p:nvPr/>
        </p:nvSpPr>
        <p:spPr bwMode="auto">
          <a:xfrm rot="-3517008">
            <a:off x="789781" y="4763295"/>
            <a:ext cx="1171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chemeClr val="tx2"/>
                </a:solidFill>
              </a:rPr>
              <a:t>tisícky</a:t>
            </a:r>
          </a:p>
        </p:txBody>
      </p:sp>
      <p:sp>
        <p:nvSpPr>
          <p:cNvPr id="80395" name="Rectangle 523"/>
          <p:cNvSpPr>
            <a:spLocks noChangeArrowheads="1"/>
          </p:cNvSpPr>
          <p:nvPr/>
        </p:nvSpPr>
        <p:spPr bwMode="auto">
          <a:xfrm rot="-3528746">
            <a:off x="1571625" y="4702175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chemeClr val="tx2"/>
                </a:solidFill>
              </a:rPr>
              <a:t>stovky</a:t>
            </a:r>
          </a:p>
        </p:txBody>
      </p:sp>
      <p:sp>
        <p:nvSpPr>
          <p:cNvPr id="80396" name="Rectangle 524"/>
          <p:cNvSpPr>
            <a:spLocks noChangeArrowheads="1"/>
          </p:cNvSpPr>
          <p:nvPr/>
        </p:nvSpPr>
        <p:spPr bwMode="auto">
          <a:xfrm rot="-3779755">
            <a:off x="2070101" y="4706937"/>
            <a:ext cx="149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chemeClr val="tx2"/>
                </a:solidFill>
              </a:rPr>
              <a:t>desiatky</a:t>
            </a:r>
          </a:p>
        </p:txBody>
      </p:sp>
      <p:sp>
        <p:nvSpPr>
          <p:cNvPr id="80397" name="Rectangle 525"/>
          <p:cNvSpPr>
            <a:spLocks noChangeArrowheads="1"/>
          </p:cNvSpPr>
          <p:nvPr/>
        </p:nvSpPr>
        <p:spPr bwMode="auto">
          <a:xfrm rot="-3688053">
            <a:off x="2851944" y="4645819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chemeClr val="tx2"/>
                </a:solidFill>
              </a:rPr>
              <a:t>jednotky</a:t>
            </a:r>
          </a:p>
        </p:txBody>
      </p:sp>
      <p:sp>
        <p:nvSpPr>
          <p:cNvPr id="80398" name="Rectangle 526"/>
          <p:cNvSpPr>
            <a:spLocks noChangeArrowheads="1"/>
          </p:cNvSpPr>
          <p:nvPr/>
        </p:nvSpPr>
        <p:spPr bwMode="auto">
          <a:xfrm rot="-3743009">
            <a:off x="3916363" y="4589462"/>
            <a:ext cx="183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rgbClr val="0000FF"/>
                </a:solidFill>
              </a:rPr>
              <a:t>desatiny</a:t>
            </a:r>
          </a:p>
        </p:txBody>
      </p:sp>
      <p:sp>
        <p:nvSpPr>
          <p:cNvPr id="80399" name="Rectangle 527"/>
          <p:cNvSpPr>
            <a:spLocks noChangeArrowheads="1"/>
          </p:cNvSpPr>
          <p:nvPr/>
        </p:nvSpPr>
        <p:spPr bwMode="auto">
          <a:xfrm rot="-3785900">
            <a:off x="5824538" y="4408488"/>
            <a:ext cx="2335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rgbClr val="0000FF"/>
                </a:solidFill>
              </a:rPr>
              <a:t>desaťtisíciny</a:t>
            </a:r>
          </a:p>
        </p:txBody>
      </p:sp>
      <p:sp>
        <p:nvSpPr>
          <p:cNvPr id="80400" name="Rectangle 528"/>
          <p:cNvSpPr>
            <a:spLocks noChangeArrowheads="1"/>
          </p:cNvSpPr>
          <p:nvPr/>
        </p:nvSpPr>
        <p:spPr bwMode="auto">
          <a:xfrm rot="-3828816">
            <a:off x="6472238" y="4408488"/>
            <a:ext cx="2335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rgbClr val="0000FF"/>
                </a:solidFill>
              </a:rPr>
              <a:t>stotisíciny</a:t>
            </a:r>
          </a:p>
        </p:txBody>
      </p:sp>
      <p:sp>
        <p:nvSpPr>
          <p:cNvPr id="80401" name="Rectangle 529"/>
          <p:cNvSpPr>
            <a:spLocks noChangeArrowheads="1"/>
          </p:cNvSpPr>
          <p:nvPr/>
        </p:nvSpPr>
        <p:spPr bwMode="auto">
          <a:xfrm rot="-3679882">
            <a:off x="4636294" y="4733132"/>
            <a:ext cx="154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rgbClr val="0000FF"/>
                </a:solidFill>
              </a:rPr>
              <a:t>stotiny</a:t>
            </a:r>
          </a:p>
        </p:txBody>
      </p:sp>
      <p:sp>
        <p:nvSpPr>
          <p:cNvPr id="80402" name="Rectangle 530"/>
          <p:cNvSpPr>
            <a:spLocks noChangeArrowheads="1"/>
          </p:cNvSpPr>
          <p:nvPr/>
        </p:nvSpPr>
        <p:spPr bwMode="auto">
          <a:xfrm rot="-3868652">
            <a:off x="5283994" y="4733132"/>
            <a:ext cx="154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rgbClr val="0000FF"/>
                </a:solidFill>
              </a:rPr>
              <a:t>tisíciny</a:t>
            </a:r>
          </a:p>
        </p:txBody>
      </p:sp>
      <p:sp>
        <p:nvSpPr>
          <p:cNvPr id="80403" name="Rectangle 531"/>
          <p:cNvSpPr>
            <a:spLocks noChangeArrowheads="1"/>
          </p:cNvSpPr>
          <p:nvPr/>
        </p:nvSpPr>
        <p:spPr bwMode="auto">
          <a:xfrm>
            <a:off x="1692275" y="1628775"/>
            <a:ext cx="203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600">
                <a:solidFill>
                  <a:schemeClr val="tx2"/>
                </a:solidFill>
              </a:rPr>
              <a:t>celá časť</a:t>
            </a:r>
          </a:p>
        </p:txBody>
      </p:sp>
      <p:sp>
        <p:nvSpPr>
          <p:cNvPr id="80404" name="Rectangle 532"/>
          <p:cNvSpPr>
            <a:spLocks noChangeArrowheads="1"/>
          </p:cNvSpPr>
          <p:nvPr/>
        </p:nvSpPr>
        <p:spPr bwMode="auto">
          <a:xfrm>
            <a:off x="4500563" y="1628775"/>
            <a:ext cx="317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600">
                <a:solidFill>
                  <a:srgbClr val="0000FF"/>
                </a:solidFill>
              </a:rPr>
              <a:t>desatinná</a:t>
            </a:r>
            <a:r>
              <a:rPr lang="sk-SK" altLang="sk-SK" sz="3600">
                <a:solidFill>
                  <a:schemeClr val="tx2"/>
                </a:solidFill>
              </a:rPr>
              <a:t> </a:t>
            </a:r>
            <a:r>
              <a:rPr lang="sk-SK" altLang="sk-SK" sz="3600">
                <a:solidFill>
                  <a:srgbClr val="0000FF"/>
                </a:solidFill>
              </a:rPr>
              <a:t>časť</a:t>
            </a:r>
          </a:p>
        </p:txBody>
      </p:sp>
      <p:sp>
        <p:nvSpPr>
          <p:cNvPr id="80405" name="Rectangle 533"/>
          <p:cNvSpPr>
            <a:spLocks noChangeArrowheads="1"/>
          </p:cNvSpPr>
          <p:nvPr/>
        </p:nvSpPr>
        <p:spPr bwMode="auto">
          <a:xfrm>
            <a:off x="1042988" y="5589588"/>
            <a:ext cx="270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200">
                <a:solidFill>
                  <a:schemeClr val="tx2"/>
                </a:solidFill>
              </a:rPr>
              <a:t>základné rády</a:t>
            </a:r>
          </a:p>
        </p:txBody>
      </p:sp>
      <p:sp>
        <p:nvSpPr>
          <p:cNvPr id="80406" name="Rectangle 534"/>
          <p:cNvSpPr>
            <a:spLocks noChangeArrowheads="1"/>
          </p:cNvSpPr>
          <p:nvPr/>
        </p:nvSpPr>
        <p:spPr bwMode="auto">
          <a:xfrm>
            <a:off x="5292725" y="5661025"/>
            <a:ext cx="284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200">
                <a:solidFill>
                  <a:srgbClr val="0000FF"/>
                </a:solidFill>
              </a:rPr>
              <a:t>desatinné rády</a:t>
            </a:r>
          </a:p>
        </p:txBody>
      </p:sp>
      <p:sp>
        <p:nvSpPr>
          <p:cNvPr id="80407" name="Rectangle 535"/>
          <p:cNvSpPr>
            <a:spLocks noChangeArrowheads="1"/>
          </p:cNvSpPr>
          <p:nvPr/>
        </p:nvSpPr>
        <p:spPr bwMode="auto">
          <a:xfrm>
            <a:off x="2987675" y="2133600"/>
            <a:ext cx="277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rgbClr val="FF0000"/>
                </a:solidFill>
              </a:rPr>
              <a:t>desatinná čiarka</a:t>
            </a:r>
          </a:p>
        </p:txBody>
      </p:sp>
      <p:sp>
        <p:nvSpPr>
          <p:cNvPr id="80409" name="Rectangle 537"/>
          <p:cNvSpPr>
            <a:spLocks noChangeArrowheads="1"/>
          </p:cNvSpPr>
          <p:nvPr/>
        </p:nvSpPr>
        <p:spPr bwMode="auto">
          <a:xfrm>
            <a:off x="4572000" y="2492375"/>
            <a:ext cx="28082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4400" b="1">
                <a:solidFill>
                  <a:srgbClr val="0000FF"/>
                </a:solidFill>
                <a:latin typeface="Garamond" panose="02020404030301010803" pitchFamily="18" charset="0"/>
              </a:rPr>
              <a:t>6  7  8   0  9</a:t>
            </a:r>
          </a:p>
        </p:txBody>
      </p:sp>
      <p:sp>
        <p:nvSpPr>
          <p:cNvPr id="80411" name="Rectangle 539"/>
          <p:cNvSpPr>
            <a:spLocks noChangeArrowheads="1"/>
          </p:cNvSpPr>
          <p:nvPr/>
        </p:nvSpPr>
        <p:spPr bwMode="auto">
          <a:xfrm>
            <a:off x="684213" y="908050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 b="1">
                <a:solidFill>
                  <a:schemeClr val="tx2"/>
                </a:solidFill>
                <a:latin typeface="Garamond" panose="02020404030301010803" pitchFamily="18" charset="0"/>
              </a:rPr>
              <a:t>      </a:t>
            </a:r>
            <a:r>
              <a:rPr lang="sk-SK" altLang="sk-SK" sz="3800" b="1">
                <a:latin typeface="Garamond" panose="02020404030301010803" pitchFamily="18" charset="0"/>
              </a:rPr>
              <a:t>1  2    3  4  5   ,   6  7  8    0  9</a:t>
            </a:r>
          </a:p>
        </p:txBody>
      </p:sp>
      <p:sp>
        <p:nvSpPr>
          <p:cNvPr id="80412" name="Line 540"/>
          <p:cNvSpPr>
            <a:spLocks noChangeShapeType="1"/>
          </p:cNvSpPr>
          <p:nvPr/>
        </p:nvSpPr>
        <p:spPr bwMode="auto">
          <a:xfrm flipV="1">
            <a:off x="1331913" y="3141663"/>
            <a:ext cx="1444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3" name="Line 541"/>
          <p:cNvSpPr>
            <a:spLocks noChangeShapeType="1"/>
          </p:cNvSpPr>
          <p:nvPr/>
        </p:nvSpPr>
        <p:spPr bwMode="auto">
          <a:xfrm flipV="1">
            <a:off x="1692275" y="3141663"/>
            <a:ext cx="35877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4" name="Line 542"/>
          <p:cNvSpPr>
            <a:spLocks noChangeShapeType="1"/>
          </p:cNvSpPr>
          <p:nvPr/>
        </p:nvSpPr>
        <p:spPr bwMode="auto">
          <a:xfrm flipV="1">
            <a:off x="2411413" y="3141663"/>
            <a:ext cx="288925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5" name="Line 543"/>
          <p:cNvSpPr>
            <a:spLocks noChangeShapeType="1"/>
          </p:cNvSpPr>
          <p:nvPr/>
        </p:nvSpPr>
        <p:spPr bwMode="auto">
          <a:xfrm flipV="1">
            <a:off x="3132138" y="3068638"/>
            <a:ext cx="7143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6" name="Line 544"/>
          <p:cNvSpPr>
            <a:spLocks noChangeShapeType="1"/>
          </p:cNvSpPr>
          <p:nvPr/>
        </p:nvSpPr>
        <p:spPr bwMode="auto">
          <a:xfrm flipH="1" flipV="1">
            <a:off x="3779838" y="3141663"/>
            <a:ext cx="7143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7" name="Line 545"/>
          <p:cNvSpPr>
            <a:spLocks noChangeShapeType="1"/>
          </p:cNvSpPr>
          <p:nvPr/>
        </p:nvSpPr>
        <p:spPr bwMode="auto">
          <a:xfrm flipH="1" flipV="1">
            <a:off x="4787900" y="3141663"/>
            <a:ext cx="714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8" name="Line 546"/>
          <p:cNvSpPr>
            <a:spLocks noChangeShapeType="1"/>
          </p:cNvSpPr>
          <p:nvPr/>
        </p:nvSpPr>
        <p:spPr bwMode="auto">
          <a:xfrm flipH="1" flipV="1">
            <a:off x="5364163" y="3141663"/>
            <a:ext cx="2159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19" name="Line 547"/>
          <p:cNvSpPr>
            <a:spLocks noChangeShapeType="1"/>
          </p:cNvSpPr>
          <p:nvPr/>
        </p:nvSpPr>
        <p:spPr bwMode="auto">
          <a:xfrm flipH="1" flipV="1">
            <a:off x="5940425" y="3141663"/>
            <a:ext cx="28733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20" name="Line 548"/>
          <p:cNvSpPr>
            <a:spLocks noChangeShapeType="1"/>
          </p:cNvSpPr>
          <p:nvPr/>
        </p:nvSpPr>
        <p:spPr bwMode="auto">
          <a:xfrm flipH="1" flipV="1">
            <a:off x="6588125" y="3141663"/>
            <a:ext cx="360363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0421" name="Line 549"/>
          <p:cNvSpPr>
            <a:spLocks noChangeShapeType="1"/>
          </p:cNvSpPr>
          <p:nvPr/>
        </p:nvSpPr>
        <p:spPr bwMode="auto">
          <a:xfrm flipH="1" flipV="1">
            <a:off x="7164388" y="3141663"/>
            <a:ext cx="5762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319" name="Rectangle 550"/>
          <p:cNvSpPr>
            <a:spLocks noChangeArrowheads="1"/>
          </p:cNvSpPr>
          <p:nvPr/>
        </p:nvSpPr>
        <p:spPr bwMode="auto">
          <a:xfrm>
            <a:off x="358775" y="188913"/>
            <a:ext cx="87852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>
                <a:solidFill>
                  <a:schemeClr val="tx2"/>
                </a:solidFill>
                <a:latin typeface="Garamond" panose="02020404030301010803" pitchFamily="18" charset="0"/>
              </a:rPr>
              <a:t>Zápis desatinného čísla v desiatkovej sústave</a:t>
            </a:r>
          </a:p>
        </p:txBody>
      </p:sp>
      <p:sp>
        <p:nvSpPr>
          <p:cNvPr id="80423" name="Rectangle 551"/>
          <p:cNvSpPr>
            <a:spLocks noChangeArrowheads="1"/>
          </p:cNvSpPr>
          <p:nvPr/>
        </p:nvSpPr>
        <p:spPr bwMode="auto">
          <a:xfrm>
            <a:off x="4067175" y="2420938"/>
            <a:ext cx="50323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4400" b="1">
                <a:solidFill>
                  <a:srgbClr val="FF0000"/>
                </a:solidFill>
                <a:latin typeface="Garamond" panose="02020404030301010803" pitchFamily="18" charset="0"/>
              </a:rPr>
              <a:t>,</a:t>
            </a:r>
            <a:r>
              <a:rPr lang="sk-SK" altLang="sk-SK" sz="4400" b="1">
                <a:solidFill>
                  <a:schemeClr val="tx2"/>
                </a:solidFill>
                <a:latin typeface="Garamond" panose="02020404030301010803" pitchFamily="18" charset="0"/>
              </a:rPr>
              <a:t>  </a:t>
            </a:r>
            <a:endParaRPr lang="sk-SK" altLang="sk-SK" sz="4400" b="1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8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0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8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0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8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8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0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1000"/>
                                        <p:tgtEl>
                                          <p:spTgt spid="8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0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1000"/>
                                        <p:tgtEl>
                                          <p:spTgt spid="8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0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0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1000"/>
                                        <p:tgtEl>
                                          <p:spTgt spid="8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1000"/>
                                        <p:tgtEl>
                                          <p:spTgt spid="8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1000"/>
                                        <p:tgtEl>
                                          <p:spTgt spid="8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0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1000"/>
                                        <p:tgtEl>
                                          <p:spTgt spid="8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0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60" presetID="4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0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80394" grpId="0"/>
      <p:bldP spid="80395" grpId="0"/>
      <p:bldP spid="80396" grpId="0"/>
      <p:bldP spid="80398" grpId="0"/>
      <p:bldP spid="80400" grpId="0"/>
      <p:bldP spid="80401" grpId="0"/>
      <p:bldP spid="80402" grpId="0"/>
      <p:bldP spid="80403" grpId="0"/>
      <p:bldP spid="80404" grpId="0"/>
      <p:bldP spid="80405" grpId="0"/>
      <p:bldP spid="80406" grpId="0"/>
      <p:bldP spid="80407" grpId="0"/>
      <p:bldP spid="80411" grpId="0"/>
      <p:bldP spid="804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8" name="Rectangle 12"/>
          <p:cNvSpPr>
            <a:spLocks noGrp="1" noChangeArrowheads="1"/>
          </p:cNvSpPr>
          <p:nvPr>
            <p:ph/>
          </p:nvPr>
        </p:nvSpPr>
        <p:spPr>
          <a:xfrm>
            <a:off x="457200" y="274638"/>
            <a:ext cx="8435975" cy="5818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rgbClr val="0000FF"/>
                </a:solidFill>
              </a:rPr>
              <a:t>zapisujeme:	8,231</a:t>
            </a:r>
            <a:r>
              <a:rPr lang="sk-SK" altLang="sk-SK" sz="26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chemeClr val="tx2"/>
                </a:solidFill>
              </a:rPr>
              <a:t>čítame:	</a:t>
            </a:r>
            <a:r>
              <a:rPr lang="sk-SK" altLang="sk-SK" sz="2600" smtClean="0">
                <a:solidFill>
                  <a:schemeClr val="tx2"/>
                </a:solidFill>
              </a:rPr>
              <a:t>osem celých dvestotridsaťjeden tisícin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rgbClr val="0000FF"/>
                </a:solidFill>
              </a:rPr>
              <a:t>zapisujeme:	0,52</a:t>
            </a:r>
            <a:r>
              <a:rPr lang="sk-SK" altLang="sk-SK" smtClean="0"/>
              <a:t>  </a:t>
            </a:r>
            <a:r>
              <a:rPr lang="sk-SK" altLang="sk-SK" sz="26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chemeClr val="tx2"/>
                </a:solidFill>
              </a:rPr>
              <a:t>čítame:	</a:t>
            </a:r>
            <a:r>
              <a:rPr lang="sk-SK" altLang="sk-SK" sz="2600" smtClean="0">
                <a:solidFill>
                  <a:schemeClr val="tx2"/>
                </a:solidFill>
              </a:rPr>
              <a:t>nula celých päťdesiatdva stotín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rgbClr val="0000FF"/>
                </a:solidFill>
              </a:rPr>
              <a:t>zapisujeme:	18,643 2</a:t>
            </a:r>
            <a:endParaRPr lang="sk-SK" altLang="sk-SK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chemeClr val="tx2"/>
                </a:solidFill>
              </a:rPr>
              <a:t>čítame:	</a:t>
            </a:r>
            <a:r>
              <a:rPr lang="sk-SK" altLang="sk-SK" sz="2600" smtClean="0">
                <a:solidFill>
                  <a:schemeClr val="tx2"/>
                </a:solidFill>
              </a:rPr>
              <a:t>osemnásť</a:t>
            </a:r>
            <a:r>
              <a:rPr lang="sk-SK" altLang="sk-SK" smtClean="0">
                <a:solidFill>
                  <a:schemeClr val="tx2"/>
                </a:solidFill>
              </a:rPr>
              <a:t> </a:t>
            </a:r>
            <a:r>
              <a:rPr lang="sk-SK" altLang="sk-SK" sz="2600" smtClean="0">
                <a:solidFill>
                  <a:schemeClr val="tx2"/>
                </a:solidFill>
              </a:rPr>
              <a:t>celých šestisícštyristo-				tridsaťdva desaťtisícin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rgbClr val="0000FF"/>
                </a:solidFill>
              </a:rPr>
              <a:t>zapisujeme:	69,7</a:t>
            </a:r>
            <a:r>
              <a:rPr lang="sk-SK" altLang="sk-SK" sz="26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chemeClr val="tx2"/>
                </a:solidFill>
              </a:rPr>
              <a:t>čítame:	</a:t>
            </a:r>
            <a:r>
              <a:rPr lang="sk-SK" altLang="sk-SK" sz="2600" smtClean="0">
                <a:solidFill>
                  <a:schemeClr val="tx2"/>
                </a:solidFill>
              </a:rPr>
              <a:t>šestesiatdeväť celých sedem desatín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rgbClr val="0000FF"/>
                </a:solidFill>
              </a:rPr>
              <a:t>zapisujeme:	7,500 14</a:t>
            </a:r>
            <a:r>
              <a:rPr lang="sk-SK" altLang="sk-SK" sz="26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mtClean="0">
                <a:solidFill>
                  <a:schemeClr val="tx2"/>
                </a:solidFill>
              </a:rPr>
              <a:t>čítame:	</a:t>
            </a:r>
            <a:r>
              <a:rPr lang="sk-SK" altLang="sk-SK" sz="2600" smtClean="0">
                <a:solidFill>
                  <a:schemeClr val="tx2"/>
                </a:solidFill>
              </a:rPr>
              <a:t>sedem</a:t>
            </a:r>
            <a:r>
              <a:rPr lang="sk-SK" altLang="sk-SK" smtClean="0">
                <a:solidFill>
                  <a:schemeClr val="tx2"/>
                </a:solidFill>
              </a:rPr>
              <a:t> </a:t>
            </a:r>
            <a:r>
              <a:rPr lang="sk-SK" altLang="sk-SK" sz="2600" smtClean="0">
                <a:solidFill>
                  <a:schemeClr val="tx2"/>
                </a:solidFill>
              </a:rPr>
              <a:t>celých päťstotisícštrnásť stotisícin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4284663" y="260350"/>
            <a:ext cx="439261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.........  3 desatinné miesta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4356100" y="1412875"/>
            <a:ext cx="43926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.........  2 desatinné miesta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4859338" y="2492375"/>
            <a:ext cx="39973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....  4 desatinné miesta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4284663" y="4005263"/>
            <a:ext cx="439261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.........  1 desatinné miesto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4751388" y="5084763"/>
            <a:ext cx="439261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.....  5 desatinných miest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0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k-SK" altLang="sk-SK" sz="3800" smtClean="0"/>
              <a:t>Prečítajte nasledujúce čísla:</a:t>
            </a:r>
            <a:br>
              <a:rPr lang="sk-SK" altLang="sk-SK" sz="3800" smtClean="0"/>
            </a:br>
            <a:r>
              <a:rPr lang="sk-SK" altLang="sk-SK" sz="3800" smtClean="0"/>
              <a:t>			</a:t>
            </a:r>
            <a:r>
              <a:rPr lang="sk-SK" altLang="sk-SK" sz="2800" smtClean="0"/>
              <a:t>Najprv určte počet desatinných miest</a:t>
            </a:r>
          </a:p>
        </p:txBody>
      </p:sp>
      <p:pic>
        <p:nvPicPr>
          <p:cNvPr id="14339" name="Picture 11" descr="BS00559A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223361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3" name="Picture 13">
            <a:hlinkClick r:id="" action="ppaction://media"/>
          </p:cNvPr>
          <p:cNvPicPr>
            <a:picLocks noGrp="1" noRot="1" noChangeAspect="1" noChangeArrowheads="1"/>
          </p:cNvPicPr>
          <p:nvPr>
            <p:ph sz="quarter" idx="4"/>
            <a:wavAudioFile r:embed="rId1" name="j0214098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7988" y="549275"/>
            <a:ext cx="304800" cy="304800"/>
          </a:xfrm>
        </p:spPr>
      </p:pic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395288" y="26368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1,59		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284663" y="39338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25,4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4716463" y="19891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582,6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755650" y="494188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2,657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516688" y="2924175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154,01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2700338" y="292417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5,08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7343775" y="5661025"/>
            <a:ext cx="1800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19,127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042988" y="3789363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26,32</a:t>
            </a: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771775" y="54451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50,0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6443663" y="4149725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0,823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7235825" y="1916113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4,1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4787900" y="5013325"/>
            <a:ext cx="18716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sk-SK" altLang="sk-SK" sz="2800"/>
              <a:t>43,023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7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 nodeType="clickPar">
                      <p:stCondLst>
                        <p:cond delay="0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4745" fill="hold"/>
                                        <p:tgtEl>
                                          <p:spTgt spid="870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053"/>
                  </p:tgtEl>
                </p:cond>
              </p:nextCondLst>
            </p:seq>
            <p:audio>
              <p:cMediaNode>
                <p:cTn id="8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053"/>
                </p:tgtEl>
              </p:cMediaNode>
            </p:audio>
          </p:childTnLst>
        </p:cTn>
      </p:par>
    </p:tnLst>
    <p:bldLst>
      <p:bldP spid="87055" grpId="0"/>
      <p:bldP spid="87056" grpId="0"/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/>
      <p:bldP spid="87065" grpId="0"/>
      <p:bldP spid="870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/>
            <a:r>
              <a:rPr lang="sk-SK" altLang="sk-SK" smtClean="0"/>
              <a:t>Zapíš desatinné čísla: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5759450" cy="4608513"/>
          </a:xfrm>
        </p:spPr>
        <p:txBody>
          <a:bodyPr/>
          <a:lstStyle/>
          <a:p>
            <a:pPr eaLnBrk="1" hangingPunct="1"/>
            <a:r>
              <a:rPr lang="sk-SK" altLang="sk-SK" smtClean="0"/>
              <a:t>dvanásť celých desať stotín</a:t>
            </a:r>
          </a:p>
          <a:p>
            <a:pPr eaLnBrk="1" hangingPunct="1"/>
            <a:r>
              <a:rPr lang="sk-SK" altLang="sk-SK" smtClean="0"/>
              <a:t>šesť celých osem tisícin</a:t>
            </a:r>
          </a:p>
          <a:p>
            <a:pPr eaLnBrk="1" hangingPunct="1"/>
            <a:r>
              <a:rPr lang="sk-SK" altLang="sk-SK" smtClean="0"/>
              <a:t>dvadsať celých štyri desatiny</a:t>
            </a:r>
          </a:p>
          <a:p>
            <a:pPr eaLnBrk="1" hangingPunct="1"/>
            <a:r>
              <a:rPr lang="sk-SK" altLang="sk-SK" smtClean="0"/>
              <a:t>deväť celých štrnásť tisícin</a:t>
            </a:r>
          </a:p>
          <a:p>
            <a:pPr eaLnBrk="1" hangingPunct="1"/>
            <a:r>
              <a:rPr lang="sk-SK" altLang="sk-SK" smtClean="0"/>
              <a:t>tridsaťtri celých dvadsaťdva desaťtisícin </a:t>
            </a:r>
          </a:p>
          <a:p>
            <a:pPr eaLnBrk="1" hangingPunct="1"/>
            <a:r>
              <a:rPr lang="sk-SK" altLang="sk-SK" smtClean="0"/>
              <a:t>štyridsať tisícin</a:t>
            </a:r>
          </a:p>
          <a:p>
            <a:pPr eaLnBrk="1" hangingPunct="1"/>
            <a:r>
              <a:rPr lang="sk-SK" altLang="sk-SK" smtClean="0"/>
              <a:t>sedem celých sedem stotisícin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812088" y="1341438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12,10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885113" y="1844675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6,008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7956550" y="2492375"/>
            <a:ext cx="87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20,4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812088" y="2997200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9,014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7451725" y="4076700"/>
            <a:ext cx="147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33,0022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7885113" y="4652963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0,040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7380288" y="5157788"/>
            <a:ext cx="1571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800" b="1">
                <a:solidFill>
                  <a:srgbClr val="FF0000"/>
                </a:solidFill>
              </a:rPr>
              <a:t>7,000</a:t>
            </a:r>
            <a:r>
              <a:rPr lang="sk-SK" altLang="sk-SK" sz="2800" b="1"/>
              <a:t> </a:t>
            </a:r>
            <a:r>
              <a:rPr lang="sk-SK" altLang="sk-SK" sz="2800" b="1">
                <a:solidFill>
                  <a:srgbClr val="FF0000"/>
                </a:solidFill>
              </a:rPr>
              <a:t>07</a:t>
            </a:r>
          </a:p>
        </p:txBody>
      </p:sp>
      <p:pic>
        <p:nvPicPr>
          <p:cNvPr id="15371" name="Picture 13" descr="Názov súboru: j0283689.gif&#10;Kľúčové slová: bankovníctvo, biznisy, domácnosť ...&#10;Veľkosť súboru: 12 kB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525" y="2603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2" grpId="0"/>
      <p:bldP spid="116743" grpId="0"/>
      <p:bldP spid="116744" grpId="0"/>
      <p:bldP spid="116745" grpId="0"/>
      <p:bldP spid="1167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BD05092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233362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7" name="WordArt 7" descr="Papierové vrecko"/>
          <p:cNvSpPr>
            <a:spLocks noChangeArrowheads="1" noChangeShapeType="1" noTextEdit="1"/>
          </p:cNvSpPr>
          <p:nvPr/>
        </p:nvSpPr>
        <p:spPr bwMode="auto">
          <a:xfrm>
            <a:off x="1042988" y="836613"/>
            <a:ext cx="48387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40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Garamond" panose="02020404030301010803" pitchFamily="18" charset="0"/>
              </a:rPr>
              <a:t>Ďakujem za pozornosť  </a:t>
            </a:r>
          </a:p>
        </p:txBody>
      </p:sp>
      <p:sp>
        <p:nvSpPr>
          <p:cNvPr id="148488" name="WordArt 8" descr="Papierové vrecko"/>
          <p:cNvSpPr>
            <a:spLocks noChangeArrowheads="1" noChangeShapeType="1" noTextEdit="1"/>
          </p:cNvSpPr>
          <p:nvPr/>
        </p:nvSpPr>
        <p:spPr bwMode="auto">
          <a:xfrm>
            <a:off x="3492500" y="2205038"/>
            <a:ext cx="463867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40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Garamond" panose="02020404030301010803" pitchFamily="18" charset="0"/>
              </a:rPr>
              <a:t>a prajem veľa úspechov</a:t>
            </a:r>
          </a:p>
        </p:txBody>
      </p:sp>
      <p:sp>
        <p:nvSpPr>
          <p:cNvPr id="148491" name="WordArt 11"/>
          <p:cNvSpPr>
            <a:spLocks noChangeArrowheads="1" noChangeShapeType="1" noTextEdit="1"/>
          </p:cNvSpPr>
          <p:nvPr/>
        </p:nvSpPr>
        <p:spPr bwMode="auto">
          <a:xfrm>
            <a:off x="2916238" y="4508500"/>
            <a:ext cx="4114800" cy="514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gradFill rotWithShape="1">
                  <a:gsLst>
                    <a:gs pos="0">
                      <a:srgbClr val="FF0000"/>
                    </a:gs>
                    <a:gs pos="100000">
                      <a:srgbClr val="FF9933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Garamond" panose="02020404030301010803" pitchFamily="18" charset="0"/>
              </a:rPr>
              <a:t>prípadné pripomienky: </a:t>
            </a:r>
          </a:p>
        </p:txBody>
      </p:sp>
      <p:sp>
        <p:nvSpPr>
          <p:cNvPr id="148492" name="WordArt 12"/>
          <p:cNvSpPr>
            <a:spLocks noChangeArrowheads="1" noChangeShapeType="1" noTextEdit="1"/>
          </p:cNvSpPr>
          <p:nvPr/>
        </p:nvSpPr>
        <p:spPr bwMode="auto">
          <a:xfrm>
            <a:off x="2916238" y="5013325"/>
            <a:ext cx="5184775" cy="914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200" kern="10">
                <a:gradFill rotWithShape="1">
                  <a:gsLst>
                    <a:gs pos="0">
                      <a:srgbClr val="FF0000"/>
                    </a:gs>
                    <a:gs pos="100000">
                      <a:srgbClr val="FF993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Garamond" panose="02020404030301010803" pitchFamily="18" charset="0"/>
              </a:rPr>
              <a:t>a.lovasikova@gmail.com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50900"/>
          </a:xfrm>
        </p:spPr>
        <p:txBody>
          <a:bodyPr/>
          <a:lstStyle/>
          <a:p>
            <a:pPr eaLnBrk="1" hangingPunct="1"/>
            <a:r>
              <a:rPr lang="sk-SK" altLang="sk-SK" smtClean="0"/>
              <a:t>Obsah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843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sz="3600" smtClean="0"/>
              <a:t>Opakovanie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3600" smtClean="0"/>
              <a:t>Rozdelenie celku na časti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3600" smtClean="0"/>
              <a:t>Desatinný zlomok v minulosti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3600" smtClean="0"/>
              <a:t>Desatinný zlomok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3600" smtClean="0"/>
              <a:t>Zápis desatinného čísla v desiatkovej sústave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3600" smtClean="0"/>
              <a:t>Čítanie a písanie desatinných čísel</a:t>
            </a:r>
          </a:p>
        </p:txBody>
      </p:sp>
      <p:pic>
        <p:nvPicPr>
          <p:cNvPr id="4100" name="Picture 4" descr="J009567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620713"/>
            <a:ext cx="495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J009566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3663" y="1052513"/>
            <a:ext cx="476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J009566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7050" y="549275"/>
            <a:ext cx="476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J0095668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425" y="1412875"/>
            <a:ext cx="504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 descr="J0095671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750" y="1341438"/>
            <a:ext cx="438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 descr="J0095673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9925" y="1557338"/>
            <a:ext cx="514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 descr="J0095670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550" y="1844675"/>
            <a:ext cx="457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J0095667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188" y="620713"/>
            <a:ext cx="43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 descr="J0095665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3888" y="1125538"/>
            <a:ext cx="419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72" name="Picture 8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90"/>
          <a:stretch>
            <a:fillRect/>
          </a:stretch>
        </p:blipFill>
        <p:spPr bwMode="auto">
          <a:xfrm rot="-7464375">
            <a:off x="6215857" y="4539456"/>
            <a:ext cx="1417638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/>
            <a:r>
              <a:rPr lang="sk-SK" altLang="sk-SK" sz="3800" smtClean="0"/>
              <a:t>Opakovanie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4968875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 smtClean="0"/>
              <a:t>čokoládu sme delili na štvrtiny</a:t>
            </a:r>
          </a:p>
        </p:txBody>
      </p:sp>
      <p:pic>
        <p:nvPicPr>
          <p:cNvPr id="144397" name="Picture 13" descr="pizza-hut-pizza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175" y="4797425"/>
            <a:ext cx="1873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9" name="Picture 15" descr="torta-smal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1752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400" name="Picture 16" descr="cokolada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163" y="476250"/>
            <a:ext cx="12255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395288" y="4365625"/>
            <a:ext cx="52562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s pizzou sme sa rozdelili piati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2627313" y="2492375"/>
            <a:ext cx="35290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na oslavu prišli traja</a:t>
            </a:r>
          </a:p>
        </p:txBody>
      </p:sp>
      <p:graphicFrame>
        <p:nvGraphicFramePr>
          <p:cNvPr id="144457" name="Group 73"/>
          <p:cNvGraphicFramePr>
            <a:graphicFrameLocks noGrp="1"/>
          </p:cNvGraphicFramePr>
          <p:nvPr/>
        </p:nvGraphicFramePr>
        <p:xfrm>
          <a:off x="7524750" y="476250"/>
          <a:ext cx="1295400" cy="158432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462" name="Rectangle 78"/>
          <p:cNvSpPr>
            <a:spLocks noChangeArrowheads="1"/>
          </p:cNvSpPr>
          <p:nvPr/>
        </p:nvSpPr>
        <p:spPr bwMode="auto">
          <a:xfrm>
            <a:off x="6804025" y="692150"/>
            <a:ext cx="431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rgbClr val="663300"/>
                </a:solidFill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4</a:t>
            </a:r>
          </a:p>
        </p:txBody>
      </p:sp>
      <p:sp>
        <p:nvSpPr>
          <p:cNvPr id="144463" name="Line 79"/>
          <p:cNvSpPr>
            <a:spLocks noChangeShapeType="1"/>
          </p:cNvSpPr>
          <p:nvPr/>
        </p:nvSpPr>
        <p:spPr bwMode="auto">
          <a:xfrm>
            <a:off x="6732588" y="11969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4464" name="Rectangle 80"/>
          <p:cNvSpPr>
            <a:spLocks noChangeArrowheads="1"/>
          </p:cNvSpPr>
          <p:nvPr/>
        </p:nvSpPr>
        <p:spPr bwMode="auto">
          <a:xfrm>
            <a:off x="2627313" y="3141663"/>
            <a:ext cx="35290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zjedli po dva kúsky</a:t>
            </a:r>
          </a:p>
        </p:txBody>
      </p:sp>
      <p:sp>
        <p:nvSpPr>
          <p:cNvPr id="144465" name="Rectangle 81"/>
          <p:cNvSpPr>
            <a:spLocks noChangeArrowheads="1"/>
          </p:cNvSpPr>
          <p:nvPr/>
        </p:nvSpPr>
        <p:spPr bwMode="auto">
          <a:xfrm>
            <a:off x="7956550" y="2708275"/>
            <a:ext cx="431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rgbClr val="FFCC00"/>
                </a:solidFill>
              </a:rPr>
              <a:t>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8</a:t>
            </a:r>
          </a:p>
        </p:txBody>
      </p:sp>
      <p:sp>
        <p:nvSpPr>
          <p:cNvPr id="144466" name="Line 82"/>
          <p:cNvSpPr>
            <a:spLocks noChangeShapeType="1"/>
          </p:cNvSpPr>
          <p:nvPr/>
        </p:nvSpPr>
        <p:spPr bwMode="auto">
          <a:xfrm>
            <a:off x="7956550" y="321310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4467" name="Rectangle 83"/>
          <p:cNvSpPr>
            <a:spLocks noChangeArrowheads="1"/>
          </p:cNvSpPr>
          <p:nvPr/>
        </p:nvSpPr>
        <p:spPr bwMode="auto">
          <a:xfrm>
            <a:off x="8172450" y="4797425"/>
            <a:ext cx="431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rgbClr val="FF6600"/>
                </a:solidFill>
              </a:rPr>
              <a:t>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6</a:t>
            </a:r>
          </a:p>
        </p:txBody>
      </p:sp>
      <p:pic>
        <p:nvPicPr>
          <p:cNvPr id="144469" name="Picture 8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5" t="2950"/>
          <a:stretch>
            <a:fillRect/>
          </a:stretch>
        </p:blipFill>
        <p:spPr bwMode="auto">
          <a:xfrm rot="-7532271">
            <a:off x="6199188" y="4532313"/>
            <a:ext cx="13747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470" name="Line 86"/>
          <p:cNvSpPr>
            <a:spLocks noChangeShapeType="1"/>
          </p:cNvSpPr>
          <p:nvPr/>
        </p:nvSpPr>
        <p:spPr bwMode="auto">
          <a:xfrm>
            <a:off x="8101013" y="53006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4471" name="Rectangle 87"/>
          <p:cNvSpPr>
            <a:spLocks noChangeArrowheads="1"/>
          </p:cNvSpPr>
          <p:nvPr/>
        </p:nvSpPr>
        <p:spPr bwMode="auto">
          <a:xfrm>
            <a:off x="468313" y="4868863"/>
            <a:ext cx="52562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jeden kúsok sme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zabalili mame</a:t>
            </a:r>
          </a:p>
        </p:txBody>
      </p:sp>
      <p:pic>
        <p:nvPicPr>
          <p:cNvPr id="144473" name="Picture 8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01"/>
          <a:stretch>
            <a:fillRect/>
          </a:stretch>
        </p:blipFill>
        <p:spPr bwMode="auto">
          <a:xfrm>
            <a:off x="5940425" y="2420938"/>
            <a:ext cx="1522413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474" name="Picture 90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4"/>
          <a:stretch>
            <a:fillRect/>
          </a:stretch>
        </p:blipFill>
        <p:spPr bwMode="auto">
          <a:xfrm>
            <a:off x="5940425" y="2420938"/>
            <a:ext cx="1522413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4488" name="Group 104"/>
          <p:cNvGraphicFramePr>
            <a:graphicFrameLocks noGrp="1"/>
          </p:cNvGraphicFramePr>
          <p:nvPr/>
        </p:nvGraphicFramePr>
        <p:xfrm>
          <a:off x="7524750" y="476250"/>
          <a:ext cx="1295400" cy="158432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4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4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144401" grpId="0"/>
      <p:bldP spid="144402" grpId="0"/>
      <p:bldP spid="144464" grpId="0"/>
      <p:bldP spid="144465" grpId="0"/>
      <p:bldP spid="144467" grpId="0"/>
      <p:bldP spid="1444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/>
            <a:r>
              <a:rPr lang="sk-SK" altLang="sk-SK" sz="3800" smtClean="0"/>
              <a:t>Ak celok rozdelíme na 10 rovnakých častí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2268538" y="1773238"/>
            <a:ext cx="142875" cy="935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4232" name="Group 136"/>
          <p:cNvGraphicFramePr>
            <a:graphicFrameLocks noGrp="1"/>
          </p:cNvGraphicFramePr>
          <p:nvPr/>
        </p:nvGraphicFramePr>
        <p:xfrm>
          <a:off x="2195513" y="1341438"/>
          <a:ext cx="4176712" cy="433387"/>
        </p:xfrm>
        <a:graphic>
          <a:graphicData uri="http://schemas.openxmlformats.org/drawingml/2006/table">
            <a:tbl>
              <a:tblPr/>
              <a:tblGrid>
                <a:gridCol w="41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4" name="Line 68"/>
          <p:cNvSpPr>
            <a:spLocks noChangeShapeType="1"/>
          </p:cNvSpPr>
          <p:nvPr/>
        </p:nvSpPr>
        <p:spPr bwMode="auto">
          <a:xfrm>
            <a:off x="3635375" y="4292600"/>
            <a:ext cx="6477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180" name="Rectangle 84"/>
          <p:cNvSpPr>
            <a:spLocks noChangeArrowheads="1"/>
          </p:cNvSpPr>
          <p:nvPr/>
        </p:nvSpPr>
        <p:spPr bwMode="auto">
          <a:xfrm>
            <a:off x="395288" y="26368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>
                <a:solidFill>
                  <a:schemeClr val="tx2"/>
                </a:solidFill>
              </a:rPr>
              <a:t>- </a:t>
            </a:r>
            <a:r>
              <a:rPr lang="sk-SK" altLang="sk-SK" sz="2800">
                <a:solidFill>
                  <a:srgbClr val="33CCFF"/>
                </a:solidFill>
              </a:rPr>
              <a:t>jedna časť</a:t>
            </a:r>
            <a:r>
              <a:rPr lang="sk-SK" altLang="sk-SK" sz="2800"/>
              <a:t> z obdĺžnika je </a:t>
            </a:r>
            <a:r>
              <a:rPr lang="sk-SK" altLang="sk-SK" sz="2800">
                <a:solidFill>
                  <a:srgbClr val="33CCFF"/>
                </a:solidFill>
              </a:rPr>
              <a:t>jedna desatina</a:t>
            </a:r>
            <a:r>
              <a:rPr lang="sk-SK" altLang="sk-SK" sz="2800"/>
              <a:t> z obdĺžnika</a:t>
            </a:r>
            <a:endParaRPr lang="sk-SK" altLang="sk-SK" sz="320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231" name="Rectangle 135"/>
          <p:cNvSpPr>
            <a:spLocks noChangeArrowheads="1"/>
          </p:cNvSpPr>
          <p:nvPr/>
        </p:nvSpPr>
        <p:spPr bwMode="auto">
          <a:xfrm>
            <a:off x="2195513" y="1341438"/>
            <a:ext cx="417671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4233" name="Rectangle 137"/>
          <p:cNvSpPr>
            <a:spLocks noChangeArrowheads="1"/>
          </p:cNvSpPr>
          <p:nvPr/>
        </p:nvSpPr>
        <p:spPr bwMode="auto">
          <a:xfrm>
            <a:off x="2195513" y="1341438"/>
            <a:ext cx="431800" cy="431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4234" name="Rectangle 138"/>
          <p:cNvSpPr>
            <a:spLocks noChangeArrowheads="1"/>
          </p:cNvSpPr>
          <p:nvPr/>
        </p:nvSpPr>
        <p:spPr bwMode="auto">
          <a:xfrm>
            <a:off x="468313" y="4005263"/>
            <a:ext cx="25193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/>
              <a:t>- zapisujeme: </a:t>
            </a:r>
            <a:endParaRPr lang="sk-SK" altLang="sk-SK" sz="280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235" name="Rectangle 139"/>
          <p:cNvSpPr>
            <a:spLocks noChangeArrowheads="1"/>
          </p:cNvSpPr>
          <p:nvPr/>
        </p:nvSpPr>
        <p:spPr bwMode="auto">
          <a:xfrm>
            <a:off x="468313" y="4941888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800"/>
              <a:t>čítame:</a:t>
            </a:r>
            <a:r>
              <a:rPr lang="sk-SK" altLang="sk-SK" sz="2800">
                <a:solidFill>
                  <a:srgbClr val="33CCFF"/>
                </a:solidFill>
                <a:latin typeface="Garamond" panose="02020404030301010803" pitchFamily="18" charset="0"/>
              </a:rPr>
              <a:t> </a:t>
            </a:r>
            <a:r>
              <a:rPr lang="sk-SK" altLang="sk-SK" sz="2800" b="1"/>
              <a:t>jedna desatina</a:t>
            </a:r>
            <a:r>
              <a:rPr lang="sk-SK" altLang="sk-SK" sz="2800">
                <a:solidFill>
                  <a:schemeClr val="tx2"/>
                </a:solidFill>
              </a:rPr>
              <a:t> </a:t>
            </a:r>
            <a:r>
              <a:rPr lang="sk-SK" altLang="sk-SK" sz="2800">
                <a:solidFill>
                  <a:schemeClr val="tx2"/>
                </a:solidFill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3708400" y="3644900"/>
            <a:ext cx="5032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200" b="1">
                <a:solidFill>
                  <a:srgbClr val="33CC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635375" y="4365625"/>
            <a:ext cx="7921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400" b="1">
                <a:solidFill>
                  <a:srgbClr val="33CCFF"/>
                </a:solidFill>
                <a:latin typeface="Garamond" panose="02020404030301010803" pitchFamily="18" charset="0"/>
              </a:rPr>
              <a:t>10</a:t>
            </a:r>
          </a:p>
        </p:txBody>
      </p:sp>
      <p:pic>
        <p:nvPicPr>
          <p:cNvPr id="6180" name="Picture 165" descr="Názov súboru: j0397814.wmf&#10;Kľúčové slová: fialové pozadia, modré pozadia, obdĺžniky ...&#10;Veľkosť súboru: 23 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1371574">
            <a:off x="6300788" y="3716338"/>
            <a:ext cx="20415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4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1" grpId="0" animBg="1"/>
      <p:bldP spid="42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eaLnBrk="1" hangingPunct="1"/>
            <a:r>
              <a:rPr lang="sk-SK" altLang="sk-SK" sz="3800" smtClean="0"/>
              <a:t>Ak celok rozdelíme na 100 rovnakých častí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3708400" y="1412875"/>
            <a:ext cx="4103688" cy="936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altLang="sk-SK" sz="2600" smtClean="0"/>
              <a:t>-</a:t>
            </a:r>
            <a:r>
              <a:rPr lang="sk-SK" altLang="sk-SK" sz="2600" smtClean="0">
                <a:solidFill>
                  <a:srgbClr val="33CCFF"/>
                </a:solidFill>
              </a:rPr>
              <a:t> jedna časť </a:t>
            </a:r>
            <a:r>
              <a:rPr lang="sk-SK" altLang="sk-SK" sz="2600" smtClean="0"/>
              <a:t>zo štvorca je </a:t>
            </a:r>
          </a:p>
          <a:p>
            <a:pPr eaLnBrk="1" hangingPunct="1">
              <a:buFontTx/>
              <a:buNone/>
            </a:pPr>
            <a:r>
              <a:rPr lang="sk-SK" altLang="sk-SK" sz="2600" smtClean="0">
                <a:solidFill>
                  <a:srgbClr val="33CCFF"/>
                </a:solidFill>
              </a:rPr>
              <a:t>  jedna stotina</a:t>
            </a:r>
            <a:r>
              <a:rPr lang="sk-SK" altLang="sk-SK" sz="2600" smtClean="0"/>
              <a:t> zo štvorca</a:t>
            </a:r>
          </a:p>
        </p:txBody>
      </p:sp>
      <p:graphicFrame>
        <p:nvGraphicFramePr>
          <p:cNvPr id="6967" name="Group 823"/>
          <p:cNvGraphicFramePr>
            <a:graphicFrameLocks noGrp="1"/>
          </p:cNvGraphicFramePr>
          <p:nvPr>
            <p:ph sz="half" idx="1"/>
          </p:nvPr>
        </p:nvGraphicFramePr>
        <p:xfrm>
          <a:off x="755650" y="1412875"/>
          <a:ext cx="2530475" cy="2538413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51" name="Line 807"/>
          <p:cNvSpPr>
            <a:spLocks noChangeShapeType="1"/>
          </p:cNvSpPr>
          <p:nvPr/>
        </p:nvSpPr>
        <p:spPr bwMode="auto">
          <a:xfrm flipH="1" flipV="1">
            <a:off x="900113" y="4005263"/>
            <a:ext cx="576262" cy="720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953" name="Rectangle 809"/>
          <p:cNvSpPr>
            <a:spLocks noChangeArrowheads="1"/>
          </p:cNvSpPr>
          <p:nvPr/>
        </p:nvSpPr>
        <p:spPr bwMode="auto">
          <a:xfrm>
            <a:off x="468313" y="465296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Takto môžeme pokračovať v delení celku ďalej na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sk-SK" altLang="sk-SK" sz="2800"/>
              <a:t>1 000 častí, 10 000, ... t.j.  </a:t>
            </a:r>
            <a:endParaRPr lang="sk-SK" altLang="sk-SK" sz="2800" b="1">
              <a:solidFill>
                <a:srgbClr val="33CCFF"/>
              </a:solidFill>
            </a:endParaRPr>
          </a:p>
        </p:txBody>
      </p:sp>
      <p:sp>
        <p:nvSpPr>
          <p:cNvPr id="6961" name="Line 817"/>
          <p:cNvSpPr>
            <a:spLocks noChangeShapeType="1"/>
          </p:cNvSpPr>
          <p:nvPr/>
        </p:nvSpPr>
        <p:spPr bwMode="auto">
          <a:xfrm>
            <a:off x="6227763" y="2852738"/>
            <a:ext cx="6477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962" name="Rectangle 818"/>
          <p:cNvSpPr>
            <a:spLocks noChangeArrowheads="1"/>
          </p:cNvSpPr>
          <p:nvPr/>
        </p:nvSpPr>
        <p:spPr bwMode="auto">
          <a:xfrm>
            <a:off x="755650" y="1412875"/>
            <a:ext cx="2547938" cy="2547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graphicFrame>
        <p:nvGraphicFramePr>
          <p:cNvPr id="7091" name="Group 947"/>
          <p:cNvGraphicFramePr>
            <a:graphicFrameLocks noGrp="1"/>
          </p:cNvGraphicFramePr>
          <p:nvPr/>
        </p:nvGraphicFramePr>
        <p:xfrm>
          <a:off x="755650" y="1412875"/>
          <a:ext cx="2530475" cy="2538413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6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92" name="Rectangle 948"/>
          <p:cNvSpPr>
            <a:spLocks noChangeArrowheads="1"/>
          </p:cNvSpPr>
          <p:nvPr/>
        </p:nvSpPr>
        <p:spPr bwMode="auto">
          <a:xfrm>
            <a:off x="3708400" y="2565400"/>
            <a:ext cx="22320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/>
              <a:t>- zapisujeme:</a:t>
            </a:r>
            <a:endParaRPr lang="sk-SK" altLang="sk-SK" sz="2600" b="1">
              <a:solidFill>
                <a:srgbClr val="33CCFF"/>
              </a:solidFill>
            </a:endParaRPr>
          </a:p>
        </p:txBody>
      </p:sp>
      <p:sp>
        <p:nvSpPr>
          <p:cNvPr id="7093" name="Rectangle 949"/>
          <p:cNvSpPr>
            <a:spLocks noChangeArrowheads="1"/>
          </p:cNvSpPr>
          <p:nvPr/>
        </p:nvSpPr>
        <p:spPr bwMode="auto">
          <a:xfrm>
            <a:off x="3851275" y="3429000"/>
            <a:ext cx="41767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/>
              <a:t>- čítame: </a:t>
            </a:r>
            <a:r>
              <a:rPr lang="sk-SK" altLang="sk-SK" sz="2600" b="1"/>
              <a:t>jedna stotina</a:t>
            </a:r>
          </a:p>
        </p:txBody>
      </p:sp>
      <p:sp>
        <p:nvSpPr>
          <p:cNvPr id="7094" name="Rectangle 950"/>
          <p:cNvSpPr>
            <a:spLocks noChangeArrowheads="1"/>
          </p:cNvSpPr>
          <p:nvPr/>
        </p:nvSpPr>
        <p:spPr bwMode="auto">
          <a:xfrm>
            <a:off x="6300788" y="2349500"/>
            <a:ext cx="5762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>
                <a:solidFill>
                  <a:srgbClr val="33CCFF"/>
                </a:solidFill>
              </a:rPr>
              <a:t> 1</a:t>
            </a:r>
          </a:p>
        </p:txBody>
      </p:sp>
      <p:sp>
        <p:nvSpPr>
          <p:cNvPr id="7095" name="Rectangle 951"/>
          <p:cNvSpPr>
            <a:spLocks noChangeArrowheads="1"/>
          </p:cNvSpPr>
          <p:nvPr/>
        </p:nvSpPr>
        <p:spPr bwMode="auto">
          <a:xfrm>
            <a:off x="6156325" y="2924175"/>
            <a:ext cx="86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>
                <a:solidFill>
                  <a:srgbClr val="33CCFF"/>
                </a:solidFill>
              </a:rPr>
              <a:t>100</a:t>
            </a:r>
          </a:p>
        </p:txBody>
      </p:sp>
      <p:sp>
        <p:nvSpPr>
          <p:cNvPr id="7096" name="Rectangle 952"/>
          <p:cNvSpPr>
            <a:spLocks noChangeArrowheads="1"/>
          </p:cNvSpPr>
          <p:nvPr/>
        </p:nvSpPr>
        <p:spPr bwMode="auto">
          <a:xfrm>
            <a:off x="5148263" y="5157788"/>
            <a:ext cx="576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>
                <a:solidFill>
                  <a:srgbClr val="33CCFF"/>
                </a:solidFill>
              </a:rPr>
              <a:t> 1</a:t>
            </a:r>
          </a:p>
        </p:txBody>
      </p:sp>
      <p:sp>
        <p:nvSpPr>
          <p:cNvPr id="7097" name="Line 953"/>
          <p:cNvSpPr>
            <a:spLocks noChangeShapeType="1"/>
          </p:cNvSpPr>
          <p:nvPr/>
        </p:nvSpPr>
        <p:spPr bwMode="auto">
          <a:xfrm>
            <a:off x="4932363" y="5589588"/>
            <a:ext cx="935037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098" name="Rectangle 954"/>
          <p:cNvSpPr>
            <a:spLocks noChangeArrowheads="1"/>
          </p:cNvSpPr>
          <p:nvPr/>
        </p:nvSpPr>
        <p:spPr bwMode="auto">
          <a:xfrm>
            <a:off x="4932363" y="5589588"/>
            <a:ext cx="12239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>
                <a:solidFill>
                  <a:srgbClr val="33CCFF"/>
                </a:solidFill>
              </a:rPr>
              <a:t>1 000</a:t>
            </a:r>
          </a:p>
        </p:txBody>
      </p:sp>
      <p:sp>
        <p:nvSpPr>
          <p:cNvPr id="7099" name="Rectangle 955"/>
          <p:cNvSpPr>
            <a:spLocks noChangeArrowheads="1"/>
          </p:cNvSpPr>
          <p:nvPr/>
        </p:nvSpPr>
        <p:spPr bwMode="auto">
          <a:xfrm>
            <a:off x="5795963" y="5229225"/>
            <a:ext cx="5762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/>
              <a:t> ,</a:t>
            </a:r>
          </a:p>
        </p:txBody>
      </p:sp>
      <p:sp>
        <p:nvSpPr>
          <p:cNvPr id="7100" name="Rectangle 956"/>
          <p:cNvSpPr>
            <a:spLocks noChangeArrowheads="1"/>
          </p:cNvSpPr>
          <p:nvPr/>
        </p:nvSpPr>
        <p:spPr bwMode="auto">
          <a:xfrm>
            <a:off x="6443663" y="5157788"/>
            <a:ext cx="576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>
                <a:solidFill>
                  <a:srgbClr val="33CCFF"/>
                </a:solidFill>
              </a:rPr>
              <a:t> 1</a:t>
            </a:r>
          </a:p>
        </p:txBody>
      </p:sp>
      <p:sp>
        <p:nvSpPr>
          <p:cNvPr id="7101" name="Line 957"/>
          <p:cNvSpPr>
            <a:spLocks noChangeShapeType="1"/>
          </p:cNvSpPr>
          <p:nvPr/>
        </p:nvSpPr>
        <p:spPr bwMode="auto">
          <a:xfrm>
            <a:off x="6156325" y="5589588"/>
            <a:ext cx="1295400" cy="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102" name="Rectangle 958"/>
          <p:cNvSpPr>
            <a:spLocks noChangeArrowheads="1"/>
          </p:cNvSpPr>
          <p:nvPr/>
        </p:nvSpPr>
        <p:spPr bwMode="auto">
          <a:xfrm>
            <a:off x="6156325" y="5589588"/>
            <a:ext cx="1223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>
                <a:solidFill>
                  <a:srgbClr val="33CCFF"/>
                </a:solidFill>
              </a:rPr>
              <a:t>10 000</a:t>
            </a:r>
          </a:p>
        </p:txBody>
      </p:sp>
      <p:sp>
        <p:nvSpPr>
          <p:cNvPr id="7103" name="Rectangle 959"/>
          <p:cNvSpPr>
            <a:spLocks noChangeArrowheads="1"/>
          </p:cNvSpPr>
          <p:nvPr/>
        </p:nvSpPr>
        <p:spPr bwMode="auto">
          <a:xfrm>
            <a:off x="7308850" y="5229225"/>
            <a:ext cx="129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k-SK" altLang="sk-SK" sz="2600" b="1"/>
              <a:t> 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9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 tmFilter="0,0; .5, 1; 1, 1"/>
                                        <p:tgtEl>
                                          <p:spTgt spid="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 tmFilter="0,0; .5, 1; 1, 1"/>
                                        <p:tgtEl>
                                          <p:spTgt spid="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6950"/>
                            </p:stCondLst>
                            <p:childTnLst>
                              <p:par>
                                <p:cTn id="1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 tmFilter="0,0; .5, 1; 1, 1"/>
                                        <p:tgtEl>
                                          <p:spTgt spid="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" grpId="0"/>
      <p:bldP spid="6962" grpId="0" animBg="1"/>
      <p:bldP spid="7092" grpId="0"/>
      <p:bldP spid="7093" grpId="0"/>
      <p:bldP spid="7094" grpId="0"/>
      <p:bldP spid="7095" grpId="0"/>
      <p:bldP spid="7096" grpId="0"/>
      <p:bldP spid="7098" grpId="0"/>
      <p:bldP spid="7099" grpId="0"/>
      <p:bldP spid="7100" grpId="0"/>
      <p:bldP spid="7102" grpId="0"/>
      <p:bldP spid="7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5062"/>
          </a:xfrm>
        </p:spPr>
        <p:txBody>
          <a:bodyPr/>
          <a:lstStyle/>
          <a:p>
            <a:pPr eaLnBrk="1" hangingPunct="1"/>
            <a:r>
              <a:rPr lang="sk-SK" altLang="sk-SK" sz="3800" smtClean="0"/>
              <a:t>Desatinný zlomok</a:t>
            </a:r>
            <a:br>
              <a:rPr lang="sk-SK" altLang="sk-SK" sz="3800" smtClean="0"/>
            </a:br>
            <a:r>
              <a:rPr lang="sk-SK" altLang="sk-SK" sz="3800" smtClean="0"/>
              <a:t>					  Niečo z histórie: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6799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smtClean="0"/>
              <a:t>Ľudia už od nepamäti rozdeľovali svoje majetky na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smtClean="0"/>
              <a:t>rôzne časti. Zapisovali si, o aké časti (zlomky)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smtClean="0"/>
              <a:t>majetkov ide,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smtClean="0"/>
              <a:t>pomocou písmen: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280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280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280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800" smtClean="0"/>
              <a:t>Desatinné zlomky sa objavili v 16. storočí a v roku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800" smtClean="0"/>
              <a:t>1617 zaviedol John Napier desatinnú čiarku.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175" y="2565400"/>
            <a:ext cx="1973263" cy="2447925"/>
            <a:chOff x="521" y="1344"/>
            <a:chExt cx="1243" cy="1542"/>
          </a:xfrm>
        </p:grpSpPr>
        <p:pic>
          <p:nvPicPr>
            <p:cNvPr id="8200" name="Picture 5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44"/>
              <a:ext cx="1041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 rot="-5400000">
              <a:off x="1120" y="1970"/>
              <a:ext cx="1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1000"/>
                <a:t>Egypt (1900 pred Kr.)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43663" y="2565400"/>
            <a:ext cx="2044700" cy="2376488"/>
            <a:chOff x="3651" y="1344"/>
            <a:chExt cx="1288" cy="1497"/>
          </a:xfrm>
        </p:grpSpPr>
        <p:pic>
          <p:nvPicPr>
            <p:cNvPr id="8198" name="Picture 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344"/>
              <a:ext cx="1017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 rot="-5400000">
              <a:off x="4205" y="2059"/>
              <a:ext cx="13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1000"/>
                <a:t>Naši predkovia (16. stor. po Kr.)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" name="Rectangle 7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981075"/>
            <a:ext cx="7993062" cy="1152525"/>
          </a:xfrm>
        </p:spPr>
        <p:txBody>
          <a:bodyPr/>
          <a:lstStyle/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sk-SK" altLang="sk-SK" sz="2800" smtClean="0"/>
              <a:t>má v menovateli číslicu 1, 10, 100, 1000 .....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sk-SK" altLang="sk-SK" sz="2800" smtClean="0"/>
              <a:t>dá sa prepísať do tvaru desatinného čísla</a:t>
            </a:r>
          </a:p>
        </p:txBody>
      </p:sp>
      <p:sp>
        <p:nvSpPr>
          <p:cNvPr id="9219" name="Rectangle 736"/>
          <p:cNvSpPr>
            <a:spLocks noChangeArrowheads="1"/>
          </p:cNvSpPr>
          <p:nvPr/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>
                <a:solidFill>
                  <a:schemeClr val="tx2"/>
                </a:solidFill>
                <a:latin typeface="Garamond" panose="02020404030301010803" pitchFamily="18" charset="0"/>
              </a:rPr>
              <a:t>Desatinný zlomok</a:t>
            </a:r>
          </a:p>
        </p:txBody>
      </p:sp>
      <p:sp>
        <p:nvSpPr>
          <p:cNvPr id="12001" name="Rectangle 737"/>
          <p:cNvSpPr>
            <a:spLocks noChangeArrowheads="1"/>
          </p:cNvSpPr>
          <p:nvPr/>
        </p:nvSpPr>
        <p:spPr bwMode="auto">
          <a:xfrm rot="-682869">
            <a:off x="0" y="2276475"/>
            <a:ext cx="7993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sk-SK" altLang="sk-SK" sz="2800">
                <a:solidFill>
                  <a:srgbClr val="0000FF"/>
                </a:solidFill>
              </a:rPr>
              <a:t>vyber tie zlomky, ktoré sú desatinné</a:t>
            </a:r>
          </a:p>
        </p:txBody>
      </p:sp>
      <p:sp>
        <p:nvSpPr>
          <p:cNvPr id="12002" name="Rectangle 738"/>
          <p:cNvSpPr>
            <a:spLocks noChangeArrowheads="1"/>
          </p:cNvSpPr>
          <p:nvPr/>
        </p:nvSpPr>
        <p:spPr bwMode="auto">
          <a:xfrm>
            <a:off x="4716463" y="3573463"/>
            <a:ext cx="8636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11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None/>
            </a:pPr>
            <a:r>
              <a:rPr lang="sk-SK" altLang="sk-SK" sz="2800"/>
              <a:t> 4</a:t>
            </a:r>
          </a:p>
        </p:txBody>
      </p:sp>
      <p:sp>
        <p:nvSpPr>
          <p:cNvPr id="12003" name="Rectangle 739"/>
          <p:cNvSpPr>
            <a:spLocks noChangeArrowheads="1"/>
          </p:cNvSpPr>
          <p:nvPr/>
        </p:nvSpPr>
        <p:spPr bwMode="auto">
          <a:xfrm>
            <a:off x="900113" y="4797425"/>
            <a:ext cx="7921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12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100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04" name="Rectangle 740"/>
          <p:cNvSpPr>
            <a:spLocks noChangeArrowheads="1"/>
          </p:cNvSpPr>
          <p:nvPr/>
        </p:nvSpPr>
        <p:spPr bwMode="auto">
          <a:xfrm>
            <a:off x="6516688" y="3860800"/>
            <a:ext cx="129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253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10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05" name="Rectangle 741"/>
          <p:cNvSpPr>
            <a:spLocks noChangeArrowheads="1"/>
          </p:cNvSpPr>
          <p:nvPr/>
        </p:nvSpPr>
        <p:spPr bwMode="auto">
          <a:xfrm>
            <a:off x="1187450" y="3429000"/>
            <a:ext cx="10810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 7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1000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06" name="Rectangle 742"/>
          <p:cNvSpPr>
            <a:spLocks noChangeArrowheads="1"/>
          </p:cNvSpPr>
          <p:nvPr/>
        </p:nvSpPr>
        <p:spPr bwMode="auto">
          <a:xfrm>
            <a:off x="3492500" y="4652963"/>
            <a:ext cx="7921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2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10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07" name="Rectangle 743"/>
          <p:cNvSpPr>
            <a:spLocks noChangeArrowheads="1"/>
          </p:cNvSpPr>
          <p:nvPr/>
        </p:nvSpPr>
        <p:spPr bwMode="auto">
          <a:xfrm>
            <a:off x="5580063" y="2565400"/>
            <a:ext cx="129698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  35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10000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08" name="Rectangle 744"/>
          <p:cNvSpPr>
            <a:spLocks noChangeArrowheads="1"/>
          </p:cNvSpPr>
          <p:nvPr/>
        </p:nvSpPr>
        <p:spPr bwMode="auto">
          <a:xfrm>
            <a:off x="7524750" y="2276475"/>
            <a:ext cx="7921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5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1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09" name="Rectangle 745"/>
          <p:cNvSpPr>
            <a:spLocks noChangeArrowheads="1"/>
          </p:cNvSpPr>
          <p:nvPr/>
        </p:nvSpPr>
        <p:spPr bwMode="auto">
          <a:xfrm>
            <a:off x="2411413" y="4076700"/>
            <a:ext cx="7921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8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13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10" name="Rectangle 746"/>
          <p:cNvSpPr>
            <a:spLocks noChangeArrowheads="1"/>
          </p:cNvSpPr>
          <p:nvPr/>
        </p:nvSpPr>
        <p:spPr bwMode="auto">
          <a:xfrm>
            <a:off x="5435600" y="4724400"/>
            <a:ext cx="7921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9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200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11" name="Rectangle 747"/>
          <p:cNvSpPr>
            <a:spLocks noChangeArrowheads="1"/>
          </p:cNvSpPr>
          <p:nvPr/>
        </p:nvSpPr>
        <p:spPr bwMode="auto">
          <a:xfrm>
            <a:off x="3419475" y="2924175"/>
            <a:ext cx="10080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100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 12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12" name="Rectangle 748"/>
          <p:cNvSpPr>
            <a:spLocks noChangeArrowheads="1"/>
          </p:cNvSpPr>
          <p:nvPr/>
        </p:nvSpPr>
        <p:spPr bwMode="auto">
          <a:xfrm>
            <a:off x="7596188" y="4724400"/>
            <a:ext cx="10080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503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110 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2013" name="Line 749"/>
          <p:cNvSpPr>
            <a:spLocks noChangeShapeType="1"/>
          </p:cNvSpPr>
          <p:nvPr/>
        </p:nvSpPr>
        <p:spPr bwMode="auto">
          <a:xfrm>
            <a:off x="1258888" y="39338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14" name="Line 750"/>
          <p:cNvSpPr>
            <a:spLocks noChangeShapeType="1"/>
          </p:cNvSpPr>
          <p:nvPr/>
        </p:nvSpPr>
        <p:spPr bwMode="auto">
          <a:xfrm>
            <a:off x="3708400" y="34290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15" name="Line 751"/>
          <p:cNvSpPr>
            <a:spLocks noChangeShapeType="1"/>
          </p:cNvSpPr>
          <p:nvPr/>
        </p:nvSpPr>
        <p:spPr bwMode="auto">
          <a:xfrm>
            <a:off x="7667625" y="27813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18" name="Line 754"/>
          <p:cNvSpPr>
            <a:spLocks noChangeShapeType="1"/>
          </p:cNvSpPr>
          <p:nvPr/>
        </p:nvSpPr>
        <p:spPr bwMode="auto">
          <a:xfrm>
            <a:off x="2555875" y="45815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19" name="Line 755"/>
          <p:cNvSpPr>
            <a:spLocks noChangeShapeType="1"/>
          </p:cNvSpPr>
          <p:nvPr/>
        </p:nvSpPr>
        <p:spPr bwMode="auto">
          <a:xfrm>
            <a:off x="4787900" y="40767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20" name="Line 756"/>
          <p:cNvSpPr>
            <a:spLocks noChangeShapeType="1"/>
          </p:cNvSpPr>
          <p:nvPr/>
        </p:nvSpPr>
        <p:spPr bwMode="auto">
          <a:xfrm>
            <a:off x="5435600" y="52292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22" name="Line 758"/>
          <p:cNvSpPr>
            <a:spLocks noChangeShapeType="1"/>
          </p:cNvSpPr>
          <p:nvPr/>
        </p:nvSpPr>
        <p:spPr bwMode="auto">
          <a:xfrm>
            <a:off x="6659563" y="43656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23" name="Line 759"/>
          <p:cNvSpPr>
            <a:spLocks noChangeShapeType="1"/>
          </p:cNvSpPr>
          <p:nvPr/>
        </p:nvSpPr>
        <p:spPr bwMode="auto">
          <a:xfrm>
            <a:off x="7596188" y="52292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25" name="Line 761"/>
          <p:cNvSpPr>
            <a:spLocks noChangeShapeType="1"/>
          </p:cNvSpPr>
          <p:nvPr/>
        </p:nvSpPr>
        <p:spPr bwMode="auto">
          <a:xfrm>
            <a:off x="3635375" y="51577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26" name="Line 762"/>
          <p:cNvSpPr>
            <a:spLocks noChangeShapeType="1"/>
          </p:cNvSpPr>
          <p:nvPr/>
        </p:nvSpPr>
        <p:spPr bwMode="auto">
          <a:xfrm>
            <a:off x="971550" y="5300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027" name="Line 763"/>
          <p:cNvSpPr>
            <a:spLocks noChangeShapeType="1"/>
          </p:cNvSpPr>
          <p:nvPr/>
        </p:nvSpPr>
        <p:spPr bwMode="auto">
          <a:xfrm>
            <a:off x="5651500" y="30686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3800" smtClean="0"/>
              <a:t>Desatinný zlomok v tvare desatinného čísla a naopak: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rgbClr val="0000FF"/>
                </a:solidFill>
              </a:rPr>
              <a:t>1. Zo zlomku desatinné číslo</a:t>
            </a: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1763713" y="2060575"/>
            <a:ext cx="7921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37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100</a:t>
            </a: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3348038" y="2276475"/>
            <a:ext cx="19446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=  37 : 100  </a:t>
            </a:r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>
            <a:off x="1835150" y="2565400"/>
            <a:ext cx="64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6453" name="AutoShape 21"/>
          <p:cNvSpPr>
            <a:spLocks noChangeArrowheads="1"/>
          </p:cNvSpPr>
          <p:nvPr/>
        </p:nvSpPr>
        <p:spPr bwMode="auto">
          <a:xfrm flipH="1">
            <a:off x="3779838" y="2708275"/>
            <a:ext cx="241300" cy="144463"/>
          </a:xfrm>
          <a:prstGeom prst="curvedUpArrow">
            <a:avLst>
              <a:gd name="adj1" fmla="val 33406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146455" name="AutoShape 23"/>
          <p:cNvSpPr>
            <a:spLocks noChangeArrowheads="1"/>
          </p:cNvSpPr>
          <p:nvPr/>
        </p:nvSpPr>
        <p:spPr bwMode="auto">
          <a:xfrm flipH="1">
            <a:off x="3995738" y="2708275"/>
            <a:ext cx="241300" cy="144463"/>
          </a:xfrm>
          <a:prstGeom prst="curvedUpArrow">
            <a:avLst>
              <a:gd name="adj1" fmla="val 33406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468313" y="422116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rgbClr val="0000FF"/>
                </a:solidFill>
              </a:rPr>
              <a:t>2. Z desatinného čísla zlomok</a:t>
            </a:r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419475" y="4941888"/>
            <a:ext cx="647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45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10</a:t>
            </a:r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>
            <a:off x="1835150" y="5157788"/>
            <a:ext cx="1512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4,5   = </a:t>
            </a:r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2195513" y="5589588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>
            <a:off x="3708400" y="58769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>
            <a:off x="3419475" y="5445125"/>
            <a:ext cx="64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6443663" y="2205038"/>
            <a:ext cx="215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/>
              <a:t>,</a:t>
            </a: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6227763" y="2205038"/>
            <a:ext cx="358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0</a:t>
            </a: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900113" y="3141663"/>
            <a:ext cx="26638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chemeClr val="tx2"/>
                </a:solidFill>
              </a:rPr>
              <a:t>desat. zlomok</a:t>
            </a: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3779838" y="3141663"/>
            <a:ext cx="13684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chemeClr val="tx2"/>
                </a:solidFill>
              </a:rPr>
              <a:t>delenie</a:t>
            </a: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5940425" y="3068638"/>
            <a:ext cx="22320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chemeClr val="tx2"/>
                </a:solidFill>
              </a:rPr>
              <a:t>desat. číslo</a:t>
            </a: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5940425" y="2205038"/>
            <a:ext cx="19446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=    37</a:t>
            </a:r>
          </a:p>
        </p:txBody>
      </p:sp>
      <p:sp>
        <p:nvSpPr>
          <p:cNvPr id="146471" name="AutoShape 39"/>
          <p:cNvSpPr>
            <a:spLocks noChangeArrowheads="1"/>
          </p:cNvSpPr>
          <p:nvPr/>
        </p:nvSpPr>
        <p:spPr bwMode="auto">
          <a:xfrm flipH="1">
            <a:off x="6804025" y="2636838"/>
            <a:ext cx="241300" cy="144462"/>
          </a:xfrm>
          <a:prstGeom prst="curvedUpArrow">
            <a:avLst>
              <a:gd name="adj1" fmla="val 33407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146472" name="AutoShape 40"/>
          <p:cNvSpPr>
            <a:spLocks noChangeArrowheads="1"/>
          </p:cNvSpPr>
          <p:nvPr/>
        </p:nvSpPr>
        <p:spPr bwMode="auto">
          <a:xfrm flipH="1">
            <a:off x="6588125" y="2636838"/>
            <a:ext cx="241300" cy="144462"/>
          </a:xfrm>
          <a:prstGeom prst="curvedUpArrow">
            <a:avLst>
              <a:gd name="adj1" fmla="val 33407"/>
              <a:gd name="adj2" fmla="val 6681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146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 decel="100000"/>
                                        <p:tgtEl>
                                          <p:spTgt spid="146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2" dur="10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14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5" dur="10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1" dur="1000"/>
                                        <p:tgtEl>
                                          <p:spTgt spid="14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800" decel="1000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800" decel="100000" fill="hold"/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0" decel="100000" fill="hold"/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decel="100000" fill="hold"/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800" decel="1000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800" decel="1000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800" decel="1000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00" decel="1000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50" grpId="0" build="allAtOnce"/>
      <p:bldP spid="146451" grpId="0"/>
      <p:bldP spid="146453" grpId="0" animBg="1"/>
      <p:bldP spid="146455" grpId="0" animBg="1"/>
      <p:bldP spid="146458" grpId="0"/>
      <p:bldP spid="146460" grpId="0"/>
      <p:bldP spid="146465" grpId="0"/>
      <p:bldP spid="146466" grpId="0"/>
      <p:bldP spid="146467" grpId="0"/>
      <p:bldP spid="146468" grpId="0"/>
      <p:bldP spid="146469" grpId="0"/>
      <p:bldP spid="146470" grpId="0"/>
      <p:bldP spid="146471" grpId="0" animBg="1"/>
      <p:bldP spid="1464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sk-SK" altLang="sk-SK" sz="3800" smtClean="0"/>
              <a:t>Prepíš zlomky do tvaru desatinného čísla: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250825" y="981075"/>
            <a:ext cx="10080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 2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10                            </a:t>
            </a:r>
          </a:p>
          <a:p>
            <a:pPr eaLnBrk="1" hangingPunct="1">
              <a:buClr>
                <a:srgbClr val="3399FF"/>
              </a:buClr>
              <a:buFont typeface="Arial" panose="020B0604020202020204" pitchFamily="34" charset="0"/>
              <a:buChar char="☺"/>
            </a:pPr>
            <a:endParaRPr lang="sk-SK" altLang="sk-SK" sz="280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sk-SK" altLang="sk-SK" sz="2800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323850" y="2349500"/>
            <a:ext cx="10080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38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100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3995738" y="981075"/>
            <a:ext cx="10080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452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 100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4140200" y="2420938"/>
            <a:ext cx="10080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 179</a:t>
            </a:r>
          </a:p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1000</a:t>
            </a: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395288" y="3500438"/>
            <a:ext cx="8229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3800">
                <a:solidFill>
                  <a:schemeClr val="tx2"/>
                </a:solidFill>
                <a:latin typeface="Garamond" panose="02020404030301010803" pitchFamily="18" charset="0"/>
              </a:rPr>
              <a:t>Prepíš desatinné čísla do tvaru zlomov: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395288" y="4292600"/>
            <a:ext cx="1439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0,7 =</a:t>
            </a:r>
          </a:p>
        </p:txBody>
      </p:sp>
      <p:sp>
        <p:nvSpPr>
          <p:cNvPr id="147475" name="Rectangle 19"/>
          <p:cNvSpPr>
            <a:spLocks noChangeArrowheads="1"/>
          </p:cNvSpPr>
          <p:nvPr/>
        </p:nvSpPr>
        <p:spPr bwMode="auto">
          <a:xfrm>
            <a:off x="468313" y="5157788"/>
            <a:ext cx="1008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2,5 =</a:t>
            </a:r>
          </a:p>
        </p:txBody>
      </p:sp>
      <p:sp>
        <p:nvSpPr>
          <p:cNvPr id="147476" name="Rectangle 20"/>
          <p:cNvSpPr>
            <a:spLocks noChangeArrowheads="1"/>
          </p:cNvSpPr>
          <p:nvPr/>
        </p:nvSpPr>
        <p:spPr bwMode="auto">
          <a:xfrm>
            <a:off x="4211638" y="4292600"/>
            <a:ext cx="1439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5,45 =</a:t>
            </a:r>
          </a:p>
        </p:txBody>
      </p:sp>
      <p:sp>
        <p:nvSpPr>
          <p:cNvPr id="147477" name="Rectangle 21"/>
          <p:cNvSpPr>
            <a:spLocks noChangeArrowheads="1"/>
          </p:cNvSpPr>
          <p:nvPr/>
        </p:nvSpPr>
        <p:spPr bwMode="auto">
          <a:xfrm>
            <a:off x="4211638" y="5084763"/>
            <a:ext cx="1873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0,729 =</a:t>
            </a:r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539750" y="14843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539750" y="285273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4211638" y="148431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4211638" y="2924175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1042988" y="1268413"/>
            <a:ext cx="3603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=</a:t>
            </a:r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1258888" y="2636838"/>
            <a:ext cx="3603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=</a:t>
            </a:r>
          </a:p>
        </p:txBody>
      </p:sp>
      <p:sp>
        <p:nvSpPr>
          <p:cNvPr id="147484" name="Rectangle 28"/>
          <p:cNvSpPr>
            <a:spLocks noChangeArrowheads="1"/>
          </p:cNvSpPr>
          <p:nvPr/>
        </p:nvSpPr>
        <p:spPr bwMode="auto">
          <a:xfrm>
            <a:off x="5076825" y="1268413"/>
            <a:ext cx="360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=</a:t>
            </a:r>
          </a:p>
        </p:txBody>
      </p:sp>
      <p:sp>
        <p:nvSpPr>
          <p:cNvPr id="147485" name="Rectangle 29"/>
          <p:cNvSpPr>
            <a:spLocks noChangeArrowheads="1"/>
          </p:cNvSpPr>
          <p:nvPr/>
        </p:nvSpPr>
        <p:spPr bwMode="auto">
          <a:xfrm>
            <a:off x="5219700" y="2636838"/>
            <a:ext cx="360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sk-SK" altLang="sk-SK" sz="2800"/>
              <a:t>=</a:t>
            </a:r>
          </a:p>
        </p:txBody>
      </p:sp>
      <p:pic>
        <p:nvPicPr>
          <p:cNvPr id="147486" name="Picture 30" descr="J007870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550" y="3357563"/>
            <a:ext cx="9382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88" name="Picture 32" descr="J00788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7988" y="549275"/>
            <a:ext cx="1116012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7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7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7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7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7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73" grpId="0"/>
    </p:bldLst>
  </p:timing>
</p:sld>
</file>

<file path=ppt/theme/theme1.xml><?xml version="1.0" encoding="utf-8"?>
<a:theme xmlns:a="http://schemas.openxmlformats.org/drawingml/2006/main" name="Okraj">
  <a:themeElements>
    <a:clrScheme name="Okraj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kraj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kraj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900</TotalTime>
  <Words>499</Words>
  <Application>Microsoft Office PowerPoint</Application>
  <PresentationFormat>Prezentácia na obrazovke (4:3)</PresentationFormat>
  <Paragraphs>402</Paragraphs>
  <Slides>14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Garamond</vt:lpstr>
      <vt:lpstr>Wingdings</vt:lpstr>
      <vt:lpstr>Calibri</vt:lpstr>
      <vt:lpstr>Okraj</vt:lpstr>
      <vt:lpstr>Desatinné čísla - úvod</vt:lpstr>
      <vt:lpstr>Obsah</vt:lpstr>
      <vt:lpstr>Opakovanie</vt:lpstr>
      <vt:lpstr>Ak celok rozdelíme na 10 rovnakých častí</vt:lpstr>
      <vt:lpstr>Ak celok rozdelíme na 100 rovnakých častí</vt:lpstr>
      <vt:lpstr>Desatinný zlomok        Niečo z histórie:</vt:lpstr>
      <vt:lpstr>Prezentácia programu PowerPoint</vt:lpstr>
      <vt:lpstr>Desatinný zlomok v tvare desatinného čísla a naopak:</vt:lpstr>
      <vt:lpstr>Prepíš zlomky do tvaru desatinného čísla:</vt:lpstr>
      <vt:lpstr>       1  2   3  4  5  </vt:lpstr>
      <vt:lpstr>Prezentácia programu PowerPoint</vt:lpstr>
      <vt:lpstr>Prečítajte nasledujúce čísla:    Najprv určte počet desatinných miest</vt:lpstr>
      <vt:lpstr>Zapíš desatinné čísla:</vt:lpstr>
      <vt:lpstr>Prezentácia programu PowerPoint</vt:lpstr>
    </vt:vector>
  </TitlesOfParts>
  <Company>S.L.L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Desatinné čísla</dc:title>
  <dc:creator>Sebastian</dc:creator>
  <cp:lastModifiedBy>Dušan Andraško</cp:lastModifiedBy>
  <cp:revision>44</cp:revision>
  <dcterms:created xsi:type="dcterms:W3CDTF">2007-01-28T17:59:42Z</dcterms:created>
  <dcterms:modified xsi:type="dcterms:W3CDTF">2021-11-16T13:54:28Z</dcterms:modified>
</cp:coreProperties>
</file>