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66" r:id="rId7"/>
    <p:sldId id="267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881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593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4650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026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331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6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6280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262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829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66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045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496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240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338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66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857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811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FEE382-78E1-4AB4-923D-97C9792DAE44}" type="datetimeFigureOut">
              <a:rPr lang="sk-SK" smtClean="0"/>
              <a:t>2. 12. 2021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2A7E03D-B792-4153-9C6D-9E17BA22EE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066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5D93AA-CFEA-4010-A4AA-D326727C9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207" y="980335"/>
            <a:ext cx="8825658" cy="2677648"/>
          </a:xfrm>
        </p:spPr>
        <p:txBody>
          <a:bodyPr/>
          <a:lstStyle/>
          <a:p>
            <a:r>
              <a:rPr lang="sk-SK" dirty="0"/>
              <a:t>INVERZNÁ FUNKCIA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E1FC90C-7F64-45AE-95DC-6A631C808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4641" y="4538841"/>
            <a:ext cx="8825658" cy="861420"/>
          </a:xfrm>
        </p:spPr>
        <p:txBody>
          <a:bodyPr/>
          <a:lstStyle/>
          <a:p>
            <a:pPr algn="r"/>
            <a:endParaRPr lang="sk-SK" dirty="0"/>
          </a:p>
          <a:p>
            <a:pPr algn="r"/>
            <a:r>
              <a:rPr lang="sk-SK" dirty="0"/>
              <a:t>Mgr. Veronika LuptovskÁ</a:t>
            </a:r>
          </a:p>
        </p:txBody>
      </p:sp>
    </p:spTree>
    <p:extLst>
      <p:ext uri="{BB962C8B-B14F-4D97-AF65-F5344CB8AC3E}">
        <p14:creationId xmlns:p14="http://schemas.microsoft.com/office/powerpoint/2010/main" val="6389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21F6FF-C8B1-467A-AFED-3DD494D5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Samostatná úloha: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73C13055-5C2B-4350-89EF-C99E9C582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altLang="sk-SK" b="1" dirty="0">
                    <a:solidFill>
                      <a:schemeClr val="tx1"/>
                    </a:solidFill>
                  </a:rPr>
                  <a:t>Zadanie 1: </a:t>
                </a:r>
                <a:r>
                  <a:rPr lang="sk-SK" altLang="sk-SK" dirty="0">
                    <a:solidFill>
                      <a:schemeClr val="tx1"/>
                    </a:solidFill>
                  </a:rPr>
                  <a:t>Nájdite rovnice inverzných funkcií k  funkciám: </a:t>
                </a:r>
              </a:p>
              <a:p>
                <a:pPr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sk-SK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sk-SK" altLang="sk-SK" dirty="0"/>
              </a:p>
              <a:p>
                <a:pPr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sk-SK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sk-SK" altLang="sk-SK" u="sng" dirty="0"/>
              </a:p>
              <a:p>
                <a:pPr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sk-SK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sk-SK" altLang="sk-SK" b="1" dirty="0">
                    <a:solidFill>
                      <a:schemeClr val="tx1"/>
                    </a:solidFill>
                  </a:rPr>
                  <a:t>Zadanie 2: </a:t>
                </a:r>
                <a:r>
                  <a:rPr lang="sk-SK" altLang="sk-SK" dirty="0">
                    <a:solidFill>
                      <a:schemeClr val="tx1"/>
                    </a:solidFill>
                  </a:rPr>
                  <a:t>Nájdite aspoň dve funkcie, ku ktorým neexistuje inverzná funkcia. 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73C13055-5C2B-4350-89EF-C99E9C582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8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5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2" name="Group 78"/>
          <p:cNvGraphicFramePr>
            <a:graphicFrameLocks noGrp="1"/>
          </p:cNvGraphicFramePr>
          <p:nvPr/>
        </p:nvGraphicFramePr>
        <p:xfrm>
          <a:off x="2208213" y="1773238"/>
          <a:ext cx="5327650" cy="6096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3978502494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103201888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95789754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4150624238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1380263827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144320813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973538361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1793116059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1019815599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61717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753518"/>
                  </a:ext>
                </a:extLst>
              </a:tr>
            </a:tbl>
          </a:graphicData>
        </a:graphic>
      </p:graphicFrame>
      <p:graphicFrame>
        <p:nvGraphicFramePr>
          <p:cNvPr id="6533" name="Group 389"/>
          <p:cNvGraphicFramePr>
            <a:graphicFrameLocks noGrp="1"/>
          </p:cNvGraphicFramePr>
          <p:nvPr/>
        </p:nvGraphicFramePr>
        <p:xfrm>
          <a:off x="2279651" y="2997200"/>
          <a:ext cx="792163" cy="36576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782109606"/>
                    </a:ext>
                  </a:extLst>
                </a:gridCol>
              </a:tblGrid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f(-3) =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09193"/>
                  </a:ext>
                </a:extLst>
              </a:tr>
            </a:tbl>
          </a:graphicData>
        </a:graphic>
      </p:graphicFrame>
      <p:graphicFrame>
        <p:nvGraphicFramePr>
          <p:cNvPr id="6535" name="Group 391"/>
          <p:cNvGraphicFramePr>
            <a:graphicFrameLocks noGrp="1"/>
          </p:cNvGraphicFramePr>
          <p:nvPr/>
        </p:nvGraphicFramePr>
        <p:xfrm>
          <a:off x="3071814" y="2997200"/>
          <a:ext cx="1277937" cy="365760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4263702260"/>
                    </a:ext>
                  </a:extLst>
                </a:gridCol>
              </a:tblGrid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2.(-3) - 1 =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894867"/>
                  </a:ext>
                </a:extLst>
              </a:tr>
            </a:tbl>
          </a:graphicData>
        </a:graphic>
      </p:graphicFrame>
      <p:graphicFrame>
        <p:nvGraphicFramePr>
          <p:cNvPr id="6536" name="Group 392"/>
          <p:cNvGraphicFramePr>
            <a:graphicFrameLocks noGrp="1"/>
          </p:cNvGraphicFramePr>
          <p:nvPr/>
        </p:nvGraphicFramePr>
        <p:xfrm>
          <a:off x="4295775" y="2997200"/>
          <a:ext cx="393700" cy="365760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134797367"/>
                    </a:ext>
                  </a:extLst>
                </a:gridCol>
              </a:tblGrid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551737"/>
                  </a:ext>
                </a:extLst>
              </a:tr>
            </a:tbl>
          </a:graphicData>
        </a:graphic>
      </p:graphicFrame>
      <p:graphicFrame>
        <p:nvGraphicFramePr>
          <p:cNvPr id="6438" name="Group 294"/>
          <p:cNvGraphicFramePr>
            <a:graphicFrameLocks noGrp="1"/>
          </p:cNvGraphicFramePr>
          <p:nvPr/>
        </p:nvGraphicFramePr>
        <p:xfrm>
          <a:off x="2063751" y="765175"/>
          <a:ext cx="1800225" cy="36576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4174949840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Daná je funkcia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252735"/>
                  </a:ext>
                </a:extLst>
              </a:tr>
            </a:tbl>
          </a:graphicData>
        </a:graphic>
      </p:graphicFrame>
      <p:graphicFrame>
        <p:nvGraphicFramePr>
          <p:cNvPr id="6435" name="Group 291"/>
          <p:cNvGraphicFramePr>
            <a:graphicFrameLocks noGrp="1"/>
          </p:cNvGraphicFramePr>
          <p:nvPr/>
        </p:nvGraphicFramePr>
        <p:xfrm>
          <a:off x="3719513" y="765175"/>
          <a:ext cx="1439862" cy="36576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3494798522"/>
                    </a:ext>
                  </a:extLst>
                </a:gridCol>
              </a:tblGrid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f:  y = 2x - 1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514957"/>
                  </a:ext>
                </a:extLst>
              </a:tr>
            </a:tbl>
          </a:graphicData>
        </a:graphic>
      </p:graphicFrame>
      <p:sp>
        <p:nvSpPr>
          <p:cNvPr id="6426" name="Rectangle 282"/>
          <p:cNvSpPr>
            <a:spLocks noChangeArrowheads="1"/>
          </p:cNvSpPr>
          <p:nvPr/>
        </p:nvSpPr>
        <p:spPr bwMode="auto">
          <a:xfrm>
            <a:off x="2208213" y="2060576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cs-CZ" altLang="sk-SK"/>
              <a:t>f(x</a:t>
            </a:r>
            <a:r>
              <a:rPr lang="cs-CZ" altLang="sk-SK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427" name="Rectangle 283"/>
          <p:cNvSpPr>
            <a:spLocks noChangeArrowheads="1"/>
          </p:cNvSpPr>
          <p:nvPr/>
        </p:nvSpPr>
        <p:spPr bwMode="auto">
          <a:xfrm>
            <a:off x="2351088" y="1700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cs-CZ" altLang="sk-SK"/>
              <a:t>x</a:t>
            </a:r>
          </a:p>
        </p:txBody>
      </p:sp>
      <p:sp>
        <p:nvSpPr>
          <p:cNvPr id="6432" name="Rectangle 288"/>
          <p:cNvSpPr>
            <a:spLocks noChangeArrowheads="1"/>
          </p:cNvSpPr>
          <p:nvPr/>
        </p:nvSpPr>
        <p:spPr bwMode="auto">
          <a:xfrm>
            <a:off x="2063751" y="246064"/>
            <a:ext cx="3470274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cs-CZ" altLang="sk-SK" sz="2000" b="1" u="sng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NÁVODNÁ ÚLOHA </a:t>
            </a:r>
            <a:r>
              <a:rPr lang="cs-CZ" altLang="sk-SK" sz="2000" b="1" u="sng" dirty="0">
                <a:solidFill>
                  <a:srgbClr val="FF0000"/>
                </a:solidFill>
                <a:latin typeface="Book Antiqua" panose="02040602050305030304" pitchFamily="18" charset="0"/>
              </a:rPr>
              <a:t>(1) :</a:t>
            </a:r>
          </a:p>
        </p:txBody>
      </p:sp>
      <p:pic>
        <p:nvPicPr>
          <p:cNvPr id="6436" name="Picture 292" descr="OTAZNIK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55733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9" name="Picture 295" descr="OTAZNIK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1336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508" name="Group 364"/>
          <p:cNvGraphicFramePr>
            <a:graphicFrameLocks noGrp="1"/>
          </p:cNvGraphicFramePr>
          <p:nvPr/>
        </p:nvGraphicFramePr>
        <p:xfrm>
          <a:off x="5829300" y="3284538"/>
          <a:ext cx="5334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581527852"/>
                    </a:ext>
                  </a:extLst>
                </a:gridCol>
              </a:tblGrid>
              <a:tr h="185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777927"/>
                  </a:ext>
                </a:extLst>
              </a:tr>
            </a:tbl>
          </a:graphicData>
        </a:graphic>
      </p:graphicFrame>
      <p:graphicFrame>
        <p:nvGraphicFramePr>
          <p:cNvPr id="6531" name="Group 387"/>
          <p:cNvGraphicFramePr>
            <a:graphicFrameLocks noGrp="1"/>
          </p:cNvGraphicFramePr>
          <p:nvPr/>
        </p:nvGraphicFramePr>
        <p:xfrm>
          <a:off x="2782889" y="1700213"/>
          <a:ext cx="4033837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3512737427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1469379428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1362374349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472734158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821793618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89948115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1148487579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549230"/>
                  </a:ext>
                </a:extLst>
              </a:tr>
            </a:tbl>
          </a:graphicData>
        </a:graphic>
      </p:graphicFrame>
      <p:pic>
        <p:nvPicPr>
          <p:cNvPr id="6532" name="Picture 388" descr="OTAZNIK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1336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6" name="Line 442"/>
          <p:cNvSpPr>
            <a:spLocks noChangeShapeType="1"/>
          </p:cNvSpPr>
          <p:nvPr/>
        </p:nvSpPr>
        <p:spPr bwMode="auto">
          <a:xfrm flipH="1" flipV="1">
            <a:off x="3287713" y="2349500"/>
            <a:ext cx="1223962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graphicFrame>
        <p:nvGraphicFramePr>
          <p:cNvPr id="6852" name="Group 708"/>
          <p:cNvGraphicFramePr>
            <a:graphicFrameLocks noGrp="1"/>
          </p:cNvGraphicFramePr>
          <p:nvPr/>
        </p:nvGraphicFramePr>
        <p:xfrm>
          <a:off x="2711451" y="2060575"/>
          <a:ext cx="4105275" cy="36576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381830878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54027668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97399889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622734955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22528262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348032558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420207957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kumimoji="0" lang="sk-SK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85240"/>
                  </a:ext>
                </a:extLst>
              </a:tr>
            </a:tbl>
          </a:graphicData>
        </a:graphic>
      </p:graphicFrame>
      <p:sp>
        <p:nvSpPr>
          <p:cNvPr id="6671" name="Line 527"/>
          <p:cNvSpPr>
            <a:spLocks noChangeShapeType="1"/>
          </p:cNvSpPr>
          <p:nvPr/>
        </p:nvSpPr>
        <p:spPr bwMode="auto">
          <a:xfrm flipV="1">
            <a:off x="3143251" y="1052514"/>
            <a:ext cx="14398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672" name="Line 528"/>
          <p:cNvSpPr>
            <a:spLocks noChangeShapeType="1"/>
          </p:cNvSpPr>
          <p:nvPr/>
        </p:nvSpPr>
        <p:spPr bwMode="auto">
          <a:xfrm>
            <a:off x="2208214" y="3716338"/>
            <a:ext cx="77041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graphicFrame>
        <p:nvGraphicFramePr>
          <p:cNvPr id="6673" name="Group 529"/>
          <p:cNvGraphicFramePr>
            <a:graphicFrameLocks noGrp="1"/>
          </p:cNvGraphicFramePr>
          <p:nvPr/>
        </p:nvGraphicFramePr>
        <p:xfrm>
          <a:off x="2279650" y="4149725"/>
          <a:ext cx="5327650" cy="6096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3858001028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1613538719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4004553011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562572466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172505251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514352455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1244082872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91401786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1984496042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185437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24473"/>
                  </a:ext>
                </a:extLst>
              </a:tr>
            </a:tbl>
          </a:graphicData>
        </a:graphic>
      </p:graphicFrame>
      <p:graphicFrame>
        <p:nvGraphicFramePr>
          <p:cNvPr id="6801" name="Group 657"/>
          <p:cNvGraphicFramePr>
            <a:graphicFrameLocks noGrp="1"/>
          </p:cNvGraphicFramePr>
          <p:nvPr/>
        </p:nvGraphicFramePr>
        <p:xfrm>
          <a:off x="2855914" y="4076700"/>
          <a:ext cx="4033837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3057031158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167106466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3303706107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424741421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419268019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4755761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536127705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kumimoji="0" lang="sk-SK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574406"/>
                  </a:ext>
                </a:extLst>
              </a:tr>
            </a:tbl>
          </a:graphicData>
        </a:graphic>
      </p:graphicFrame>
      <p:graphicFrame>
        <p:nvGraphicFramePr>
          <p:cNvPr id="6825" name="Group 681"/>
          <p:cNvGraphicFramePr>
            <a:graphicFrameLocks noGrp="1"/>
          </p:cNvGraphicFramePr>
          <p:nvPr/>
        </p:nvGraphicFramePr>
        <p:xfrm>
          <a:off x="2855914" y="4437063"/>
          <a:ext cx="4033837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1747440304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402784413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1437752029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70630101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188452528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69119152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431090667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cs-CZ" alt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466224"/>
                  </a:ext>
                </a:extLst>
              </a:tr>
            </a:tbl>
          </a:graphicData>
        </a:graphic>
      </p:graphicFrame>
      <p:pic>
        <p:nvPicPr>
          <p:cNvPr id="6838" name="Picture 694" descr="OTAZNIK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9338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39" name="Picture 695" descr="OTAZNIK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45085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0" name="Picture 696" descr="OTAZNIK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508501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53" name="Rectangle 709"/>
          <p:cNvSpPr>
            <a:spLocks noChangeArrowheads="1"/>
          </p:cNvSpPr>
          <p:nvPr/>
        </p:nvSpPr>
        <p:spPr bwMode="auto">
          <a:xfrm>
            <a:off x="2495551" y="4005263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cs-CZ" altLang="sk-SK">
                <a:latin typeface="Book Antiqua" panose="02040602050305030304" pitchFamily="18" charset="0"/>
              </a:rPr>
              <a:t>x</a:t>
            </a:r>
          </a:p>
        </p:txBody>
      </p:sp>
      <p:sp>
        <p:nvSpPr>
          <p:cNvPr id="6855" name="Text Box 711"/>
          <p:cNvSpPr txBox="1">
            <a:spLocks noChangeArrowheads="1"/>
          </p:cNvSpPr>
          <p:nvPr/>
        </p:nvSpPr>
        <p:spPr bwMode="auto">
          <a:xfrm>
            <a:off x="4203701" y="5749925"/>
            <a:ext cx="4293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f(-7) = 2.(-7) – 1 = -14 -1 = -15   </a:t>
            </a:r>
            <a:r>
              <a:rPr lang="sk-SK" altLang="sk-SK">
                <a:sym typeface="Symbol" panose="05050102010706020507" pitchFamily="18" charset="2"/>
              </a:rPr>
              <a:t>  -3  !!!</a:t>
            </a:r>
          </a:p>
        </p:txBody>
      </p:sp>
      <p:sp>
        <p:nvSpPr>
          <p:cNvPr id="6856" name="Text Box 712"/>
          <p:cNvSpPr txBox="1">
            <a:spLocks noChangeArrowheads="1"/>
          </p:cNvSpPr>
          <p:nvPr/>
        </p:nvSpPr>
        <p:spPr bwMode="auto">
          <a:xfrm>
            <a:off x="2063751" y="4508501"/>
            <a:ext cx="792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/>
              <a:t>f </a:t>
            </a:r>
            <a:r>
              <a:rPr lang="sk-SK" altLang="sk-SK" baseline="30000"/>
              <a:t>–1</a:t>
            </a:r>
            <a:r>
              <a:rPr lang="sk-SK" altLang="sk-SK"/>
              <a:t>(x)</a:t>
            </a:r>
            <a:endParaRPr lang="cs-CZ" altLang="sk-SK"/>
          </a:p>
        </p:txBody>
      </p:sp>
      <p:sp>
        <p:nvSpPr>
          <p:cNvPr id="6857" name="Text Box 713"/>
          <p:cNvSpPr txBox="1">
            <a:spLocks noChangeArrowheads="1"/>
          </p:cNvSpPr>
          <p:nvPr/>
        </p:nvSpPr>
        <p:spPr bwMode="auto">
          <a:xfrm>
            <a:off x="8832851" y="2924176"/>
            <a:ext cx="1152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sk-SK" sz="6000">
                <a:latin typeface="Arial" panose="020B0604020202020204" pitchFamily="34" charset="0"/>
                <a:sym typeface="Wingdings 2" panose="05020102010507070707" pitchFamily="18" charset="2"/>
              </a:rPr>
              <a:t></a:t>
            </a:r>
          </a:p>
        </p:txBody>
      </p:sp>
      <p:sp>
        <p:nvSpPr>
          <p:cNvPr id="6859" name="AutoShape 715"/>
          <p:cNvSpPr>
            <a:spLocks noChangeArrowheads="1"/>
          </p:cNvSpPr>
          <p:nvPr/>
        </p:nvSpPr>
        <p:spPr bwMode="auto">
          <a:xfrm>
            <a:off x="7319963" y="2205038"/>
            <a:ext cx="576262" cy="576262"/>
          </a:xfrm>
          <a:prstGeom prst="curvedUpArrow">
            <a:avLst>
              <a:gd name="adj1" fmla="val 20000"/>
              <a:gd name="adj2" fmla="val 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6861" name="AutoShape 717"/>
          <p:cNvSpPr>
            <a:spLocks noChangeArrowheads="1"/>
          </p:cNvSpPr>
          <p:nvPr/>
        </p:nvSpPr>
        <p:spPr bwMode="auto">
          <a:xfrm>
            <a:off x="7319963" y="1196975"/>
            <a:ext cx="576262" cy="647700"/>
          </a:xfrm>
          <a:prstGeom prst="curvedDownArrow">
            <a:avLst>
              <a:gd name="adj1" fmla="val 20000"/>
              <a:gd name="adj2" fmla="val 40000"/>
              <a:gd name="adj3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6862" name="Line 718"/>
          <p:cNvSpPr>
            <a:spLocks noChangeShapeType="1"/>
          </p:cNvSpPr>
          <p:nvPr/>
        </p:nvSpPr>
        <p:spPr bwMode="auto">
          <a:xfrm>
            <a:off x="3216276" y="4724400"/>
            <a:ext cx="1223963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863" name="Text Box 719"/>
          <p:cNvSpPr txBox="1">
            <a:spLocks noChangeArrowheads="1"/>
          </p:cNvSpPr>
          <p:nvPr/>
        </p:nvSpPr>
        <p:spPr bwMode="auto">
          <a:xfrm>
            <a:off x="1992314" y="5445126"/>
            <a:ext cx="6048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dirty="0"/>
              <a:t>funkcia  f </a:t>
            </a:r>
            <a:r>
              <a:rPr lang="sk-SK" altLang="sk-SK" sz="2400" baseline="30000" dirty="0"/>
              <a:t>-1 </a:t>
            </a:r>
            <a:r>
              <a:rPr lang="sk-SK" altLang="sk-SK" sz="2400" dirty="0"/>
              <a:t> .......   inverzná funkcia k funkcii  f</a:t>
            </a:r>
            <a:endParaRPr lang="cs-CZ" altLang="sk-SK" sz="2400" dirty="0"/>
          </a:p>
        </p:txBody>
      </p:sp>
      <p:sp>
        <p:nvSpPr>
          <p:cNvPr id="6864" name="Rectangle 720"/>
          <p:cNvSpPr>
            <a:spLocks noChangeArrowheads="1"/>
          </p:cNvSpPr>
          <p:nvPr/>
        </p:nvSpPr>
        <p:spPr bwMode="auto">
          <a:xfrm>
            <a:off x="9191626" y="5516564"/>
            <a:ext cx="936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cs-CZ" altLang="sk-SK" sz="6000">
                <a:latin typeface="Arial" panose="020B0604020202020204" pitchFamily="34" charset="0"/>
                <a:sym typeface="Wingdings 2" panose="05020102010507070707" pitchFamily="18" charset="2"/>
              </a:rPr>
              <a:t></a:t>
            </a:r>
          </a:p>
        </p:txBody>
      </p:sp>
      <p:sp>
        <p:nvSpPr>
          <p:cNvPr id="6865" name="Text Box 721"/>
          <p:cNvSpPr txBox="1">
            <a:spLocks noChangeArrowheads="1"/>
          </p:cNvSpPr>
          <p:nvPr/>
        </p:nvSpPr>
        <p:spPr bwMode="auto">
          <a:xfrm>
            <a:off x="2279651" y="3357563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>
                <a:latin typeface="Arial" panose="020B0604020202020204" pitchFamily="34" charset="0"/>
              </a:rPr>
              <a:t>. . .</a:t>
            </a:r>
            <a:endParaRPr lang="cs-CZ" altLang="sk-S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3974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6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6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6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6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6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8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6" dur="2000"/>
                                        <p:tgtEl>
                                          <p:spTgt spid="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0" fill="hold"/>
                                        <p:tgtEl>
                                          <p:spTgt spid="6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0" fill="hold"/>
                                        <p:tgtEl>
                                          <p:spTgt spid="6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0" fill="hold"/>
                                        <p:tgtEl>
                                          <p:spTgt spid="6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0" fill="hold"/>
                                        <p:tgtEl>
                                          <p:spTgt spid="6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100" fill="hold"/>
                                        <p:tgtEl>
                                          <p:spTgt spid="68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8" dur="100" fill="hold"/>
                                        <p:tgtEl>
                                          <p:spTgt spid="68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100" fill="hold"/>
                                        <p:tgtEl>
                                          <p:spTgt spid="68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100" fill="hold"/>
                                        <p:tgtEl>
                                          <p:spTgt spid="68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100" fill="hold"/>
                                        <p:tgtEl>
                                          <p:spTgt spid="6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8" dur="100" fill="hold"/>
                                        <p:tgtEl>
                                          <p:spTgt spid="65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9" dur="100" fill="hold"/>
                                        <p:tgtEl>
                                          <p:spTgt spid="65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0" fill="hold"/>
                                        <p:tgtEl>
                                          <p:spTgt spid="65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6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6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2000"/>
                                        <p:tgtEl>
                                          <p:spTgt spid="6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6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46" dur="80"/>
                                        <p:tgtEl>
                                          <p:spTgt spid="68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7" dur="80"/>
                                        <p:tgtEl>
                                          <p:spTgt spid="68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80"/>
                                        <p:tgtEl>
                                          <p:spTgt spid="68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6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6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6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68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6" grpId="0"/>
      <p:bldP spid="6427" grpId="0"/>
      <p:bldP spid="6432" grpId="0"/>
      <p:bldP spid="6853" grpId="0"/>
      <p:bldP spid="6855" grpId="0"/>
      <p:bldP spid="6855" grpId="1"/>
      <p:bldP spid="6856" grpId="0"/>
      <p:bldP spid="6857" grpId="0"/>
      <p:bldP spid="6857" grpId="1"/>
      <p:bldP spid="6863" grpId="0"/>
      <p:bldP spid="6864" grpId="0"/>
      <p:bldP spid="68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063751" y="390526"/>
            <a:ext cx="3432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cs-CZ" altLang="sk-SK" sz="2000" b="1" u="sng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NÁVODNÁ ÚLOHA </a:t>
            </a:r>
            <a:r>
              <a:rPr lang="cs-CZ" altLang="sk-SK" sz="2000" b="1" u="sng" dirty="0">
                <a:solidFill>
                  <a:srgbClr val="FF0000"/>
                </a:solidFill>
                <a:latin typeface="Book Antiqua" panose="02040602050305030304" pitchFamily="18" charset="0"/>
              </a:rPr>
              <a:t>(2) :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063751" y="1054100"/>
            <a:ext cx="1959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"/>
            <a:r>
              <a:rPr lang="cs-CZ" altLang="sk-SK"/>
              <a:t>Daná je funkcia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935413" y="1054040"/>
            <a:ext cx="10374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cs-CZ" altLang="sk-SK" dirty="0"/>
              <a:t>f:  y = x</a:t>
            </a:r>
            <a:r>
              <a:rPr lang="cs-CZ" altLang="sk-SK" b="1" baseline="30000" dirty="0"/>
              <a:t>2</a:t>
            </a:r>
            <a:endParaRPr lang="cs-CZ" altLang="sk-SK" b="1" dirty="0"/>
          </a:p>
        </p:txBody>
      </p:sp>
      <p:graphicFrame>
        <p:nvGraphicFramePr>
          <p:cNvPr id="8199" name="Group 7"/>
          <p:cNvGraphicFramePr>
            <a:graphicFrameLocks noGrp="1"/>
          </p:cNvGraphicFramePr>
          <p:nvPr/>
        </p:nvGraphicFramePr>
        <p:xfrm>
          <a:off x="1992313" y="1700213"/>
          <a:ext cx="5327650" cy="6096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139809859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1494515406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66426212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1457508046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308542713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4004099679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3292350241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4125858927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3788904824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89583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391198"/>
                  </a:ext>
                </a:extLst>
              </a:tr>
            </a:tbl>
          </a:graphicData>
        </a:graphic>
      </p:graphicFrame>
      <p:sp>
        <p:nvSpPr>
          <p:cNvPr id="8295" name="Text Box 103"/>
          <p:cNvSpPr txBox="1">
            <a:spLocks noChangeArrowheads="1"/>
          </p:cNvSpPr>
          <p:nvPr/>
        </p:nvSpPr>
        <p:spPr bwMode="auto">
          <a:xfrm>
            <a:off x="2135188" y="1628776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000"/>
              <a:t>x</a:t>
            </a:r>
            <a:endParaRPr lang="cs-CZ" altLang="sk-SK" sz="2000"/>
          </a:p>
        </p:txBody>
      </p:sp>
      <p:sp>
        <p:nvSpPr>
          <p:cNvPr id="8296" name="Text Box 104"/>
          <p:cNvSpPr txBox="1">
            <a:spLocks noChangeArrowheads="1"/>
          </p:cNvSpPr>
          <p:nvPr/>
        </p:nvSpPr>
        <p:spPr bwMode="auto">
          <a:xfrm>
            <a:off x="2063751" y="1989139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000"/>
              <a:t>f(x)</a:t>
            </a:r>
            <a:endParaRPr lang="cs-CZ" altLang="sk-SK" sz="2000"/>
          </a:p>
        </p:txBody>
      </p: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2640013" y="1628775"/>
            <a:ext cx="4176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000" dirty="0"/>
              <a:t> </a:t>
            </a:r>
            <a:r>
              <a:rPr lang="sk-SK" altLang="sk-SK" dirty="0"/>
              <a:t>-3       -2       -1     </a:t>
            </a:r>
            <a:r>
              <a:rPr lang="sk-SK" altLang="sk-SK" dirty="0" smtClean="0"/>
              <a:t>0        </a:t>
            </a:r>
            <a:r>
              <a:rPr lang="sk-SK" altLang="sk-SK" dirty="0"/>
              <a:t>1        2        3</a:t>
            </a:r>
            <a:endParaRPr lang="cs-CZ" altLang="sk-SK" dirty="0"/>
          </a:p>
        </p:txBody>
      </p:sp>
      <p:sp>
        <p:nvSpPr>
          <p:cNvPr id="8298" name="Rectangle 106"/>
          <p:cNvSpPr>
            <a:spLocks noChangeArrowheads="1"/>
          </p:cNvSpPr>
          <p:nvPr/>
        </p:nvSpPr>
        <p:spPr bwMode="auto">
          <a:xfrm>
            <a:off x="2711450" y="1989138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>
                <a:latin typeface="Arial" panose="020B0604020202020204" pitchFamily="34" charset="0"/>
              </a:rPr>
              <a:t> </a:t>
            </a:r>
            <a:r>
              <a:rPr lang="sk-SK" altLang="sk-SK"/>
              <a:t>9</a:t>
            </a:r>
            <a:r>
              <a:rPr lang="sk-SK" altLang="sk-SK">
                <a:latin typeface="Arial" panose="020B0604020202020204" pitchFamily="34" charset="0"/>
              </a:rPr>
              <a:t> </a:t>
            </a:r>
            <a:endParaRPr lang="cs-CZ" altLang="sk-SK">
              <a:latin typeface="Arial" panose="020B0604020202020204" pitchFamily="34" charset="0"/>
            </a:endParaRPr>
          </a:p>
        </p:txBody>
      </p:sp>
      <p:sp>
        <p:nvSpPr>
          <p:cNvPr id="8299" name="Rectangle 107"/>
          <p:cNvSpPr>
            <a:spLocks noChangeArrowheads="1"/>
          </p:cNvSpPr>
          <p:nvPr/>
        </p:nvSpPr>
        <p:spPr bwMode="auto">
          <a:xfrm>
            <a:off x="3359150" y="199072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4</a:t>
            </a:r>
            <a:endParaRPr lang="cs-CZ" altLang="sk-SK"/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3935413" y="1989139"/>
            <a:ext cx="3087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dirty="0" smtClean="0"/>
              <a:t> 1      </a:t>
            </a:r>
            <a:r>
              <a:rPr lang="sk-SK" altLang="sk-SK" dirty="0"/>
              <a:t>0        1        4        9</a:t>
            </a:r>
            <a:endParaRPr lang="cs-CZ" altLang="sk-SK" dirty="0"/>
          </a:p>
        </p:txBody>
      </p:sp>
      <p:graphicFrame>
        <p:nvGraphicFramePr>
          <p:cNvPr id="8301" name="Group 109"/>
          <p:cNvGraphicFramePr>
            <a:graphicFrameLocks noGrp="1"/>
          </p:cNvGraphicFramePr>
          <p:nvPr/>
        </p:nvGraphicFramePr>
        <p:xfrm>
          <a:off x="1992313" y="3357563"/>
          <a:ext cx="5327650" cy="6096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664272458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720796768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3727292089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92163969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1067259988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4223846449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4006283151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602714844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18949904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395318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673058"/>
                  </a:ext>
                </a:extLst>
              </a:tr>
            </a:tbl>
          </a:graphicData>
        </a:graphic>
      </p:graphicFrame>
      <p:sp>
        <p:nvSpPr>
          <p:cNvPr id="8397" name="Rectangle 205"/>
          <p:cNvSpPr>
            <a:spLocks noChangeArrowheads="1"/>
          </p:cNvSpPr>
          <p:nvPr/>
        </p:nvSpPr>
        <p:spPr bwMode="auto">
          <a:xfrm>
            <a:off x="2135188" y="32607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 sz="2000"/>
              <a:t>x</a:t>
            </a:r>
            <a:endParaRPr lang="cs-CZ" altLang="sk-SK" sz="2000"/>
          </a:p>
        </p:txBody>
      </p:sp>
      <p:sp>
        <p:nvSpPr>
          <p:cNvPr id="8398" name="Rectangle 206"/>
          <p:cNvSpPr>
            <a:spLocks noChangeArrowheads="1"/>
          </p:cNvSpPr>
          <p:nvPr/>
        </p:nvSpPr>
        <p:spPr bwMode="auto">
          <a:xfrm>
            <a:off x="1847851" y="3573463"/>
            <a:ext cx="7889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 sz="2000"/>
              <a:t>f </a:t>
            </a:r>
            <a:r>
              <a:rPr lang="sk-SK" altLang="sk-SK" sz="2000" baseline="30000"/>
              <a:t>-1</a:t>
            </a:r>
            <a:r>
              <a:rPr lang="sk-SK" altLang="sk-SK" sz="2000"/>
              <a:t>(x</a:t>
            </a:r>
            <a:r>
              <a:rPr lang="sk-SK" altLang="sk-SK" sz="2000">
                <a:latin typeface="Arial" panose="020B0604020202020204" pitchFamily="34" charset="0"/>
              </a:rPr>
              <a:t>)</a:t>
            </a:r>
            <a:endParaRPr lang="cs-CZ" altLang="sk-SK" sz="2000">
              <a:latin typeface="Arial" panose="020B0604020202020204" pitchFamily="34" charset="0"/>
            </a:endParaRPr>
          </a:p>
        </p:txBody>
      </p:sp>
      <p:sp>
        <p:nvSpPr>
          <p:cNvPr id="8402" name="Text Box 210"/>
          <p:cNvSpPr txBox="1">
            <a:spLocks noChangeArrowheads="1"/>
          </p:cNvSpPr>
          <p:nvPr/>
        </p:nvSpPr>
        <p:spPr bwMode="auto">
          <a:xfrm>
            <a:off x="2640014" y="3284539"/>
            <a:ext cx="4392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dirty="0">
                <a:latin typeface="Arial" panose="020B0604020202020204" pitchFamily="34" charset="0"/>
              </a:rPr>
              <a:t>  </a:t>
            </a:r>
            <a:r>
              <a:rPr lang="sk-SK" altLang="sk-SK" dirty="0"/>
              <a:t>9       4       </a:t>
            </a:r>
            <a:r>
              <a:rPr lang="sk-SK" altLang="sk-SK" dirty="0" smtClean="0"/>
              <a:t>1      </a:t>
            </a:r>
            <a:r>
              <a:rPr lang="sk-SK" altLang="sk-SK" dirty="0"/>
              <a:t>0         1        4        9</a:t>
            </a:r>
            <a:endParaRPr lang="cs-CZ" altLang="sk-SK" dirty="0">
              <a:latin typeface="Arial" panose="020B0604020202020204" pitchFamily="34" charset="0"/>
            </a:endParaRPr>
          </a:p>
        </p:txBody>
      </p:sp>
      <p:sp>
        <p:nvSpPr>
          <p:cNvPr id="8403" name="Text Box 211"/>
          <p:cNvSpPr txBox="1">
            <a:spLocks noChangeArrowheads="1"/>
          </p:cNvSpPr>
          <p:nvPr/>
        </p:nvSpPr>
        <p:spPr bwMode="auto">
          <a:xfrm>
            <a:off x="2711449" y="3644900"/>
            <a:ext cx="4213225" cy="36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dirty="0"/>
              <a:t>-3      -2     </a:t>
            </a:r>
            <a:r>
              <a:rPr lang="sk-SK" altLang="sk-SK" dirty="0" smtClean="0"/>
              <a:t> </a:t>
            </a:r>
            <a:r>
              <a:rPr lang="sk-SK" altLang="sk-SK" dirty="0"/>
              <a:t>-1      </a:t>
            </a:r>
            <a:r>
              <a:rPr lang="sk-SK" altLang="sk-SK" dirty="0" smtClean="0"/>
              <a:t>0         </a:t>
            </a:r>
            <a:r>
              <a:rPr lang="sk-SK" altLang="sk-SK" dirty="0"/>
              <a:t>1        2      </a:t>
            </a:r>
            <a:r>
              <a:rPr lang="sk-SK" altLang="sk-SK" dirty="0" smtClean="0"/>
              <a:t> </a:t>
            </a:r>
            <a:r>
              <a:rPr lang="sk-SK" altLang="sk-SK" dirty="0"/>
              <a:t>3</a:t>
            </a:r>
            <a:endParaRPr lang="cs-CZ" altLang="sk-SK" dirty="0"/>
          </a:p>
        </p:txBody>
      </p:sp>
      <p:pic>
        <p:nvPicPr>
          <p:cNvPr id="8404" name="Picture 212" descr="OTAZNIK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4724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06" name="Text Box 214"/>
          <p:cNvSpPr txBox="1">
            <a:spLocks noChangeArrowheads="1"/>
          </p:cNvSpPr>
          <p:nvPr/>
        </p:nvSpPr>
        <p:spPr bwMode="auto">
          <a:xfrm>
            <a:off x="7032625" y="4724401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 altLang="sk-SK"/>
          </a:p>
        </p:txBody>
      </p:sp>
      <p:sp>
        <p:nvSpPr>
          <p:cNvPr id="8409" name="Line 217"/>
          <p:cNvSpPr>
            <a:spLocks noChangeShapeType="1"/>
          </p:cNvSpPr>
          <p:nvPr/>
        </p:nvSpPr>
        <p:spPr bwMode="auto">
          <a:xfrm>
            <a:off x="2855913" y="2636839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410" name="Line 218"/>
          <p:cNvSpPr>
            <a:spLocks noChangeShapeType="1"/>
          </p:cNvSpPr>
          <p:nvPr/>
        </p:nvSpPr>
        <p:spPr bwMode="auto">
          <a:xfrm>
            <a:off x="6311900" y="26368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411" name="Line 219"/>
          <p:cNvSpPr>
            <a:spLocks noChangeShapeType="1"/>
          </p:cNvSpPr>
          <p:nvPr/>
        </p:nvSpPr>
        <p:spPr bwMode="auto">
          <a:xfrm>
            <a:off x="2855914" y="26368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412" name="Text Box 220"/>
          <p:cNvSpPr txBox="1">
            <a:spLocks noChangeArrowheads="1"/>
          </p:cNvSpPr>
          <p:nvPr/>
        </p:nvSpPr>
        <p:spPr bwMode="auto">
          <a:xfrm>
            <a:off x="2351088" y="5013326"/>
            <a:ext cx="6049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 altLang="sk-SK">
              <a:latin typeface="Arial" panose="020B0604020202020204" pitchFamily="34" charset="0"/>
            </a:endParaRPr>
          </a:p>
        </p:txBody>
      </p:sp>
      <p:sp>
        <p:nvSpPr>
          <p:cNvPr id="8413" name="Text Box 221"/>
          <p:cNvSpPr txBox="1">
            <a:spLocks noChangeArrowheads="1"/>
          </p:cNvSpPr>
          <p:nvPr/>
        </p:nvSpPr>
        <p:spPr bwMode="auto">
          <a:xfrm>
            <a:off x="1992313" y="4581526"/>
            <a:ext cx="84248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/>
              <a:t>Jednému číslu: </a:t>
            </a:r>
            <a:r>
              <a:rPr lang="sk-SK" altLang="sk-SK">
                <a:solidFill>
                  <a:srgbClr val="FF7C80"/>
                </a:solidFill>
              </a:rPr>
              <a:t>9</a:t>
            </a:r>
            <a:r>
              <a:rPr lang="sk-SK" altLang="sk-SK"/>
              <a:t> sú priradené dve rôzne „hodnoty“: </a:t>
            </a:r>
            <a:r>
              <a:rPr lang="sk-SK" altLang="sk-SK">
                <a:solidFill>
                  <a:srgbClr val="FF7C80"/>
                </a:solidFill>
              </a:rPr>
              <a:t>-3</a:t>
            </a:r>
            <a:r>
              <a:rPr lang="sk-SK" altLang="sk-SK"/>
              <a:t>  aj  </a:t>
            </a:r>
            <a:r>
              <a:rPr lang="sk-SK" altLang="sk-SK">
                <a:solidFill>
                  <a:srgbClr val="FF7C80"/>
                </a:solidFill>
              </a:rPr>
              <a:t>3</a:t>
            </a:r>
            <a:r>
              <a:rPr lang="sk-SK" altLang="sk-SK"/>
              <a:t>, čo pri funkcii nie je možné</a:t>
            </a:r>
            <a:endParaRPr lang="cs-CZ" altLang="sk-SK"/>
          </a:p>
        </p:txBody>
      </p:sp>
      <p:sp>
        <p:nvSpPr>
          <p:cNvPr id="8414" name="Rectangle 222"/>
          <p:cNvSpPr>
            <a:spLocks noChangeArrowheads="1"/>
          </p:cNvSpPr>
          <p:nvPr/>
        </p:nvSpPr>
        <p:spPr bwMode="auto">
          <a:xfrm>
            <a:off x="9264651" y="5084764"/>
            <a:ext cx="962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cs-CZ" altLang="sk-SK" sz="6000">
                <a:latin typeface="Arial" panose="020B0604020202020204" pitchFamily="34" charset="0"/>
                <a:sym typeface="Wingdings 2" panose="05020102010507070707" pitchFamily="18" charset="2"/>
              </a:rPr>
              <a:t></a:t>
            </a:r>
          </a:p>
        </p:txBody>
      </p:sp>
      <p:sp>
        <p:nvSpPr>
          <p:cNvPr id="8415" name="Text Box 223"/>
          <p:cNvSpPr txBox="1">
            <a:spLocks noChangeArrowheads="1"/>
          </p:cNvSpPr>
          <p:nvPr/>
        </p:nvSpPr>
        <p:spPr bwMode="auto">
          <a:xfrm>
            <a:off x="2135188" y="5589588"/>
            <a:ext cx="69135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000"/>
              <a:t>Záver:  K funkcii f  v tomto príklade neexistuje inverzná funkcia.</a:t>
            </a:r>
            <a:endParaRPr lang="cs-CZ" altLang="sk-SK" sz="2000"/>
          </a:p>
        </p:txBody>
      </p:sp>
    </p:spTree>
    <p:extLst>
      <p:ext uri="{BB962C8B-B14F-4D97-AF65-F5344CB8AC3E}">
        <p14:creationId xmlns:p14="http://schemas.microsoft.com/office/powerpoint/2010/main" val="25431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8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8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8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8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8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8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4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8198" grpId="0"/>
      <p:bldP spid="8295" grpId="0"/>
      <p:bldP spid="8296" grpId="0"/>
      <p:bldP spid="8297" grpId="0"/>
      <p:bldP spid="8298" grpId="0"/>
      <p:bldP spid="8299" grpId="0"/>
      <p:bldP spid="8300" grpId="0"/>
      <p:bldP spid="8397" grpId="0"/>
      <p:bldP spid="8398" grpId="0"/>
      <p:bldP spid="8398" grpId="1"/>
      <p:bldP spid="8402" grpId="0"/>
      <p:bldP spid="8403" grpId="0"/>
      <p:bldP spid="8413" grpId="0"/>
      <p:bldP spid="8414" grpId="0"/>
      <p:bldP spid="84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295400" y="2618439"/>
            <a:ext cx="9670383" cy="16939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216000" rtlCol="0" anchor="t" anchorCtr="0"/>
          <a:lstStyle/>
          <a:p>
            <a:pPr algn="ctr"/>
            <a:r>
              <a:rPr lang="sk-SK" altLang="sk-SK" sz="2000" dirty="0">
                <a:solidFill>
                  <a:srgbClr val="FF0000"/>
                </a:solidFill>
              </a:rPr>
              <a:t>Nech f je prostá funkcia. Inverznou funkciou k funkcii f nazývame funkciu f</a:t>
            </a:r>
            <a:r>
              <a:rPr lang="sk-SK" altLang="sk-SK" sz="2000" baseline="30000" dirty="0">
                <a:solidFill>
                  <a:srgbClr val="FF0000"/>
                </a:solidFill>
              </a:rPr>
              <a:t> -1 </a:t>
            </a:r>
            <a:r>
              <a:rPr lang="sk-SK" altLang="sk-SK" sz="2000" dirty="0">
                <a:solidFill>
                  <a:srgbClr val="FF0000"/>
                </a:solidFill>
              </a:rPr>
              <a:t>, pre ktorej všetky usporiadané dvojice platí</a:t>
            </a:r>
            <a:r>
              <a:rPr lang="sk-SK" altLang="sk-SK" sz="2000" dirty="0" smtClean="0">
                <a:solidFill>
                  <a:srgbClr val="FF0000"/>
                </a:solidFill>
              </a:rPr>
              <a:t>:</a:t>
            </a:r>
            <a:endParaRPr lang="sk-SK" altLang="sk-SK" sz="2000" dirty="0">
              <a:solidFill>
                <a:srgbClr val="FF0000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B2605F0-0200-4793-A085-36188D7F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 dirty="0"/>
              <a:t>DEFINÍCIA</a:t>
            </a:r>
            <a:r>
              <a:rPr lang="sk-SK" altLang="sk-SK" dirty="0"/>
              <a:t>:</a:t>
            </a:r>
            <a:r>
              <a:rPr lang="sk-SK" altLang="sk-SK" dirty="0">
                <a:latin typeface="Book Antiqua" panose="02040602050305030304" pitchFamily="18" charset="0"/>
              </a:rPr>
              <a:t/>
            </a:r>
            <a:br>
              <a:rPr lang="sk-SK" altLang="sk-SK" dirty="0">
                <a:latin typeface="Book Antiqua" panose="02040602050305030304" pitchFamily="18" charset="0"/>
              </a:rPr>
            </a:b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2B9622E8-3DDC-4C3F-9772-2FBEBA0B23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8937" y="4573493"/>
                <a:ext cx="8761413" cy="57953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sk-SK" sz="2400" b="1" dirty="0" smtClean="0">
                    <a:solidFill>
                      <a:schemeClr val="tx1"/>
                    </a:solidFill>
                  </a:rPr>
                  <a:t>Označenie</a:t>
                </a:r>
                <a:r>
                  <a:rPr lang="sk-SK" sz="24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sk-SK" sz="2400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2B9622E8-3DDC-4C3F-9772-2FBEBA0B2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8937" y="4573493"/>
                <a:ext cx="8761413" cy="579532"/>
              </a:xfrm>
              <a:blipFill>
                <a:blip r:embed="rId3"/>
                <a:stretch>
                  <a:fillRect t="-8421" b="-31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8EA19996-EDDE-4ABF-A1FB-429B3CD83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035706"/>
              </p:ext>
            </p:extLst>
          </p:nvPr>
        </p:nvGraphicFramePr>
        <p:xfrm>
          <a:off x="4027488" y="3578225"/>
          <a:ext cx="3587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Rovnica" r:id="rId4" imgW="1726920" imgH="228600" progId="Equation.3">
                  <p:embed/>
                </p:oleObj>
              </mc:Choice>
              <mc:Fallback>
                <p:oleObj name="Rovnica" r:id="rId4" imgW="1726920" imgH="228600" progId="Equation.3">
                  <p:embed/>
                  <p:pic>
                    <p:nvPicPr>
                      <p:cNvPr id="10250" name="Object 10">
                        <a:extLst>
                          <a:ext uri="{FF2B5EF4-FFF2-40B4-BE49-F238E27FC236}">
                            <a16:creationId xmlns:a16="http://schemas.microsoft.com/office/drawing/2014/main" id="{77D9FBEE-D7EF-4CB0-9522-E5D282B4FB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3578225"/>
                        <a:ext cx="35877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53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C267A7-C739-4DC0-9344-C36249DB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PRI INVERZNEJ FUNKCII PLATÍ: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D675C47-A060-4F1B-AFF8-0DAA8223A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04" y="2803525"/>
            <a:ext cx="5141071" cy="24542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tx1"/>
                </a:solidFill>
              </a:rPr>
              <a:t>D(f</a:t>
            </a:r>
            <a:r>
              <a:rPr lang="sk-SK" sz="2000" baseline="30000" dirty="0">
                <a:solidFill>
                  <a:schemeClr val="tx1"/>
                </a:solidFill>
              </a:rPr>
              <a:t>-1</a:t>
            </a:r>
            <a:r>
              <a:rPr lang="sk-SK" sz="2000" dirty="0">
                <a:solidFill>
                  <a:schemeClr val="tx1"/>
                </a:solidFill>
              </a:rPr>
              <a:t>)=H(f), H(f</a:t>
            </a:r>
            <a:r>
              <a:rPr lang="sk-SK" sz="2000" baseline="30000" dirty="0">
                <a:solidFill>
                  <a:schemeClr val="tx1"/>
                </a:solidFill>
              </a:rPr>
              <a:t>-1</a:t>
            </a:r>
            <a:r>
              <a:rPr lang="sk-SK" sz="2000" dirty="0">
                <a:solidFill>
                  <a:schemeClr val="tx1"/>
                </a:solidFill>
              </a:rPr>
              <a:t>)=D(f)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tx1"/>
                </a:solidFill>
              </a:rPr>
              <a:t>Ak f je rastúca → f</a:t>
            </a:r>
            <a:r>
              <a:rPr lang="sk-SK" sz="2000" baseline="30000" dirty="0">
                <a:solidFill>
                  <a:schemeClr val="tx1"/>
                </a:solidFill>
              </a:rPr>
              <a:t>-1</a:t>
            </a:r>
            <a:r>
              <a:rPr lang="sk-SK" sz="2000" dirty="0">
                <a:solidFill>
                  <a:schemeClr val="tx1"/>
                </a:solidFill>
              </a:rPr>
              <a:t> je rastúca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tx1"/>
                </a:solidFill>
              </a:rPr>
              <a:t>Ak f je klesajúca → f</a:t>
            </a:r>
            <a:r>
              <a:rPr lang="sk-SK" sz="2000" baseline="30000" dirty="0">
                <a:solidFill>
                  <a:schemeClr val="tx1"/>
                </a:solidFill>
              </a:rPr>
              <a:t>-1</a:t>
            </a:r>
            <a:r>
              <a:rPr lang="sk-SK" sz="2000" dirty="0">
                <a:solidFill>
                  <a:schemeClr val="tx1"/>
                </a:solidFill>
              </a:rPr>
              <a:t> je klesajúca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tx1"/>
                </a:solidFill>
              </a:rPr>
              <a:t>Grafy funkcií f, f</a:t>
            </a:r>
            <a:r>
              <a:rPr lang="sk-SK" sz="2000" baseline="30000" dirty="0">
                <a:solidFill>
                  <a:schemeClr val="tx1"/>
                </a:solidFill>
              </a:rPr>
              <a:t>-1</a:t>
            </a:r>
            <a:r>
              <a:rPr lang="sk-SK" sz="2000" dirty="0">
                <a:solidFill>
                  <a:schemeClr val="tx1"/>
                </a:solidFill>
              </a:rPr>
              <a:t> sú súmerné podľa priamky y=x </a:t>
            </a:r>
            <a:r>
              <a:rPr lang="sk-SK" sz="2000" dirty="0" smtClean="0">
                <a:solidFill>
                  <a:schemeClr val="tx1"/>
                </a:solidFill>
              </a:rPr>
              <a:t> (</a:t>
            </a:r>
            <a:r>
              <a:rPr lang="sk-SK" sz="2000" dirty="0" err="1" smtClean="0">
                <a:solidFill>
                  <a:schemeClr val="tx1"/>
                </a:solidFill>
              </a:rPr>
              <a:t>t.j</a:t>
            </a:r>
            <a:r>
              <a:rPr lang="sk-SK" sz="2000" dirty="0" smtClean="0">
                <a:solidFill>
                  <a:schemeClr val="tx1"/>
                </a:solidFill>
              </a:rPr>
              <a:t>. podľa osi súmernosti I. a III</a:t>
            </a:r>
            <a:r>
              <a:rPr lang="sk-SK" sz="2000" dirty="0">
                <a:solidFill>
                  <a:schemeClr val="tx1"/>
                </a:solidFill>
              </a:rPr>
              <a:t>. </a:t>
            </a:r>
            <a:r>
              <a:rPr lang="sk-SK" sz="2000" dirty="0" smtClean="0">
                <a:solidFill>
                  <a:schemeClr val="tx1"/>
                </a:solidFill>
              </a:rPr>
              <a:t>kvadrantu)</a:t>
            </a:r>
            <a:endParaRPr lang="sk-SK" sz="2000" dirty="0">
              <a:solidFill>
                <a:schemeClr val="tx1"/>
              </a:solidFill>
            </a:endParaRPr>
          </a:p>
        </p:txBody>
      </p:sp>
      <p:pic>
        <p:nvPicPr>
          <p:cNvPr id="6" name="Picture 4" descr="obr1">
            <a:extLst>
              <a:ext uri="{FF2B5EF4-FFF2-40B4-BE49-F238E27FC236}">
                <a16:creationId xmlns:a16="http://schemas.microsoft.com/office/drawing/2014/main" id="{0B1322E3-6C38-4929-B569-CBAEC3D36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6" y="2265306"/>
            <a:ext cx="4518418" cy="459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2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C267A7-C739-4DC0-9344-C36249DB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32096" cy="706964"/>
          </a:xfrm>
        </p:spPr>
        <p:txBody>
          <a:bodyPr/>
          <a:lstStyle/>
          <a:p>
            <a:r>
              <a:rPr lang="sk-SK" b="1" dirty="0" smtClean="0"/>
              <a:t>Prečo niektoré funkcie nemajú inverznú?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D675C47-A060-4F1B-AFF8-0DAA8223A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5" y="6159079"/>
            <a:ext cx="3302746" cy="443895"/>
          </a:xfrm>
        </p:spPr>
        <p:txBody>
          <a:bodyPr/>
          <a:lstStyle/>
          <a:p>
            <a:pPr marL="0" indent="0" algn="ctr">
              <a:buNone/>
            </a:pPr>
            <a:r>
              <a:rPr lang="sk-SK" sz="2000" dirty="0">
                <a:solidFill>
                  <a:schemeClr val="tx1"/>
                </a:solidFill>
              </a:rPr>
              <a:t>e</a:t>
            </a:r>
            <a:r>
              <a:rPr lang="sk-SK" sz="2000" dirty="0" smtClean="0">
                <a:solidFill>
                  <a:schemeClr val="tx1"/>
                </a:solidFill>
              </a:rPr>
              <a:t>xistuje inverzná funkcia</a:t>
            </a:r>
            <a:endParaRPr lang="sk-SK" dirty="0"/>
          </a:p>
        </p:txBody>
      </p:sp>
      <p:pic>
        <p:nvPicPr>
          <p:cNvPr id="7" name="Picture 2" descr="REÁLNA FUNKCIA REÁLNEJ PREMENNE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" y="2260724"/>
            <a:ext cx="3712321" cy="37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dex of /mat/student/resourc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33" t="-7614" r="4733" b="20355"/>
          <a:stretch/>
        </p:blipFill>
        <p:spPr bwMode="auto">
          <a:xfrm>
            <a:off x="3447676" y="2066864"/>
            <a:ext cx="4247097" cy="370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ástupný objekt pre obsah 2">
            <a:extLst>
              <a:ext uri="{FF2B5EF4-FFF2-40B4-BE49-F238E27FC236}">
                <a16:creationId xmlns:a16="http://schemas.microsoft.com/office/drawing/2014/main" id="{DD675C47-A060-4F1B-AFF8-0DAA8223AD92}"/>
              </a:ext>
            </a:extLst>
          </p:cNvPr>
          <p:cNvSpPr txBox="1">
            <a:spLocks/>
          </p:cNvSpPr>
          <p:nvPr/>
        </p:nvSpPr>
        <p:spPr>
          <a:xfrm>
            <a:off x="4190627" y="6159078"/>
            <a:ext cx="3302746" cy="44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sk-SK" sz="2000" dirty="0" smtClean="0">
                <a:solidFill>
                  <a:schemeClr val="tx1"/>
                </a:solidFill>
              </a:rPr>
              <a:t>existuje inverzná funkcia</a:t>
            </a:r>
            <a:endParaRPr lang="sk-SK" dirty="0"/>
          </a:p>
        </p:txBody>
      </p:sp>
      <p:sp>
        <p:nvSpPr>
          <p:cNvPr id="13" name="Zástupný objekt pre obsah 2">
            <a:extLst>
              <a:ext uri="{FF2B5EF4-FFF2-40B4-BE49-F238E27FC236}">
                <a16:creationId xmlns:a16="http://schemas.microsoft.com/office/drawing/2014/main" id="{DD675C47-A060-4F1B-AFF8-0DAA8223AD92}"/>
              </a:ext>
            </a:extLst>
          </p:cNvPr>
          <p:cNvSpPr txBox="1">
            <a:spLocks/>
          </p:cNvSpPr>
          <p:nvPr/>
        </p:nvSpPr>
        <p:spPr>
          <a:xfrm>
            <a:off x="7998199" y="6159077"/>
            <a:ext cx="3600449" cy="44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sk-SK" sz="2000" smtClean="0">
                <a:solidFill>
                  <a:schemeClr val="tx1"/>
                </a:solidFill>
              </a:rPr>
              <a:t>neexistuje </a:t>
            </a:r>
            <a:r>
              <a:rPr lang="sk-SK" sz="2000" dirty="0" smtClean="0">
                <a:solidFill>
                  <a:schemeClr val="tx1"/>
                </a:solidFill>
              </a:rPr>
              <a:t>inverzná funkcia</a:t>
            </a:r>
            <a:endParaRPr lang="sk-SK" dirty="0"/>
          </a:p>
        </p:txBody>
      </p:sp>
      <p:pic>
        <p:nvPicPr>
          <p:cNvPr id="2060" name="Picture 12" descr="Otvorená knižnica : Metodické poznámk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3" t="10783" r="3668" b="-11417"/>
          <a:stretch/>
        </p:blipFill>
        <p:spPr bwMode="auto">
          <a:xfrm>
            <a:off x="7861674" y="2405353"/>
            <a:ext cx="3736974" cy="348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Rovná spojnica 7"/>
          <p:cNvCxnSpPr/>
          <p:nvPr/>
        </p:nvCxnSpPr>
        <p:spPr>
          <a:xfrm flipV="1">
            <a:off x="8420100" y="2857501"/>
            <a:ext cx="3038475" cy="29153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C267A7-C739-4DC0-9344-C36249DB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32096" cy="706964"/>
          </a:xfrm>
        </p:spPr>
        <p:txBody>
          <a:bodyPr/>
          <a:lstStyle/>
          <a:p>
            <a:r>
              <a:rPr lang="sk-SK" b="1" dirty="0" smtClean="0"/>
              <a:t>Grafy inverzných</a:t>
            </a:r>
            <a:endParaRPr lang="sk-SK" b="1" dirty="0"/>
          </a:p>
        </p:txBody>
      </p:sp>
      <p:sp>
        <p:nvSpPr>
          <p:cNvPr id="11" name="Zástupný objekt pre obsah 2">
            <a:extLst>
              <a:ext uri="{FF2B5EF4-FFF2-40B4-BE49-F238E27FC236}">
                <a16:creationId xmlns:a16="http://schemas.microsoft.com/office/drawing/2014/main" id="{DD675C47-A060-4F1B-AFF8-0DAA8223AD92}"/>
              </a:ext>
            </a:extLst>
          </p:cNvPr>
          <p:cNvSpPr txBox="1">
            <a:spLocks/>
          </p:cNvSpPr>
          <p:nvPr/>
        </p:nvSpPr>
        <p:spPr>
          <a:xfrm>
            <a:off x="885451" y="2958679"/>
            <a:ext cx="3686549" cy="2965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sz="2400" b="1" u="sng" dirty="0" smtClean="0">
                <a:solidFill>
                  <a:schemeClr val="tx1"/>
                </a:solidFill>
              </a:rPr>
              <a:t>Záver: </a:t>
            </a:r>
            <a:r>
              <a:rPr lang="sk-SK" sz="2400" dirty="0" smtClean="0">
                <a:solidFill>
                  <a:schemeClr val="tx1"/>
                </a:solidFill>
              </a:rPr>
              <a:t>Inverzná funkcia existuje len ku prostým funkciám</a:t>
            </a:r>
          </a:p>
          <a:p>
            <a:pPr marL="0" indent="0">
              <a:buFont typeface="Wingdings 3" charset="2"/>
              <a:buNone/>
            </a:pPr>
            <a:r>
              <a:rPr lang="sk-SK" sz="2400" b="1" u="sng" dirty="0" smtClean="0">
                <a:solidFill>
                  <a:schemeClr val="tx1"/>
                </a:solidFill>
              </a:rPr>
              <a:t>Otázka:  </a:t>
            </a:r>
            <a:r>
              <a:rPr lang="sk-SK" sz="2400" dirty="0" smtClean="0">
                <a:solidFill>
                  <a:schemeClr val="tx1"/>
                </a:solidFill>
              </a:rPr>
              <a:t>Ku ktorým z nasledujúcich funkcií existuje inverzná?</a:t>
            </a:r>
            <a:endParaRPr lang="sk-SK" sz="2400" dirty="0"/>
          </a:p>
        </p:txBody>
      </p:sp>
      <p:pic>
        <p:nvPicPr>
          <p:cNvPr id="4098" name="Picture 2" descr="Priklady.com - Zbierka úloh: Graf funkc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64" y="619125"/>
            <a:ext cx="6605511" cy="590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59218F-A0F7-435E-9762-FC963830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Príklad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6D548BA-FE72-4E90-9C33-4B194EC04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10417921" cy="368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b="1" dirty="0">
                    <a:solidFill>
                      <a:schemeClr val="tx1"/>
                    </a:solidFill>
                  </a:rPr>
                  <a:t>Daná je funkcia </a:t>
                </a:r>
                <a14:m>
                  <m:oMath xmlns:m="http://schemas.openxmlformats.org/officeDocument/2006/math">
                    <m:r>
                      <a:rPr lang="sk-SK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r>
                      <a:rPr lang="sk-SK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lang="sk-SK" b="1" dirty="0">
                    <a:solidFill>
                      <a:schemeClr val="tx1"/>
                    </a:solidFill>
                  </a:rPr>
                  <a:t>Nájdite rovnicu inverznej funkcie k funkcii f. </a:t>
                </a:r>
              </a:p>
              <a:p>
                <a:pPr marL="0" indent="0">
                  <a:buNone/>
                </a:pPr>
                <a:r>
                  <a:rPr lang="sk-SK" i="1" u="sng" dirty="0">
                    <a:solidFill>
                      <a:schemeClr val="tx1"/>
                    </a:solidFill>
                  </a:rPr>
                  <a:t>Riešenie: </a:t>
                </a:r>
              </a:p>
              <a:p>
                <a:pPr marL="0" indent="0">
                  <a:buNone/>
                </a:pPr>
                <a:r>
                  <a:rPr lang="sk-SK" dirty="0">
                    <a:solidFill>
                      <a:schemeClr val="tx1"/>
                    </a:solidFill>
                  </a:rPr>
                  <a:t>Z rovnice funkcie f si vyjadríme x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1) 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 /−3</m:t>
                    </m:r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+3 </m:t>
                    </m:r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 / vymením x a y 	</a:t>
                </a:r>
              </a:p>
              <a:p>
                <a:pPr marL="0" indent="0">
                  <a:buNone/>
                </a:pPr>
                <a:r>
                  <a:rPr lang="sk-SK" dirty="0">
                    <a:solidFill>
                      <a:schemeClr val="tx1"/>
                    </a:solidFill>
                  </a:rPr>
                  <a:t>2) </a:t>
                </a: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−3=2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/:2</m:t>
                    </m:r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+3 </m:t>
                    </m:r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  / vyjadríme si y</a:t>
                </a:r>
              </a:p>
              <a:p>
                <a:pPr marL="0" indent="0">
                  <a:buNone/>
                </a:pPr>
                <a:r>
                  <a:rPr lang="sk-SK" dirty="0">
                    <a:solidFill>
                      <a:schemeClr val="tx1"/>
                    </a:solidFill>
                  </a:rPr>
                  <a:t>3)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/ vymeníme x a y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+3 </m:t>
                    </m:r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 / -3 </a:t>
                </a:r>
              </a:p>
              <a:p>
                <a:pPr marL="0" indent="0">
                  <a:buNone/>
                </a:pPr>
                <a:r>
                  <a:rPr lang="sk-SK" dirty="0">
                    <a:solidFill>
                      <a:schemeClr val="tx1"/>
                    </a:solidFill>
                  </a:rPr>
                  <a:t>4)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sk-S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 /:2</a:t>
                </a:r>
              </a:p>
              <a:p>
                <a:pPr marL="0" indent="0">
                  <a:buNone/>
                </a:pPr>
                <a:r>
                  <a:rPr lang="sk-SK" dirty="0">
                    <a:solidFill>
                      <a:schemeClr val="tx1"/>
                    </a:solidFill>
                  </a:rPr>
                  <a:t>							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dirty="0" smtClean="0">
                    <a:solidFill>
                      <a:schemeClr val="tx1"/>
                    </a:solidFill>
                  </a:rPr>
                  <a:t>                 </a:t>
                </a:r>
                <a:r>
                  <a:rPr lang="sk-SK" i="1" u="sng" dirty="0" smtClean="0">
                    <a:solidFill>
                      <a:schemeClr val="tx1"/>
                    </a:solidFill>
                  </a:rPr>
                  <a:t>Záver: </a:t>
                </a:r>
                <a:r>
                  <a:rPr lang="sk-SK" dirty="0" smtClean="0">
                    <a:solidFill>
                      <a:schemeClr val="tx1"/>
                    </a:solidFill>
                  </a:rPr>
                  <a:t>Existuje i</a:t>
                </a:r>
                <a:r>
                  <a:rPr lang="sk-SK" dirty="0" smtClean="0">
                    <a:solidFill>
                      <a:schemeClr val="tx1"/>
                    </a:solidFill>
                  </a:rPr>
                  <a:t>nverzná </a:t>
                </a:r>
                <a:r>
                  <a:rPr lang="sk-SK" dirty="0" smtClean="0">
                    <a:solidFill>
                      <a:schemeClr val="tx1"/>
                    </a:solidFill>
                  </a:rPr>
                  <a:t>funkcia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dirty="0" smtClean="0">
                    <a:solidFill>
                      <a:schemeClr val="tx1"/>
                    </a:solidFill>
                  </a:rPr>
                  <a:t>.</a:t>
                </a: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6D548BA-FE72-4E90-9C33-4B194EC04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10417921" cy="3683000"/>
              </a:xfrm>
              <a:blipFill>
                <a:blip r:embed="rId2"/>
                <a:stretch>
                  <a:fillRect l="-468" t="-82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8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89D307-E110-49B2-B90A-5D890D53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Príklad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09F282E-065D-4F26-A1B6-5D6C2AE5D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3" y="2603500"/>
                <a:ext cx="10684622" cy="39306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b="1" dirty="0" smtClean="0">
                    <a:solidFill>
                      <a:schemeClr val="tx1"/>
                    </a:solidFill>
                  </a:rPr>
                  <a:t>Daná je funkcia </a:t>
                </a:r>
                <a14:m>
                  <m:oMath xmlns:m="http://schemas.openxmlformats.org/officeDocument/2006/math">
                    <m:r>
                      <a:rPr lang="sk-SK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r>
                      <a:rPr lang="sk-SK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sk-SK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sk-SK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lang="sk-SK" b="1" dirty="0">
                    <a:solidFill>
                      <a:schemeClr val="tx1"/>
                    </a:solidFill>
                  </a:rPr>
                  <a:t>Nájdite rovnicu inverznej funkcie k funkcii f. </a:t>
                </a:r>
                <a:endParaRPr lang="sk-SK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sk-SK" i="1" u="sng" dirty="0" smtClean="0">
                    <a:solidFill>
                      <a:schemeClr val="tx1"/>
                    </a:solidFill>
                  </a:rPr>
                  <a:t>Riešenie:</a:t>
                </a:r>
                <a:endParaRPr lang="sk-SK" i="1" u="sn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sk-SK" dirty="0">
                    <a:solidFill>
                      <a:schemeClr val="tx1"/>
                    </a:solidFill>
                  </a:rPr>
                  <a:t>Z rovnice funkcie f si </a:t>
                </a:r>
                <a:r>
                  <a:rPr lang="sk-SK" dirty="0" smtClean="0">
                    <a:solidFill>
                      <a:schemeClr val="tx1"/>
                    </a:solidFill>
                  </a:rPr>
                  <a:t>skúsime vyjadriť </a:t>
                </a:r>
                <a:r>
                  <a:rPr lang="sk-SK" dirty="0">
                    <a:solidFill>
                      <a:schemeClr val="tx1"/>
                    </a:solidFill>
                  </a:rPr>
                  <a:t>x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1) 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sk-SK" b="1" dirty="0" smtClean="0">
                    <a:solidFill>
                      <a:schemeClr val="tx1"/>
                    </a:solidFill>
                  </a:rPr>
                  <a:t>√</a:t>
                </a:r>
              </a:p>
              <a:p>
                <a:pPr marL="0" indent="0">
                  <a:buNone/>
                </a:pPr>
                <a:r>
                  <a:rPr lang="sk-SK" dirty="0" smtClean="0">
                    <a:solidFill>
                      <a:schemeClr val="tx1"/>
                    </a:solidFill>
                  </a:rPr>
                  <a:t>2) </a:t>
                </a:r>
                <a:r>
                  <a:rPr lang="sk-SK" dirty="0">
                    <a:solidFill>
                      <a:schemeClr val="tx1"/>
                    </a:solidFill>
                  </a:rPr>
                  <a:t>√y = </a:t>
                </a:r>
                <a:r>
                  <a:rPr lang="sk-SK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</a:t>
                </a:r>
                <a:r>
                  <a:rPr lang="sk-SK" dirty="0">
                    <a:solidFill>
                      <a:schemeClr val="tx1"/>
                    </a:solidFill>
                  </a:rPr>
                  <a:t>x</a:t>
                </a:r>
                <a:r>
                  <a:rPr lang="sk-SK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</a:t>
                </a:r>
                <a:r>
                  <a:rPr lang="sk-SK" dirty="0">
                    <a:solidFill>
                      <a:schemeClr val="tx1"/>
                    </a:solidFill>
                  </a:rPr>
                  <a:t> a </a:t>
                </a:r>
                <a:r>
                  <a:rPr lang="sk-SK" dirty="0" smtClean="0">
                    <a:solidFill>
                      <a:schemeClr val="tx1"/>
                    </a:solidFill>
                  </a:rPr>
                  <a:t>keď si teraz vymeníme x a y dostávame</a:t>
                </a:r>
              </a:p>
              <a:p>
                <a:pPr marL="0" indent="0">
                  <a:buNone/>
                </a:pPr>
                <a:r>
                  <a:rPr lang="sk-SK" dirty="0" smtClean="0"/>
                  <a:t>3) </a:t>
                </a:r>
                <a:r>
                  <a:rPr lang="sk-SK" dirty="0" smtClean="0">
                    <a:solidFill>
                      <a:schemeClr val="tx1"/>
                    </a:solidFill>
                  </a:rPr>
                  <a:t>√x </a:t>
                </a:r>
                <a:r>
                  <a:rPr lang="sk-SK" dirty="0">
                    <a:solidFill>
                      <a:schemeClr val="tx1"/>
                    </a:solidFill>
                  </a:rPr>
                  <a:t>= </a:t>
                </a:r>
                <a:r>
                  <a:rPr lang="sk-SK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y</a:t>
                </a:r>
                <a:r>
                  <a:rPr lang="sk-SK" dirty="0" smtClean="0">
                    <a:solidFill>
                      <a:schemeClr val="tx1"/>
                    </a:solidFill>
                  </a:rPr>
                  <a:t> </a:t>
                </a:r>
                <a:r>
                  <a:rPr lang="sk-SK" dirty="0">
                    <a:solidFill>
                      <a:schemeClr val="tx1"/>
                    </a:solidFill>
                  </a:rPr>
                  <a:t>=&gt; </a:t>
                </a:r>
                <a:r>
                  <a:rPr lang="sk-SK" dirty="0" smtClean="0">
                    <a:solidFill>
                      <a:schemeClr val="tx1"/>
                    </a:solidFill>
                  </a:rPr>
                  <a:t>  ± √x </a:t>
                </a:r>
                <a:r>
                  <a:rPr lang="sk-SK" dirty="0">
                    <a:solidFill>
                      <a:schemeClr val="tx1"/>
                    </a:solidFill>
                  </a:rPr>
                  <a:t>= y</a:t>
                </a:r>
                <a:r>
                  <a:rPr lang="sk-SK" dirty="0" smtClean="0">
                    <a:solidFill>
                      <a:schemeClr val="tx1"/>
                    </a:solidFill>
                  </a:rPr>
                  <a:t> nemôžem mať 2 inverzné funkcie f</a:t>
                </a:r>
                <a:r>
                  <a:rPr lang="sk-SK" baseline="30000" dirty="0" smtClean="0">
                    <a:solidFill>
                      <a:schemeClr val="tx1"/>
                    </a:solidFill>
                  </a:rPr>
                  <a:t>-1</a:t>
                </a:r>
                <a:r>
                  <a:rPr lang="sk-SK" dirty="0" smtClean="0">
                    <a:solidFill>
                      <a:schemeClr val="tx1"/>
                    </a:solidFill>
                  </a:rPr>
                  <a:t> k jednej pôvodnej funkcii f  </a:t>
                </a:r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										</a:t>
                </a:r>
                <a:r>
                  <a:rPr lang="sk-SK" i="1" u="sng" dirty="0" smtClean="0"/>
                  <a:t>Záver: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sk-S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funkcii</m:t>
                    </m:r>
                    <m:r>
                      <a:rPr lang="sk-S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sk-SK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 inverzná funkcia neexistuje</a:t>
                </a:r>
                <a:r>
                  <a:rPr lang="sk-SK" dirty="0" smtClean="0"/>
                  <a:t>.</a:t>
                </a:r>
              </a:p>
              <a:p>
                <a:pPr marL="0" indent="0">
                  <a:buNone/>
                </a:pPr>
                <a:r>
                  <a:rPr lang="sk-SK" dirty="0"/>
                  <a:t>	</a:t>
                </a:r>
                <a:r>
                  <a:rPr lang="sk-SK" dirty="0" smtClean="0"/>
                  <a:t>											(potvrdili sme myšlienku z Návodnej úlohy 2)</a:t>
                </a: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09F282E-065D-4F26-A1B6-5D6C2AE5D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3" y="2603500"/>
                <a:ext cx="10684622" cy="3930650"/>
              </a:xfrm>
              <a:blipFill>
                <a:blip r:embed="rId2"/>
                <a:stretch>
                  <a:fillRect l="-456" t="-62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2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ón − zasadacia miestnosť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ón − zasadacia miestnosť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 − zasadacia miestnosť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218</TotalTime>
  <Words>392</Words>
  <Application>Microsoft Office PowerPoint</Application>
  <PresentationFormat>Širokouhlá</PresentationFormat>
  <Paragraphs>102</Paragraphs>
  <Slides>10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20" baseType="lpstr">
      <vt:lpstr>Arial</vt:lpstr>
      <vt:lpstr>Book Antiqua</vt:lpstr>
      <vt:lpstr>Cambria Math</vt:lpstr>
      <vt:lpstr>Century Gothic</vt:lpstr>
      <vt:lpstr>Symbol</vt:lpstr>
      <vt:lpstr>Times New Roman</vt:lpstr>
      <vt:lpstr>Wingdings 2</vt:lpstr>
      <vt:lpstr>Wingdings 3</vt:lpstr>
      <vt:lpstr>Ión − zasadacia miestnosť</vt:lpstr>
      <vt:lpstr>Rovnica</vt:lpstr>
      <vt:lpstr>INVERZNÁ FUNKCIA</vt:lpstr>
      <vt:lpstr>Prezentácia programu PowerPoint</vt:lpstr>
      <vt:lpstr>Prezentácia programu PowerPoint</vt:lpstr>
      <vt:lpstr>DEFINÍCIA: </vt:lpstr>
      <vt:lpstr>PRI INVERZNEJ FUNKCII PLATÍ:</vt:lpstr>
      <vt:lpstr>Prečo niektoré funkcie nemajú inverznú?</vt:lpstr>
      <vt:lpstr>Grafy inverzných</vt:lpstr>
      <vt:lpstr>Príklad 1</vt:lpstr>
      <vt:lpstr>Príklad 2</vt:lpstr>
      <vt:lpstr>Samostatná úloha: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INVERZNÁ FUNKCIA</dc:title>
  <dc:creator>Veronika Luptovska</dc:creator>
  <cp:lastModifiedBy>Dušan Andraško</cp:lastModifiedBy>
  <cp:revision>28</cp:revision>
  <dcterms:created xsi:type="dcterms:W3CDTF">2020-05-22T06:07:43Z</dcterms:created>
  <dcterms:modified xsi:type="dcterms:W3CDTF">2021-12-02T14:05:53Z</dcterms:modified>
</cp:coreProperties>
</file>