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303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89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4876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23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6686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5077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73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413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571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076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479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464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725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92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69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EDC7B-7C86-4CF5-867B-B081FF8475C1}" type="datetimeFigureOut">
              <a:rPr lang="sk-SK" smtClean="0"/>
              <a:t>17. 1. 2023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C9429C-23CF-417E-AC41-31E19F8B1B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091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146323" y="1122362"/>
            <a:ext cx="7521676" cy="3292321"/>
          </a:xfrm>
        </p:spPr>
        <p:txBody>
          <a:bodyPr>
            <a:normAutofit fontScale="90000"/>
          </a:bodyPr>
          <a:lstStyle/>
          <a:p>
            <a:pPr algn="l"/>
            <a:r>
              <a:rPr lang="sk-SK" dirty="0" smtClean="0"/>
              <a:t>Vzdialenosť:</a:t>
            </a:r>
            <a:br>
              <a:rPr lang="sk-SK" dirty="0" smtClean="0"/>
            </a:br>
            <a:r>
              <a:rPr lang="sk-SK" dirty="0" smtClean="0"/>
              <a:t>bodov,</a:t>
            </a:r>
            <a:br>
              <a:rPr lang="sk-SK" dirty="0" smtClean="0"/>
            </a:br>
            <a:r>
              <a:rPr lang="sk-SK" dirty="0" smtClean="0"/>
              <a:t>bodu od priamky,</a:t>
            </a:r>
            <a:br>
              <a:rPr lang="sk-SK" dirty="0" smtClean="0"/>
            </a:br>
            <a:r>
              <a:rPr lang="sk-SK" dirty="0" smtClean="0"/>
              <a:t>priamok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302477" y="4601496"/>
            <a:ext cx="3952567" cy="656303"/>
          </a:xfrm>
        </p:spPr>
        <p:txBody>
          <a:bodyPr>
            <a:normAutofit/>
          </a:bodyPr>
          <a:lstStyle/>
          <a:p>
            <a:pPr algn="r"/>
            <a:r>
              <a:rPr lang="sk-SK" dirty="0" smtClean="0"/>
              <a:t>RNDr. M. Jenisová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81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89471" y="624110"/>
            <a:ext cx="9715141" cy="821232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Vzdialenosť dvoch bodov</a:t>
            </a:r>
            <a:endParaRPr lang="sk-SK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700981" y="2094271"/>
                <a:ext cx="9803631" cy="38169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rgbClr val="C00000"/>
                    </a:solidFill>
                  </a:rPr>
                  <a:t>Vzdialenosť dvoch bodov vypočítame ako veľkosť vektora, daný týmito bodmi.</a:t>
                </a:r>
              </a:p>
              <a:p>
                <a:pPr marL="0" indent="0">
                  <a:buNone/>
                </a:pPr>
                <a:r>
                  <a:rPr lang="sk-SK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sk-SK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</m:oMath>
                </a14:m>
                <a:endParaRPr lang="sk-SK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begChr m:val="["/>
                        <m:endChr m:val="]"/>
                        <m:ctrlPr>
                          <a:rPr lang="sk-SK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sk-SK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</m:oMath>
                </a14:m>
                <a:endParaRPr lang="sk-SK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sk-SK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  <m:d>
                      <m:dPr>
                        <m:ctrlP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</m:oMath>
                </a14:m>
                <a:endParaRPr lang="sk-SK" sz="2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sk-SK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acc>
                      </m:e>
                    </m:d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k-SK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  <m:r>
                                  <a:rPr lang="sk-SK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k-SK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k-SK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k-SK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sk-SK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  <m:r>
                                  <a:rPr lang="sk-SK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sk-SK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k-SK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sk-SK" sz="2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k-SK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0981" y="2094271"/>
                <a:ext cx="9803631" cy="3816951"/>
              </a:xfrm>
              <a:blipFill>
                <a:blip r:embed="rId2"/>
                <a:stretch>
                  <a:fillRect l="-933" t="-127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95" y="2737246"/>
            <a:ext cx="4414250" cy="242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69806" y="624110"/>
            <a:ext cx="9734807" cy="801567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Vzdialenosť bodu od priamky</a:t>
            </a:r>
            <a:endParaRPr lang="sk-SK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484672" y="1573160"/>
                <a:ext cx="10579510" cy="512260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sk-SK" sz="2800" dirty="0" smtClean="0"/>
                  <a:t>Pri určovaní vzdialenosti bodu </a:t>
                </a:r>
                <a:r>
                  <a:rPr lang="sk-SK" sz="2800" b="1" dirty="0" smtClean="0">
                    <a:solidFill>
                      <a:srgbClr val="C00000"/>
                    </a:solidFill>
                  </a:rPr>
                  <a:t>M</a:t>
                </a:r>
                <a:r>
                  <a:rPr lang="sk-SK" sz="2800" dirty="0" smtClean="0"/>
                  <a:t> od priamky </a:t>
                </a:r>
                <a:r>
                  <a:rPr lang="sk-SK" sz="2800" b="1" dirty="0" smtClean="0">
                    <a:solidFill>
                      <a:srgbClr val="C00000"/>
                    </a:solidFill>
                  </a:rPr>
                  <a:t>p</a:t>
                </a:r>
                <a:r>
                  <a:rPr lang="sk-SK" sz="2800" dirty="0" smtClean="0"/>
                  <a:t> postupujeme takto:</a:t>
                </a:r>
              </a:p>
              <a:p>
                <a:pPr marL="0" indent="0">
                  <a:buNone/>
                </a:pPr>
                <a:endParaRPr lang="sk-SK" sz="2800" dirty="0" smtClean="0"/>
              </a:p>
              <a:p>
                <a:r>
                  <a:rPr lang="sk-SK" sz="2800" dirty="0" smtClean="0"/>
                  <a:t>určíme si priamku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sk-SK" sz="2800" dirty="0" smtClean="0"/>
                  <a:t> prechádzajúcu</a:t>
                </a:r>
              </a:p>
              <a:p>
                <a:pPr marL="0" indent="0">
                  <a:buNone/>
                </a:pPr>
                <a:r>
                  <a:rPr lang="sk-SK" sz="2800" dirty="0" smtClean="0"/>
                  <a:t>	bodom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sk-SK" sz="2800" dirty="0" smtClean="0"/>
                  <a:t> kolmo na priamku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sk-SK" sz="2800" b="1" dirty="0" smtClean="0"/>
              </a:p>
              <a:p>
                <a:r>
                  <a:rPr lang="sk-SK" sz="2800" dirty="0" smtClean="0"/>
                  <a:t>zistíme súradnice priesečníka</a:t>
                </a:r>
              </a:p>
              <a:p>
                <a:pPr marL="0" indent="0">
                  <a:buNone/>
                </a:pPr>
                <a:r>
                  <a:rPr lang="sk-SK" sz="2800" dirty="0" smtClean="0"/>
                  <a:t>	priamok </a:t>
                </a:r>
                <a14:m>
                  <m:oMath xmlns:m="http://schemas.openxmlformats.org/officeDocument/2006/math">
                    <m:r>
                      <a:rPr lang="sk-SK" sz="28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sk-SK" sz="2800" dirty="0" smtClean="0"/>
                  <a:t> a </a:t>
                </a:r>
                <a14:m>
                  <m:oMath xmlns:m="http://schemas.openxmlformats.org/officeDocument/2006/math">
                    <m:r>
                      <a:rPr lang="sk-SK" sz="28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sk-SK" sz="2800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sk-SK" sz="2800" dirty="0" smtClean="0"/>
                  <a:t>vypočítame veľkosť </a:t>
                </a:r>
                <a:r>
                  <a:rPr lang="sk-SK" sz="2800" dirty="0"/>
                  <a:t>vektora</a:t>
                </a:r>
                <a:r>
                  <a:rPr lang="sk-SK" sz="28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𝑷𝑴</m:t>
                        </m:r>
                      </m:e>
                    </m:acc>
                  </m:oMath>
                </a14:m>
                <a:endParaRPr lang="sk-SK" sz="2800" b="1" dirty="0" smtClean="0"/>
              </a:p>
              <a:p>
                <a:pPr marL="0" indent="0">
                  <a:buNone/>
                </a:pPr>
                <a:endParaRPr lang="sk-SK" sz="2800" b="1" dirty="0" smtClean="0"/>
              </a:p>
              <a:p>
                <a:r>
                  <a:rPr lang="sk-SK" sz="2800" dirty="0" smtClean="0"/>
                  <a:t>vzdialenosť bodu </a:t>
                </a:r>
                <a14:m>
                  <m:oMath xmlns:m="http://schemas.openxmlformats.org/officeDocument/2006/math">
                    <m:r>
                      <a:rPr lang="sk-SK" sz="2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sk-SK" sz="2800" dirty="0" smtClean="0"/>
                  <a:t> od priamky </a:t>
                </a:r>
                <a14:m>
                  <m:oMath xmlns:m="http://schemas.openxmlformats.org/officeDocument/2006/math">
                    <m:r>
                      <a:rPr lang="sk-SK" sz="28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sk-SK" sz="2800" b="1" dirty="0" smtClean="0"/>
                  <a:t> </a:t>
                </a:r>
                <a:r>
                  <a:rPr lang="sk-SK" sz="2800" dirty="0" smtClean="0"/>
                  <a:t>= veľkosti vektora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𝑷𝑴</m:t>
                        </m:r>
                      </m:e>
                    </m:acc>
                  </m:oMath>
                </a14:m>
                <a:r>
                  <a:rPr lang="sk-SK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33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3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sk-SK" sz="33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sk-SK" sz="33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sk-SK" sz="33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k-SK" sz="33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sk-SK" sz="33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33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sk-SK" sz="3300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672" y="1573160"/>
                <a:ext cx="10579510" cy="5122607"/>
              </a:xfrm>
              <a:blipFill>
                <a:blip r:embed="rId2"/>
                <a:stretch>
                  <a:fillRect l="-1037" t="-261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31" y="2143432"/>
            <a:ext cx="44386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4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777429" y="92467"/>
                <a:ext cx="10174620" cy="67655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b="1" dirty="0" smtClean="0">
                    <a:solidFill>
                      <a:srgbClr val="FF0000"/>
                    </a:solidFill>
                  </a:rPr>
                  <a:t>Pr.1: </a:t>
                </a:r>
                <a:r>
                  <a:rPr lang="sk-SK" sz="2000" dirty="0" smtClean="0"/>
                  <a:t>Vypočítaj vzdialenosť bodu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sk-SK" sz="2000" dirty="0" smtClean="0"/>
                  <a:t> od priamky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k-SK" sz="2000" dirty="0" smtClean="0"/>
                  <a:t>, ak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4;3</m:t>
                        </m:r>
                      </m:e>
                    </m:d>
                  </m:oMath>
                </a14:m>
                <a:r>
                  <a:rPr lang="sk-SK" sz="2000" dirty="0" smtClean="0"/>
                  <a:t> a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:10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+6=0.</m:t>
                    </m:r>
                  </m:oMath>
                </a14:m>
                <a:endParaRPr lang="sk-SK" sz="2000" b="0" dirty="0" smtClean="0"/>
              </a:p>
              <a:p>
                <a:pPr marL="0" indent="0">
                  <a:buNone/>
                </a:pPr>
                <a:r>
                  <a:rPr lang="sk-SK" dirty="0" smtClean="0"/>
                  <a:t>Riešenie: </a:t>
                </a:r>
              </a:p>
              <a:p>
                <a:pPr marL="0" indent="0">
                  <a:buNone/>
                </a:pP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acc>
                      <m:accPr>
                        <m:chr m:val="⃗"/>
                        <m:ctrlP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10;2</m:t>
                        </m:r>
                      </m:e>
                    </m:d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acc>
                      <m:accPr>
                        <m:chr m:val="⃗"/>
                        <m:ctrlP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k-SK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sk-S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sk-S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sk-SK" sz="2000" dirty="0" smtClean="0"/>
              </a:p>
              <a:p>
                <a:pPr marL="0" indent="0">
                  <a:buNone/>
                </a:pPr>
                <a:r>
                  <a:rPr lang="sk-SK" sz="2000" dirty="0" smtClean="0"/>
                  <a:t>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:−1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000" b="0" dirty="0" smtClean="0"/>
              </a:p>
              <a:p>
                <a:pPr marL="0" indent="0">
                  <a:buNone/>
                </a:pPr>
                <a:r>
                  <a:rPr lang="sk-SK" sz="2000" dirty="0" smtClean="0"/>
                  <a:t>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:−1 . 4+5 . 3+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sk-S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000" dirty="0" smtClean="0"/>
                  <a:t>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=−11</m:t>
                    </m:r>
                  </m:oMath>
                </a14:m>
                <a:endParaRPr lang="sk-SK" sz="2000" b="0" dirty="0" smtClean="0"/>
              </a:p>
              <a:p>
                <a:pPr marL="0" indent="0">
                  <a:buNone/>
                </a:pPr>
                <a:r>
                  <a:rPr lang="sk-SK" sz="2000" dirty="0" smtClean="0"/>
                  <a:t>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:−1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−11=0</m:t>
                    </m:r>
                  </m:oMath>
                </a14:m>
                <a:endParaRPr lang="sk-SK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2000" dirty="0" smtClean="0"/>
                  <a:t> 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:   10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+6=0</m:t>
                    </m:r>
                  </m:oMath>
                </a14:m>
                <a:r>
                  <a:rPr lang="sk-SK" sz="2000" dirty="0" smtClean="0"/>
                  <a:t>			hľadáme bod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sk-SK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0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sk-SK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sk-SK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 sz="20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sk-SK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sk-SK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sk-SK" sz="2000" dirty="0" smtClean="0"/>
              </a:p>
              <a:p>
                <a:pPr marL="0" indent="0">
                  <a:buNone/>
                </a:pPr>
                <a:r>
                  <a:rPr lang="sk-SK" sz="2000" dirty="0"/>
                  <a:t> 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</a:rPr>
                      <m:t>−1</m:t>
                    </m:r>
                    <m:sSub>
                      <m:sSubPr>
                        <m:ctrlPr>
                          <a:rPr lang="sk-SK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sk-SK" sz="2000" i="1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sk-SK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sk-SK" sz="2000" i="1">
                        <a:latin typeface="Cambria Math" panose="02040503050406030204" pitchFamily="18" charset="0"/>
                      </a:rPr>
                      <m:t>−11=0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   /10</m:t>
                    </m:r>
                  </m:oMath>
                </a14:m>
                <a:endParaRPr lang="sk-SK" sz="2000" dirty="0" smtClean="0"/>
              </a:p>
              <a:p>
                <a:pPr marL="0" indent="0">
                  <a:buNone/>
                </a:pPr>
                <a:r>
                  <a:rPr lang="sk-SK" sz="2000" dirty="0"/>
                  <a:t> </a:t>
                </a:r>
                <a:r>
                  <a:rPr lang="sk-SK" sz="2000" dirty="0" smtClean="0"/>
                  <a:t>  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sk-SK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sk-SK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sk-SK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sk-SK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000" dirty="0" smtClean="0"/>
              </a:p>
              <a:p>
                <a:pPr marL="0" indent="0">
                  <a:buNone/>
                </a:pPr>
                <a:r>
                  <a:rPr lang="sk-SK" sz="2000" dirty="0"/>
                  <a:t> </a:t>
                </a:r>
                <a:r>
                  <a:rPr lang="sk-SK" sz="2000" dirty="0" smtClean="0"/>
                  <a:t>			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52</m:t>
                    </m:r>
                    <m:sSub>
                      <m:sSubPr>
                        <m:ctrlPr>
                          <a:rPr lang="sk-SK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sk-SK" sz="2000" b="0" i="1" dirty="0" smtClean="0"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endParaRPr lang="sk-SK" sz="2000" dirty="0" smtClean="0"/>
              </a:p>
              <a:p>
                <a:pPr marL="0" indent="0">
                  <a:buNone/>
                </a:pPr>
                <a:r>
                  <a:rPr lang="sk-SK" sz="2000" dirty="0"/>
                  <a:t> </a:t>
                </a:r>
                <a:r>
                  <a:rPr lang="sk-SK" sz="2000" dirty="0" smtClean="0"/>
                  <a:t>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sk-SK" sz="2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sk-SK" sz="2000" dirty="0" smtClean="0"/>
              </a:p>
              <a:p>
                <a:pPr marL="0" indent="0">
                  <a:buNone/>
                </a:pPr>
                <a:r>
                  <a:rPr lang="sk-SK" sz="2000" dirty="0"/>
                  <a:t>	</a:t>
                </a:r>
                <a:r>
                  <a:rPr lang="sk-SK" sz="2000" dirty="0" smtClean="0"/>
                  <a:t>		</a:t>
                </a:r>
                <a:r>
                  <a:rPr lang="sk-SK" sz="2000" dirty="0"/>
                  <a:t> </a:t>
                </a:r>
                <a:r>
                  <a:rPr lang="sk-SK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sk-SK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k-SK" sz="2000" dirty="0" smtClean="0"/>
                  <a:t>		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−1;2</m:t>
                        </m:r>
                      </m:e>
                    </m:d>
                  </m:oMath>
                </a14:m>
                <a:r>
                  <a:rPr lang="sk-SK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𝑃𝑀</m:t>
                        </m:r>
                      </m:e>
                    </m:acc>
                    <m:d>
                      <m:d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5;1</m:t>
                        </m:r>
                      </m:e>
                    </m:d>
                  </m:oMath>
                </a14:m>
                <a:endParaRPr lang="sk-SK" sz="2000" dirty="0" smtClean="0"/>
              </a:p>
              <a:p>
                <a:pPr marL="0" indent="0">
                  <a:buNone/>
                </a:pPr>
                <a:r>
                  <a:rPr lang="sk-SK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sk-SK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𝑃𝑀</m:t>
                            </m:r>
                          </m:e>
                        </m:acc>
                      </m:e>
                    </m:d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20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e>
                    </m:rad>
                  </m:oMath>
                </a14:m>
                <a:endParaRPr lang="sk-SK" sz="3200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7429" y="92467"/>
                <a:ext cx="10174620" cy="6765533"/>
              </a:xfrm>
              <a:blipFill>
                <a:blip r:embed="rId2"/>
                <a:stretch>
                  <a:fillRect l="-539" t="-4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57" y="573143"/>
            <a:ext cx="3748907" cy="2429549"/>
          </a:xfrm>
          <a:prstGeom prst="rect">
            <a:avLst/>
          </a:prstGeom>
        </p:spPr>
      </p:pic>
      <p:cxnSp>
        <p:nvCxnSpPr>
          <p:cNvPr id="6" name="Rovná spojnica 5"/>
          <p:cNvCxnSpPr>
            <a:stCxn id="3" idx="1"/>
          </p:cNvCxnSpPr>
          <p:nvPr/>
        </p:nvCxnSpPr>
        <p:spPr>
          <a:xfrm flipV="1">
            <a:off x="1777429" y="3475233"/>
            <a:ext cx="31438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1777429" y="4325420"/>
            <a:ext cx="3143892" cy="1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3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13735" y="339048"/>
            <a:ext cx="9490877" cy="1263722"/>
          </a:xfrm>
        </p:spPr>
        <p:txBody>
          <a:bodyPr>
            <a:normAutofit fontScale="90000"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Vzdialenosť bodu od </a:t>
            </a:r>
            <a:r>
              <a:rPr lang="sk-SK" sz="4000" b="1" dirty="0" smtClean="0">
                <a:solidFill>
                  <a:srgbClr val="FF0000"/>
                </a:solidFill>
              </a:rPr>
              <a:t>priamky v rovine (vzorec)</a:t>
            </a:r>
            <a:r>
              <a:rPr lang="sk-SK" sz="4000" dirty="0" smtClean="0"/>
              <a:t> </a:t>
            </a:r>
            <a:r>
              <a:rPr lang="sk-SK" sz="4000" dirty="0" smtClean="0"/>
              <a:t/>
            </a:r>
            <a:br>
              <a:rPr lang="sk-SK" sz="4000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571946" y="1602769"/>
                <a:ext cx="10469365" cy="49160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800" dirty="0"/>
                  <a:t>N</a:t>
                </a:r>
                <a:r>
                  <a:rPr lang="sk-SK" sz="2800" dirty="0" smtClean="0"/>
                  <a:t>ech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sk-S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sz="2800" dirty="0" smtClean="0"/>
                  <a:t> a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800" dirty="0" smtClean="0"/>
              </a:p>
              <a:p>
                <a:pPr marL="0" indent="0">
                  <a:buNone/>
                </a:pPr>
                <a:r>
                  <a:rPr lang="sk-SK" sz="2800" dirty="0"/>
                  <a:t>p</a:t>
                </a:r>
                <a:r>
                  <a:rPr lang="sk-SK" sz="2800" dirty="0" smtClean="0"/>
                  <a:t>otom pre vzdialenosť </a:t>
                </a:r>
                <a:r>
                  <a:rPr lang="sk-SK" sz="2800" dirty="0" smtClean="0"/>
                  <a:t>bodu M </a:t>
                </a:r>
                <a:r>
                  <a:rPr lang="sk-SK" sz="2800" dirty="0" smtClean="0"/>
                  <a:t>od </a:t>
                </a:r>
                <a:r>
                  <a:rPr lang="sk-SK" sz="2800" dirty="0" smtClean="0"/>
                  <a:t>priamky p </a:t>
                </a:r>
                <a:r>
                  <a:rPr lang="sk-SK" sz="2800" dirty="0" smtClean="0"/>
                  <a:t>platí:</a:t>
                </a:r>
              </a:p>
              <a:p>
                <a:pPr marL="0" indent="0">
                  <a:buNone/>
                </a:pPr>
                <a:endParaRPr lang="sk-SK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sk-SK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sk-SK" sz="3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sk-SK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k-SK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sSub>
                                <m:sSubPr>
                                  <m:ctrlP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sk-SK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sk-SK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k-SK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sk-SK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sz="32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sk-SK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sk-SK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sz="32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sk-SK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sk-SK" sz="3200" b="1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r>
                  <a:rPr lang="sk-SK" b="1" dirty="0" smtClean="0">
                    <a:solidFill>
                      <a:srgbClr val="FF0000"/>
                    </a:solidFill>
                  </a:rPr>
                  <a:t>Pr.2</a:t>
                </a:r>
                <a:r>
                  <a:rPr lang="sk-SK" sz="2000" b="1" dirty="0" smtClean="0">
                    <a:solidFill>
                      <a:srgbClr val="FF0000"/>
                    </a:solidFill>
                  </a:rPr>
                  <a:t>: </a:t>
                </a:r>
                <a:r>
                  <a:rPr lang="sk-SK" sz="2000" dirty="0"/>
                  <a:t>Vypočítaj </a:t>
                </a:r>
                <a:r>
                  <a:rPr lang="sk-SK" sz="2000" dirty="0" smtClean="0"/>
                  <a:t>vzdialenosť </a:t>
                </a:r>
                <a:r>
                  <a:rPr lang="sk-SK" sz="2000" dirty="0"/>
                  <a:t>bodu </a:t>
                </a:r>
                <a14:m>
                  <m:oMath xmlns:m="http://schemas.openxmlformats.org/officeDocument/2006/math">
                    <m:r>
                      <a:rPr lang="sk-SK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sk-SK" sz="2000" dirty="0"/>
                  <a:t> od priamky </a:t>
                </a:r>
                <a14:m>
                  <m:oMath xmlns:m="http://schemas.openxmlformats.org/officeDocument/2006/math">
                    <m:r>
                      <a:rPr lang="sk-SK" sz="20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k-SK" sz="2000" dirty="0"/>
                  <a:t>, ak 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sk-SK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sk-SK" sz="2000" dirty="0"/>
                  <a:t> a 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sk-SK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sk-SK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sk-SK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 . </m:t>
                            </m:r>
                            <m: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 . </m:t>
                            </m:r>
                            <m: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sk-SK" sz="2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8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8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k-SK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104</m:t>
                            </m:r>
                          </m:e>
                        </m:rad>
                      </m:den>
                    </m:f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k-SK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rad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 .</m:t>
                        </m:r>
                        <m:rad>
                          <m:radPr>
                            <m:degHide m:val="on"/>
                            <m:ctrlPr>
                              <a:rPr lang="sk-SK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0" i="1"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rad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 .</m:t>
                        </m:r>
                        <m:rad>
                          <m:radPr>
                            <m:degHide m:val="on"/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0" i="1"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0" i="1"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rad>
                        <m:r>
                          <a:rPr lang="sk-SK" sz="2800" b="0" i="1">
                            <a:latin typeface="Cambria Math" panose="02040503050406030204" pitchFamily="18" charset="0"/>
                          </a:rPr>
                          <m:t> .</m:t>
                        </m:r>
                        <m:rad>
                          <m:radPr>
                            <m:degHide m:val="on"/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sk-SK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</m:num>
                          <m:den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24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𝟐𝟔</m:t>
                        </m:r>
                      </m:e>
                    </m:rad>
                  </m:oMath>
                </a14:m>
                <a:endParaRPr lang="sk-SK" sz="3200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1946" y="1602769"/>
                <a:ext cx="10469365" cy="4916018"/>
              </a:xfrm>
              <a:blipFill>
                <a:blip r:embed="rId2"/>
                <a:stretch>
                  <a:fillRect l="-1223" t="-13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5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13735" y="339048"/>
            <a:ext cx="9490877" cy="1263722"/>
          </a:xfrm>
        </p:spPr>
        <p:txBody>
          <a:bodyPr>
            <a:normAutofit fontScale="90000"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Vzdialenosť bodu od </a:t>
            </a:r>
            <a:r>
              <a:rPr lang="sk-SK" sz="4000" b="1" dirty="0" smtClean="0">
                <a:solidFill>
                  <a:srgbClr val="FF0000"/>
                </a:solidFill>
              </a:rPr>
              <a:t>roviny v priestore (vzorec) </a:t>
            </a:r>
            <a:r>
              <a:rPr lang="sk-SK" sz="4000" dirty="0" smtClean="0"/>
              <a:t>– </a:t>
            </a:r>
            <a:br>
              <a:rPr lang="sk-SK" sz="4000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571946" y="1602769"/>
                <a:ext cx="10469365" cy="49160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800" dirty="0" smtClean="0"/>
                  <a:t>N</a:t>
                </a:r>
                <a:r>
                  <a:rPr lang="sk-SK" sz="2800" dirty="0" smtClean="0"/>
                  <a:t>ech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sk-S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sz="2800" dirty="0" smtClean="0"/>
                  <a:t> a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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sk-SK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800" dirty="0" smtClean="0"/>
              </a:p>
              <a:p>
                <a:pPr marL="0" indent="0">
                  <a:buNone/>
                </a:pPr>
                <a:r>
                  <a:rPr lang="sk-SK" sz="2800" dirty="0"/>
                  <a:t>p</a:t>
                </a:r>
                <a:r>
                  <a:rPr lang="sk-SK" sz="2800" dirty="0" smtClean="0"/>
                  <a:t>otom pre vzdialenosť bodu </a:t>
                </a:r>
                <a:r>
                  <a:rPr lang="sk-SK" sz="2800" dirty="0" smtClean="0"/>
                  <a:t>M od roviny </a:t>
                </a:r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</m:t>
                    </m:r>
                  </m:oMath>
                </a14:m>
                <a:r>
                  <a:rPr lang="sk-SK" sz="2800" dirty="0" smtClean="0"/>
                  <a:t> </a:t>
                </a:r>
                <a:r>
                  <a:rPr lang="sk-SK" sz="2800" dirty="0" smtClean="0"/>
                  <a:t>platí:</a:t>
                </a:r>
              </a:p>
              <a:p>
                <a:pPr marL="0" indent="0">
                  <a:buNone/>
                </a:pPr>
                <a:endParaRPr lang="sk-SK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sk-SK" sz="32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sk-SK" sz="32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</m:t>
                          </m:r>
                        </m:e>
                      </m:d>
                      <m:r>
                        <a:rPr lang="sk-SK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k-SK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sSub>
                                <m:sSubPr>
                                  <m:ctrlP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sk-SK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sk-SK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sSub>
                                <m:sSubPr>
                                  <m:ctrlP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sk-SK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sk-SK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sz="3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k-SK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sk-SK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sz="32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sk-SK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sk-SK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sz="3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sk-SK" sz="32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sk-SK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sk-SK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sz="32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sk-SK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sk-SK" sz="3200" b="1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r>
                  <a:rPr lang="sk-SK" b="1" dirty="0" smtClean="0">
                    <a:solidFill>
                      <a:srgbClr val="FF0000"/>
                    </a:solidFill>
                  </a:rPr>
                  <a:t>Pr.3</a:t>
                </a:r>
                <a:r>
                  <a:rPr lang="sk-SK" sz="2000" b="1" dirty="0" smtClean="0">
                    <a:solidFill>
                      <a:srgbClr val="FF0000"/>
                    </a:solidFill>
                  </a:rPr>
                  <a:t>: </a:t>
                </a:r>
                <a:r>
                  <a:rPr lang="sk-SK" sz="2000" dirty="0"/>
                  <a:t>Vypočítaj </a:t>
                </a:r>
                <a:r>
                  <a:rPr lang="sk-SK" sz="2000" dirty="0" smtClean="0"/>
                  <a:t>vzdialenosť </a:t>
                </a:r>
                <a:r>
                  <a:rPr lang="sk-SK" sz="2000" dirty="0"/>
                  <a:t>bodu </a:t>
                </a:r>
                <a14:m>
                  <m:oMath xmlns:m="http://schemas.openxmlformats.org/officeDocument/2006/math">
                    <m:r>
                      <a:rPr lang="sk-SK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sk-SK" sz="2000" dirty="0"/>
                  <a:t> od </a:t>
                </a:r>
                <a:r>
                  <a:rPr lang="sk-SK" sz="2000" dirty="0" smtClean="0"/>
                  <a:t>roviny 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</m:t>
                    </m:r>
                  </m:oMath>
                </a14:m>
                <a:r>
                  <a:rPr lang="sk-SK" sz="2000" dirty="0" smtClean="0"/>
                  <a:t>, </a:t>
                </a:r>
                <a:r>
                  <a:rPr lang="sk-SK" sz="2000" dirty="0"/>
                  <a:t>ak </a:t>
                </a:r>
                <a14:m>
                  <m:oMath xmlns:m="http://schemas.openxmlformats.org/officeDocument/2006/math">
                    <m:r>
                      <a:rPr lang="sk-SK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sk-SK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sk-SK" sz="2000" dirty="0"/>
                  <a:t> a 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sk-SK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sk-SK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sk-SK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sk-SK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sk-SK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 1</m:t>
                            </m:r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 .</m:t>
                            </m:r>
                            <m:r>
                              <a:rPr lang="sk-SK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2</m:t>
                            </m:r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sk-SK" sz="2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8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8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8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k-SK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r>
                      <a:rPr lang="sk-SK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14</m:t>
                        </m:r>
                        <m:rad>
                          <m:radPr>
                            <m:degHide m:val="on"/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24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e>
                    </m:rad>
                  </m:oMath>
                </a14:m>
                <a:endParaRPr lang="sk-SK" sz="3200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1946" y="1602769"/>
                <a:ext cx="10469365" cy="4916018"/>
              </a:xfrm>
              <a:blipFill>
                <a:blip r:embed="rId2"/>
                <a:stretch>
                  <a:fillRect l="-1223" t="-13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6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79</Words>
  <Application>Microsoft Office PowerPoint</Application>
  <PresentationFormat>Širokouhlá</PresentationFormat>
  <Paragraphs>49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Century Gothic</vt:lpstr>
      <vt:lpstr>Symbol</vt:lpstr>
      <vt:lpstr>Wingdings 3</vt:lpstr>
      <vt:lpstr>Dym</vt:lpstr>
      <vt:lpstr>Vzdialenosť: bodov, bodu od priamky, priamok</vt:lpstr>
      <vt:lpstr>Vzdialenosť dvoch bodov</vt:lpstr>
      <vt:lpstr>Vzdialenosť bodu od priamky</vt:lpstr>
      <vt:lpstr>Prezentácia programu PowerPoint</vt:lpstr>
      <vt:lpstr>Vzdialenosť bodu od priamky v rovine (vzorec)   </vt:lpstr>
      <vt:lpstr>Vzdialenosť bodu od roviny v priestore (vzorec) –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Vzdialenosť bodov, bodu od priamky, priamok</dc:title>
  <dc:creator>Mirka Jenisova</dc:creator>
  <cp:lastModifiedBy>Dušan Andraško</cp:lastModifiedBy>
  <cp:revision>23</cp:revision>
  <dcterms:created xsi:type="dcterms:W3CDTF">2020-03-30T17:10:22Z</dcterms:created>
  <dcterms:modified xsi:type="dcterms:W3CDTF">2023-01-17T04:57:41Z</dcterms:modified>
</cp:coreProperties>
</file>