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7" r:id="rId10"/>
    <p:sldId id="261" r:id="rId11"/>
    <p:sldId id="269" r:id="rId12"/>
    <p:sldId id="268" r:id="rId13"/>
    <p:sldId id="263" r:id="rId1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752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9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119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7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93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08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68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12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6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29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40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84409-12F8-4544-BB69-A48221B2FF49}" type="datetimeFigureOut">
              <a:rPr lang="sk-SK" smtClean="0"/>
              <a:t>13. 1. 2022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E3A5-6EA9-437E-AACA-5533627F73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47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11.png"/><Relationship Id="rId5" Type="http://schemas.openxmlformats.org/officeDocument/2006/relationships/image" Target="../media/image71.png"/><Relationship Id="rId15" Type="http://schemas.openxmlformats.org/officeDocument/2006/relationships/slide" Target="slide2.xml"/><Relationship Id="rId10" Type="http://schemas.openxmlformats.org/officeDocument/2006/relationships/image" Target="../media/image10.png"/><Relationship Id="rId4" Type="http://schemas.openxmlformats.org/officeDocument/2006/relationships/image" Target="../media/image60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>
                <a:latin typeface="+mn-lt"/>
              </a:rPr>
              <a:t>Logaritmické </a:t>
            </a:r>
            <a:r>
              <a:rPr lang="sk-SK" sz="6600" b="1" u="sng" dirty="0" smtClean="0">
                <a:latin typeface="+mn-lt"/>
              </a:rPr>
              <a:t>rovnice</a:t>
            </a:r>
            <a:endParaRPr lang="sk-SK" sz="6600" dirty="0">
              <a:latin typeface="+mn-l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623737" y="5328744"/>
            <a:ext cx="3033307" cy="1179357"/>
          </a:xfrm>
        </p:spPr>
        <p:txBody>
          <a:bodyPr>
            <a:normAutofit/>
          </a:bodyPr>
          <a:lstStyle/>
          <a:p>
            <a:r>
              <a:rPr lang="sk-SK" sz="2000" b="1" dirty="0" smtClean="0"/>
              <a:t>Mgr. Anna </a:t>
            </a:r>
            <a:r>
              <a:rPr lang="sk-SK" sz="2000" b="1" dirty="0" err="1" smtClean="0"/>
              <a:t>Černinská</a:t>
            </a:r>
            <a:endParaRPr lang="sk-SK" sz="2000" b="1" dirty="0" smtClean="0"/>
          </a:p>
          <a:p>
            <a:r>
              <a:rPr lang="sk-SK" sz="2000" b="1" dirty="0" smtClean="0"/>
              <a:t>SOŠ elektrotechnická Liptovský Hrádok</a:t>
            </a:r>
          </a:p>
          <a:p>
            <a:endParaRPr lang="sk-SK" sz="2000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4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7853"/>
          </a:xfrm>
          <a:solidFill>
            <a:srgbClr val="00B0F0"/>
          </a:solidFill>
        </p:spPr>
        <p:txBody>
          <a:bodyPr/>
          <a:lstStyle/>
          <a:p>
            <a:r>
              <a:rPr lang="sk-SK" sz="4800" b="1" u="sng" dirty="0" smtClean="0">
                <a:latin typeface="+mn-lt"/>
              </a:rPr>
              <a:t>4. substitúcia:</a:t>
            </a:r>
            <a:r>
              <a:rPr lang="sk-SK" dirty="0" smtClean="0"/>
              <a:t>		</a:t>
            </a:r>
            <a:r>
              <a:rPr lang="sk-SK" sz="5400" b="1" dirty="0" smtClean="0">
                <a:solidFill>
                  <a:srgbClr val="C00000"/>
                </a:solidFill>
              </a:rPr>
              <a:t>log </a:t>
            </a:r>
            <a:r>
              <a:rPr lang="sk-SK" sz="5400" b="1" baseline="-25000" dirty="0">
                <a:solidFill>
                  <a:srgbClr val="C00000"/>
                </a:solidFill>
              </a:rPr>
              <a:t>a</a:t>
            </a:r>
            <a:r>
              <a:rPr lang="sk-SK" sz="5400" b="1" dirty="0">
                <a:solidFill>
                  <a:srgbClr val="C00000"/>
                </a:solidFill>
              </a:rPr>
              <a:t> x = </a:t>
            </a:r>
            <a:r>
              <a:rPr lang="sk-SK" sz="5400" b="1" dirty="0" smtClean="0">
                <a:solidFill>
                  <a:srgbClr val="C00000"/>
                </a:solidFill>
              </a:rPr>
              <a:t>t</a:t>
            </a:r>
            <a:r>
              <a:rPr lang="sk-SK" sz="5400" b="1" dirty="0" smtClean="0">
                <a:solidFill>
                  <a:srgbClr val="00B050"/>
                </a:solidFill>
              </a:rPr>
              <a:t>	</a:t>
            </a:r>
            <a:r>
              <a:rPr lang="sk-SK" sz="5400" b="1" dirty="0">
                <a:solidFill>
                  <a:srgbClr val="C00000"/>
                </a:solidFill>
              </a:rPr>
              <a:t> </a:t>
            </a:r>
            <a:r>
              <a:rPr lang="sk-SK" sz="5400" b="1" dirty="0" smtClean="0">
                <a:solidFill>
                  <a:srgbClr val="C00000"/>
                </a:solidFill>
              </a:rPr>
              <a:t>  </a:t>
            </a:r>
            <a:r>
              <a:rPr lang="sk-SK" dirty="0" smtClean="0"/>
              <a:t>x, a </a:t>
            </a:r>
            <a:r>
              <a:rPr lang="sk-SK" dirty="0" smtClean="0">
                <a:sym typeface="Symbol" panose="05050102010706020507" pitchFamily="18" charset="2"/>
              </a:rPr>
              <a:t></a:t>
            </a:r>
            <a:r>
              <a:rPr lang="sk-SK" dirty="0" smtClean="0"/>
              <a:t> 0, a</a:t>
            </a:r>
            <a:r>
              <a:rPr lang="sk-SK" dirty="0" smtClean="0">
                <a:sym typeface="Symbol" panose="05050102010706020507" pitchFamily="18" charset="2"/>
              </a:rPr>
              <a:t>1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3" name="Obrázok 2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láčik 3"/>
          <p:cNvSpPr/>
          <p:nvPr/>
        </p:nvSpPr>
        <p:spPr>
          <a:xfrm>
            <a:off x="149439" y="1532630"/>
            <a:ext cx="7484425" cy="152273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 smtClean="0">
                <a:solidFill>
                  <a:schemeClr val="tx1"/>
                </a:solidFill>
              </a:rPr>
              <a:t>Ak</a:t>
            </a:r>
            <a:r>
              <a:rPr lang="cs-CZ" sz="2000" dirty="0" smtClean="0">
                <a:solidFill>
                  <a:schemeClr val="tx1"/>
                </a:solidFill>
              </a:rPr>
              <a:t> je v rovnici mocnina logaritmu, použijeme </a:t>
            </a:r>
            <a:r>
              <a:rPr lang="cs-CZ" sz="2000" b="1" dirty="0" err="1" smtClean="0">
                <a:solidFill>
                  <a:schemeClr val="tx1"/>
                </a:solidFill>
              </a:rPr>
              <a:t>substitúciu</a:t>
            </a:r>
            <a:r>
              <a:rPr lang="cs-CZ" sz="2000" dirty="0" smtClean="0">
                <a:solidFill>
                  <a:schemeClr val="tx1"/>
                </a:solidFill>
              </a:rPr>
              <a:t>, tj. </a:t>
            </a:r>
            <a:r>
              <a:rPr lang="cs-CZ" sz="2000" b="1" u="sng" dirty="0" smtClean="0">
                <a:solidFill>
                  <a:schemeClr val="tx1"/>
                </a:solidFill>
              </a:rPr>
              <a:t>nahradíme logaritmus </a:t>
            </a:r>
            <a:r>
              <a:rPr lang="cs-CZ" sz="2000" dirty="0" err="1" smtClean="0">
                <a:solidFill>
                  <a:schemeClr val="tx1"/>
                </a:solidFill>
              </a:rPr>
              <a:t>iným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písmenom</a:t>
            </a:r>
            <a:r>
              <a:rPr lang="cs-CZ" sz="2000" dirty="0" smtClean="0">
                <a:solidFill>
                  <a:schemeClr val="tx1"/>
                </a:solidFill>
              </a:rPr>
              <a:t>: </a:t>
            </a:r>
            <a:r>
              <a:rPr lang="cs-CZ" sz="3200" b="1" dirty="0" smtClean="0">
                <a:solidFill>
                  <a:srgbClr val="00B050"/>
                </a:solidFill>
              </a:rPr>
              <a:t> log x = t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692212" y="947854"/>
            <a:ext cx="7598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</a:rPr>
              <a:t>log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x + 2 log x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7723695" y="1532627"/>
            <a:ext cx="3430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t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      + 2 </a:t>
            </a:r>
            <a:r>
              <a:rPr lang="sk-SK" sz="3200" b="1" dirty="0" smtClean="0">
                <a:solidFill>
                  <a:srgbClr val="00B050"/>
                </a:solidFill>
              </a:rPr>
              <a:t>t</a:t>
            </a:r>
            <a:r>
              <a:rPr lang="sk-SK" sz="3200" b="1" dirty="0" smtClean="0">
                <a:solidFill>
                  <a:srgbClr val="C00000"/>
                </a:solidFill>
              </a:rPr>
              <a:t>   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354437" y="947852"/>
            <a:ext cx="3812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log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 smtClean="0">
                <a:solidFill>
                  <a:srgbClr val="00B050"/>
                </a:solidFill>
              </a:rPr>
              <a:t>x</a:t>
            </a:r>
            <a:r>
              <a:rPr lang="sk-SK" sz="3200" b="1" dirty="0" smtClean="0">
                <a:solidFill>
                  <a:srgbClr val="C00000"/>
                </a:solidFill>
              </a:rPr>
              <a:t> + 2 </a:t>
            </a:r>
            <a:r>
              <a:rPr lang="sk-SK" sz="3200" b="1" dirty="0" smtClean="0">
                <a:solidFill>
                  <a:srgbClr val="00B050"/>
                </a:solidFill>
              </a:rPr>
              <a:t>log x</a:t>
            </a:r>
            <a:r>
              <a:rPr lang="sk-SK" sz="3200" b="1" dirty="0" smtClean="0">
                <a:solidFill>
                  <a:srgbClr val="C00000"/>
                </a:solidFill>
              </a:rPr>
              <a:t> + 1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8872481" y="2120980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(t + 1)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   = 0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0111665" y="2698180"/>
            <a:ext cx="1144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00B050"/>
                </a:solidFill>
              </a:rPr>
              <a:t>t  = -1</a:t>
            </a:r>
            <a:endParaRPr lang="sk-SK" sz="3200" b="1" dirty="0">
              <a:solidFill>
                <a:srgbClr val="00B050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45727" y="3254527"/>
            <a:ext cx="9132088" cy="68352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 smtClean="0">
                <a:solidFill>
                  <a:srgbClr val="00B050"/>
                </a:solidFill>
              </a:rPr>
              <a:t>Vyriešime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</a:rPr>
              <a:t>rovnicu</a:t>
            </a:r>
            <a:r>
              <a:rPr lang="cs-CZ" sz="2000" dirty="0" smtClean="0">
                <a:solidFill>
                  <a:srgbClr val="00B050"/>
                </a:solidFill>
              </a:rPr>
              <a:t> s neznámou </a:t>
            </a:r>
            <a:r>
              <a:rPr lang="cs-CZ" sz="3200" b="1" dirty="0" smtClean="0">
                <a:solidFill>
                  <a:srgbClr val="00B050"/>
                </a:solidFill>
              </a:rPr>
              <a:t>t</a:t>
            </a:r>
            <a:r>
              <a:rPr lang="cs-CZ" sz="2000" dirty="0" smtClean="0">
                <a:solidFill>
                  <a:srgbClr val="00B050"/>
                </a:solidFill>
              </a:rPr>
              <a:t> (</a:t>
            </a:r>
            <a:r>
              <a:rPr lang="cs-CZ" sz="2000" dirty="0" err="1" smtClean="0">
                <a:solidFill>
                  <a:srgbClr val="00B050"/>
                </a:solidFill>
              </a:rPr>
              <a:t>obyčajne</a:t>
            </a:r>
            <a:r>
              <a:rPr lang="cs-CZ" sz="2000" dirty="0" smtClean="0">
                <a:solidFill>
                  <a:srgbClr val="00B050"/>
                </a:solidFill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</a:rPr>
              <a:t>kvadratickú</a:t>
            </a:r>
            <a:r>
              <a:rPr lang="cs-CZ" sz="2000" dirty="0" smtClean="0">
                <a:solidFill>
                  <a:srgbClr val="00B050"/>
                </a:solidFill>
              </a:rPr>
              <a:t>)</a:t>
            </a:r>
            <a:endParaRPr lang="sk-SK" sz="2000" b="1" dirty="0">
              <a:solidFill>
                <a:srgbClr val="00B050"/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42011" y="4087147"/>
            <a:ext cx="11667130" cy="68352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3200" b="1" dirty="0" smtClean="0">
                <a:solidFill>
                  <a:srgbClr val="00B050"/>
                </a:solidFill>
              </a:rPr>
              <a:t>t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spätne</a:t>
            </a:r>
            <a:r>
              <a:rPr lang="cs-CZ" sz="2000" b="1" u="sng" dirty="0" smtClean="0">
                <a:solidFill>
                  <a:schemeClr val="tx1"/>
                </a:solidFill>
              </a:rPr>
              <a:t> dosadíme </a:t>
            </a:r>
            <a:r>
              <a:rPr lang="cs-CZ" sz="2000" dirty="0" smtClean="0">
                <a:solidFill>
                  <a:schemeClr val="tx1"/>
                </a:solidFill>
              </a:rPr>
              <a:t>do </a:t>
            </a:r>
            <a:r>
              <a:rPr lang="cs-CZ" sz="2000" dirty="0" err="1" smtClean="0">
                <a:solidFill>
                  <a:schemeClr val="tx1"/>
                </a:solidFill>
              </a:rPr>
              <a:t>substitúcie</a:t>
            </a:r>
            <a:r>
              <a:rPr lang="cs-CZ" sz="2000" dirty="0" smtClean="0">
                <a:solidFill>
                  <a:schemeClr val="tx1"/>
                </a:solidFill>
              </a:rPr>
              <a:t> a </a:t>
            </a:r>
            <a:r>
              <a:rPr lang="cs-CZ" sz="2000" dirty="0" err="1" smtClean="0">
                <a:solidFill>
                  <a:schemeClr val="tx1"/>
                </a:solidFill>
              </a:rPr>
              <a:t>doriešime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podľa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definície</a:t>
            </a:r>
            <a:r>
              <a:rPr lang="cs-CZ" sz="2000" dirty="0" smtClean="0">
                <a:solidFill>
                  <a:schemeClr val="tx1"/>
                </a:solidFill>
              </a:rPr>
              <a:t> logaritmu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8226980" y="4634163"/>
            <a:ext cx="1707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x = </a:t>
            </a:r>
            <a:r>
              <a:rPr lang="sk-SK" sz="3200" b="1" dirty="0" smtClean="0">
                <a:solidFill>
                  <a:srgbClr val="00B050"/>
                </a:solidFill>
              </a:rPr>
              <a:t>-1</a:t>
            </a:r>
            <a:endParaRPr lang="sk-SK" sz="3200" b="1" dirty="0">
              <a:solidFill>
                <a:srgbClr val="00B050"/>
              </a:solidFill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8873750" y="5099133"/>
            <a:ext cx="2287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= 10</a:t>
            </a:r>
            <a:r>
              <a:rPr lang="sk-SK" sz="3200" b="1" baseline="30000" dirty="0" smtClean="0">
                <a:solidFill>
                  <a:srgbClr val="00B050"/>
                </a:solidFill>
              </a:rPr>
              <a:t>-1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0,1</a:t>
            </a:r>
            <a:endParaRPr lang="sk-SK" sz="3200" b="1" baseline="30000" dirty="0">
              <a:solidFill>
                <a:srgbClr val="C00000"/>
              </a:solidFill>
            </a:endParaRPr>
          </a:p>
        </p:txBody>
      </p:sp>
      <p:sp>
        <p:nvSpPr>
          <p:cNvPr id="15" name="Obláčik 14"/>
          <p:cNvSpPr/>
          <p:nvPr/>
        </p:nvSpPr>
        <p:spPr>
          <a:xfrm>
            <a:off x="149440" y="5076241"/>
            <a:ext cx="7204997" cy="1032674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>
                <a:solidFill>
                  <a:schemeClr val="tx1"/>
                </a:solidFill>
              </a:rPr>
              <a:t>Určíme </a:t>
            </a:r>
            <a:r>
              <a:rPr lang="cs-CZ" sz="2000" dirty="0" err="1" smtClean="0">
                <a:solidFill>
                  <a:schemeClr val="tx1"/>
                </a:solidFill>
              </a:rPr>
              <a:t>podmienky</a:t>
            </a:r>
            <a:r>
              <a:rPr lang="cs-CZ" sz="2000" dirty="0" smtClean="0">
                <a:solidFill>
                  <a:schemeClr val="tx1"/>
                </a:solidFill>
              </a:rPr>
              <a:t>, </a:t>
            </a:r>
            <a:r>
              <a:rPr lang="cs-CZ" sz="2000" dirty="0" err="1" smtClean="0">
                <a:solidFill>
                  <a:schemeClr val="tx1"/>
                </a:solidFill>
              </a:rPr>
              <a:t>overíme</a:t>
            </a:r>
            <a:r>
              <a:rPr lang="cs-CZ" sz="2000" dirty="0" smtClean="0">
                <a:solidFill>
                  <a:schemeClr val="tx1"/>
                </a:solidFill>
              </a:rPr>
              <a:t>, či sú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splnené</a:t>
            </a:r>
            <a:r>
              <a:rPr lang="cs-CZ" sz="2000" dirty="0" smtClean="0">
                <a:solidFill>
                  <a:schemeClr val="tx1"/>
                </a:solidFill>
              </a:rPr>
              <a:t> a </a:t>
            </a:r>
            <a:r>
              <a:rPr lang="sk-SK" sz="2000" dirty="0" smtClean="0">
                <a:solidFill>
                  <a:schemeClr val="tx1"/>
                </a:solidFill>
              </a:rPr>
              <a:t>zapíšeme K</a:t>
            </a:r>
            <a:endParaRPr lang="sk-SK" sz="2000" dirty="0">
              <a:solidFill>
                <a:schemeClr val="tx1"/>
              </a:solidFill>
            </a:endParaRPr>
          </a:p>
          <a:p>
            <a:endParaRPr lang="sk-SK" sz="1400" dirty="0">
              <a:solidFill>
                <a:schemeClr val="tx1"/>
              </a:solidFill>
            </a:endParaRP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7036227" y="5802457"/>
            <a:ext cx="1111440" cy="564976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 smtClean="0">
                <a:latin typeface="+mj-lt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100170" y="5778298"/>
            <a:ext cx="1624163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0,1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18" name="Šípka doľava 17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7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4841383" cy="82888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7448685" y="19547"/>
                <a:ext cx="3979572" cy="774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C00000"/>
                    </a:solidFill>
                  </a:rPr>
                  <a:t>2log</a:t>
                </a:r>
                <a:r>
                  <a:rPr lang="sk-SK" sz="32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x 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sk-SK" sz="3200" b="1" i="0" baseline="-250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85" y="19547"/>
                <a:ext cx="3979572" cy="774507"/>
              </a:xfrm>
              <a:prstGeom prst="rect">
                <a:avLst/>
              </a:prstGeom>
              <a:blipFill rotWithShape="0">
                <a:blip r:embed="rId2"/>
                <a:stretch>
                  <a:fillRect l="-6279" b="-110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láčik 4"/>
          <p:cNvSpPr/>
          <p:nvPr/>
        </p:nvSpPr>
        <p:spPr>
          <a:xfrm>
            <a:off x="20083" y="1058263"/>
            <a:ext cx="6928219" cy="4989623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upravíme (odstránime zlomok)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Urobíme substitúciu   </a:t>
            </a:r>
            <a:r>
              <a:rPr lang="sk-SK" sz="2800" b="1" dirty="0" smtClean="0">
                <a:solidFill>
                  <a:srgbClr val="00B050"/>
                </a:solidFill>
              </a:rPr>
              <a:t>log</a:t>
            </a:r>
            <a:r>
              <a:rPr lang="sk-SK" sz="2800" b="1" baseline="-25000" dirty="0" smtClean="0">
                <a:solidFill>
                  <a:srgbClr val="00B050"/>
                </a:solidFill>
              </a:rPr>
              <a:t>3</a:t>
            </a:r>
            <a:r>
              <a:rPr lang="cs-CZ" sz="2800" b="1" dirty="0" smtClean="0">
                <a:solidFill>
                  <a:srgbClr val="00B050"/>
                </a:solidFill>
              </a:rPr>
              <a:t>x = t</a:t>
            </a:r>
          </a:p>
          <a:p>
            <a:pPr marL="457200" indent="-457200">
              <a:buAutoNum type="arabicPeriod"/>
            </a:pP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Kvadratickú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rovnicu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s neznámou </a:t>
            </a:r>
            <a:r>
              <a:rPr lang="cs-CZ" sz="2400" b="1" dirty="0" smtClean="0">
                <a:solidFill>
                  <a:srgbClr val="00B050"/>
                </a:solidFill>
              </a:rPr>
              <a:t>t</a:t>
            </a:r>
            <a:r>
              <a:rPr lang="cs-CZ" sz="24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upravíme na základný tvar a </a:t>
            </a:r>
            <a:r>
              <a:rPr lang="cs-CZ" sz="2000" dirty="0" err="1" smtClean="0">
                <a:solidFill>
                  <a:srgbClr val="00B050"/>
                </a:solidFill>
                <a:latin typeface="+mj-lt"/>
              </a:rPr>
              <a:t>vyriešime</a:t>
            </a:r>
            <a:r>
              <a:rPr lang="cs-CZ" sz="2000" dirty="0" smtClean="0">
                <a:solidFill>
                  <a:srgbClr val="00B050"/>
                </a:solidFill>
                <a:latin typeface="+mj-lt"/>
              </a:rPr>
              <a:t> </a:t>
            </a:r>
          </a:p>
          <a:p>
            <a:pPr marL="457200" indent="-457200">
              <a:buAutoNum type="arabicPeriod"/>
            </a:pPr>
            <a:r>
              <a:rPr lang="cs-CZ" sz="2400" b="1" dirty="0" smtClean="0">
                <a:solidFill>
                  <a:srgbClr val="00B050"/>
                </a:solidFill>
              </a:rPr>
              <a:t>t</a:t>
            </a:r>
            <a:r>
              <a:rPr lang="cs-CZ" sz="2400" b="1" baseline="-25000" dirty="0" smtClean="0">
                <a:solidFill>
                  <a:srgbClr val="00B050"/>
                </a:solidFill>
              </a:rPr>
              <a:t>1</a:t>
            </a:r>
            <a:r>
              <a:rPr lang="cs-CZ" sz="2400" b="1" dirty="0" smtClean="0">
                <a:solidFill>
                  <a:srgbClr val="00B050"/>
                </a:solidFill>
              </a:rPr>
              <a:t>, t</a:t>
            </a:r>
            <a:r>
              <a:rPr lang="cs-CZ" sz="2400" b="1" baseline="-25000" dirty="0" smtClean="0">
                <a:solidFill>
                  <a:srgbClr val="00B050"/>
                </a:solidFill>
              </a:rPr>
              <a:t>2</a:t>
            </a:r>
            <a:r>
              <a:rPr lang="cs-CZ" sz="2000" b="1" dirty="0" smtClean="0">
                <a:solidFill>
                  <a:schemeClr val="tx1"/>
                </a:solidFill>
              </a:rPr>
              <a:t>  </a:t>
            </a:r>
            <a:r>
              <a:rPr lang="cs-CZ" sz="2000" b="1" u="sng" dirty="0" err="1" smtClean="0">
                <a:solidFill>
                  <a:schemeClr val="tx1"/>
                </a:solidFill>
              </a:rPr>
              <a:t>spätne</a:t>
            </a:r>
            <a:r>
              <a:rPr lang="cs-CZ" sz="2000" b="1" u="sng" dirty="0" smtClean="0">
                <a:solidFill>
                  <a:schemeClr val="tx1"/>
                </a:solidFill>
              </a:rPr>
              <a:t> </a:t>
            </a:r>
            <a:r>
              <a:rPr lang="cs-CZ" sz="2000" b="1" u="sng" dirty="0">
                <a:solidFill>
                  <a:schemeClr val="tx1"/>
                </a:solidFill>
              </a:rPr>
              <a:t>dosadíme </a:t>
            </a:r>
            <a:r>
              <a:rPr lang="cs-CZ" sz="2000" dirty="0">
                <a:solidFill>
                  <a:schemeClr val="tx1"/>
                </a:solidFill>
              </a:rPr>
              <a:t>do </a:t>
            </a:r>
            <a:r>
              <a:rPr lang="cs-CZ" sz="2000" dirty="0" err="1" smtClean="0">
                <a:solidFill>
                  <a:schemeClr val="tx1"/>
                </a:solidFill>
              </a:rPr>
              <a:t>substitúcie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cs-CZ" sz="2000" dirty="0" err="1" smtClean="0">
                <a:solidFill>
                  <a:schemeClr val="tx1"/>
                </a:solidFill>
              </a:rPr>
              <a:t>doriešime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400" b="1" dirty="0" smtClean="0">
                <a:solidFill>
                  <a:schemeClr val="tx1"/>
                </a:solidFill>
              </a:rPr>
              <a:t>x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podľa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definície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logaritmu</a:t>
            </a:r>
            <a:endParaRPr lang="sk-SK" sz="2000" dirty="0" smtClean="0">
              <a:solidFill>
                <a:srgbClr val="00B050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</a:t>
            </a:r>
            <a:r>
              <a:rPr lang="sk-SK" sz="2000" dirty="0">
                <a:solidFill>
                  <a:schemeClr val="tx1"/>
                </a:solidFill>
              </a:rPr>
              <a:t>, či sú splnené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P(x)</a:t>
            </a:r>
            <a:endParaRPr lang="sk-SK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6453792" y="828885"/>
                <a:ext cx="421298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C00000"/>
                    </a:solidFill>
                  </a:rPr>
                  <a:t>2(log</a:t>
                </a:r>
                <a:r>
                  <a:rPr lang="sk-SK" sz="3200" b="1" baseline="-25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x)</a:t>
                </a:r>
                <a:r>
                  <a:rPr lang="sk-SK" sz="3200" b="1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sk-SK" sz="3200" b="1" dirty="0" smtClean="0">
                    <a:solidFill>
                      <a:srgbClr val="C0000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sk-SK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C00000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sk-SK" sz="3200" b="1" baseline="-25000" dirty="0">
                        <a:solidFill>
                          <a:srgbClr val="C0000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C0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C00000"/>
                        </a:solidFill>
                      </a:rPr>
                      <m:t> = 2</m:t>
                    </m:r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92" y="828885"/>
                <a:ext cx="4212987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5933"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783399" y="828885"/>
                <a:ext cx="377670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00B050"/>
                    </a:solidFill>
                  </a:rPr>
                  <a:t>log</a:t>
                </a:r>
                <a:r>
                  <a:rPr lang="sk-SK" sz="3200" b="1" baseline="-25000" dirty="0" smtClean="0">
                    <a:solidFill>
                      <a:srgbClr val="00B050"/>
                    </a:solidFill>
                  </a:rPr>
                  <a:t>3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sk-SK" sz="32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log</m:t>
                    </m:r>
                    <m:r>
                      <m:rPr>
                        <m:nor/>
                      </m:rPr>
                      <a:rPr lang="sk-SK" sz="3200" b="1" baseline="-25000" dirty="0">
                        <a:solidFill>
                          <a:srgbClr val="00B050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sk-SK" sz="3200" b="1" i="0" dirty="0" smtClean="0">
                        <a:solidFill>
                          <a:srgbClr val="00B050"/>
                        </a:solidFill>
                      </a:rPr>
                      <m:t>  </m:t>
                    </m:r>
                  </m:oMath>
                </a14:m>
                <a:endParaRPr lang="sk-SK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99" y="828885"/>
                <a:ext cx="3776700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6624" t="-24691" b="-4938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7128644" y="1290381"/>
                <a:ext cx="322241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3200" b="1" dirty="0" smtClean="0">
                    <a:solidFill>
                      <a:srgbClr val="00B050"/>
                    </a:solidFill>
                  </a:rPr>
                  <a:t>2 t</a:t>
                </a:r>
                <a:r>
                  <a:rPr lang="sk-SK" sz="3200" b="1" baseline="30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sk-SK" sz="3200" b="1" dirty="0" smtClean="0">
                    <a:solidFill>
                      <a:srgbClr val="00B050"/>
                    </a:solidFill>
                  </a:rPr>
                  <a:t> +</a:t>
                </a:r>
                <a14:m>
                  <m:oMath xmlns:m="http://schemas.openxmlformats.org/officeDocument/2006/math"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nor/>
                      </m:rPr>
                      <a:rPr lang="sk-SK" sz="3200" b="1" dirty="0">
                        <a:solidFill>
                          <a:srgbClr val="00B050"/>
                        </a:solidFill>
                      </a:rPr>
                      <m:t>t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sk-SK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44" y="1290381"/>
                <a:ext cx="3222419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7561" t="-25000" b="-51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7782918" y="1753923"/>
                <a:ext cx="27470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B050"/>
                    </a:solidFill>
                  </a:rPr>
                  <a:t>a = 2   b = 3  c = </a:t>
                </a:r>
                <a14:m>
                  <m:oMath xmlns:m="http://schemas.openxmlformats.org/officeDocument/2006/math">
                    <m:r>
                      <a:rPr lang="sk-SK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sk-SK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8" y="1753923"/>
                <a:ext cx="274706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889" t="-26667" b="-5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9365018" y="2158313"/>
            <a:ext cx="9860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sz="2400" b="1" dirty="0" smtClean="0">
                <a:solidFill>
                  <a:srgbClr val="00B050"/>
                </a:solidFill>
              </a:rPr>
              <a:t>D = 25</a:t>
            </a:r>
            <a:endParaRPr lang="sk-SK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6893144" y="2614073"/>
                <a:ext cx="3894079" cy="87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±</m:t>
                          </m:r>
                          <m:rad>
                            <m:radPr>
                              <m:degHide m:val="on"/>
                              <m:ctrlPr>
                                <a:rPr lang="sk-SK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rad>
                        </m:num>
                        <m:den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sk-SK" sz="24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sk-SK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sk-SK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sk-SK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44" y="2614073"/>
                <a:ext cx="3894079" cy="873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Skupina 12"/>
          <p:cNvGrpSpPr/>
          <p:nvPr/>
        </p:nvGrpSpPr>
        <p:grpSpPr>
          <a:xfrm>
            <a:off x="10613103" y="2811632"/>
            <a:ext cx="371983" cy="717694"/>
            <a:chOff x="4504479" y="4968372"/>
            <a:chExt cx="371983" cy="717694"/>
          </a:xfrm>
        </p:grpSpPr>
        <p:cxnSp>
          <p:nvCxnSpPr>
            <p:cNvPr id="14" name="Rovná spojnica 13"/>
            <p:cNvCxnSpPr/>
            <p:nvPr/>
          </p:nvCxnSpPr>
          <p:spPr>
            <a:xfrm flipV="1">
              <a:off x="4504479" y="4968372"/>
              <a:ext cx="360000" cy="360000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>
              <a:off x="4516462" y="5326066"/>
              <a:ext cx="360000" cy="360000"/>
            </a:xfrm>
            <a:prstGeom prst="line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ĺžnik 15"/>
              <p:cNvSpPr/>
              <p:nvPr/>
            </p:nvSpPr>
            <p:spPr>
              <a:xfrm>
                <a:off x="10927080" y="2475426"/>
                <a:ext cx="12649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sk-SK" sz="2800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sk-SK" sz="2800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800" b="1" dirty="0" smtClean="0">
                    <a:solidFill>
                      <a:srgbClr val="00B050"/>
                    </a:solidFill>
                    <a:cs typeface="Calibri" panose="020F0502020204030204" pitchFamily="34" charset="0"/>
                  </a:rPr>
                  <a:t> -2</a:t>
                </a:r>
                <a:endParaRPr lang="sk-SK" sz="2800" b="1" dirty="0">
                  <a:solidFill>
                    <a:srgbClr val="00B050"/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080" y="2475426"/>
                <a:ext cx="126492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r="-7246" b="-325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/>
              <p:cNvSpPr/>
              <p:nvPr/>
            </p:nvSpPr>
            <p:spPr>
              <a:xfrm>
                <a:off x="10841664" y="2942159"/>
                <a:ext cx="134966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sk-SK" sz="28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664" y="2942159"/>
                <a:ext cx="1349665" cy="901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/>
          <p:cNvSpPr txBox="1"/>
          <p:nvPr/>
        </p:nvSpPr>
        <p:spPr>
          <a:xfrm>
            <a:off x="7218087" y="4059765"/>
            <a:ext cx="16058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l</a:t>
            </a:r>
            <a:r>
              <a:rPr lang="sk-SK" sz="3200" b="1" dirty="0" smtClean="0">
                <a:solidFill>
                  <a:srgbClr val="C00000"/>
                </a:solidFill>
              </a:rPr>
              <a:t>og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3</a:t>
            </a:r>
            <a:r>
              <a:rPr lang="sk-SK" sz="3200" b="1" dirty="0" smtClean="0">
                <a:solidFill>
                  <a:srgbClr val="C00000"/>
                </a:solidFill>
              </a:rPr>
              <a:t>x</a:t>
            </a:r>
            <a:r>
              <a:rPr lang="sk-SK" sz="3200" b="1" dirty="0" smtClean="0">
                <a:solidFill>
                  <a:srgbClr val="00B050"/>
                </a:solidFill>
              </a:rPr>
              <a:t> = -2</a:t>
            </a:r>
            <a:endParaRPr lang="sk-SK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/>
              <p:cNvSpPr/>
              <p:nvPr/>
            </p:nvSpPr>
            <p:spPr>
              <a:xfrm>
                <a:off x="9715475" y="3750425"/>
                <a:ext cx="1886029" cy="979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3200" b="1" baseline="-25000" dirty="0" smtClean="0">
                          <a:solidFill>
                            <a:srgbClr val="C00000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a:rPr lang="sk-SK" sz="2800" b="1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Obdĺžni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75" y="3750425"/>
                <a:ext cx="1886029" cy="9796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/>
              <p:cNvSpPr/>
              <p:nvPr/>
            </p:nvSpPr>
            <p:spPr>
              <a:xfrm>
                <a:off x="6893144" y="4467397"/>
                <a:ext cx="2076787" cy="982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 = 3</m:t>
                      </m:r>
                      <m:r>
                        <m:rPr>
                          <m:nor/>
                        </m:rPr>
                        <a:rPr lang="sk-SK" sz="3200" b="1" i="0" baseline="30000" dirty="0" smtClean="0">
                          <a:solidFill>
                            <a:srgbClr val="C00000"/>
                          </a:solidFill>
                        </a:rPr>
                        <m:t>−</m:t>
                      </m:r>
                      <m:r>
                        <a:rPr lang="sk-SK" sz="3200" b="1" i="0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8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Obdĺžni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44" y="4467397"/>
                <a:ext cx="2076787" cy="9825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9317981" y="4660293"/>
                <a:ext cx="2500172" cy="608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 = 3 </m:t>
                      </m:r>
                      <m:r>
                        <m:rPr>
                          <m:nor/>
                        </m:rPr>
                        <a:rPr lang="sk-SK" sz="3200" b="1" i="0" baseline="30000" dirty="0" smtClean="0">
                          <a:solidFill>
                            <a:srgbClr val="C00000"/>
                          </a:solidFill>
                        </a:rPr>
                        <m:t>1/</m:t>
                      </m:r>
                      <m:r>
                        <a:rPr lang="sk-SK" sz="3200" b="1" i="0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sk-SK" sz="2800" b="1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81" y="4660293"/>
                <a:ext cx="2500172" cy="6082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/>
          <p:cNvSpPr>
            <a:spLocks noChangeArrowheads="1"/>
          </p:cNvSpPr>
          <p:nvPr/>
        </p:nvSpPr>
        <p:spPr bwMode="auto">
          <a:xfrm>
            <a:off x="5216905" y="5763809"/>
            <a:ext cx="2714632" cy="88046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 smtClean="0">
                <a:latin typeface="+mj-lt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 log</a:t>
            </a:r>
            <a:r>
              <a:rPr kumimoji="0" lang="sk-SK" altLang="sk-SK" sz="2400" b="1" i="0" u="none" strike="noStrike" cap="none" normalizeH="0" baseline="-2500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3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x   0</a:t>
            </a:r>
          </a:p>
          <a:p>
            <a:pPr lvl="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sk-SK" altLang="sk-SK" sz="2400" b="1" dirty="0">
                <a:latin typeface="+mj-lt"/>
                <a:sym typeface="Symbol" panose="05050102010706020507" pitchFamily="18" charset="2"/>
              </a:rPr>
              <a:t>	</a:t>
            </a:r>
            <a:r>
              <a:rPr lang="sk-SK" altLang="sk-SK" sz="2400" b="1" dirty="0" smtClean="0">
                <a:latin typeface="+mj-lt"/>
                <a:sym typeface="Symbol" panose="05050102010706020507" pitchFamily="18" charset="2"/>
              </a:rPr>
              <a:t>          x </a:t>
            </a:r>
            <a:r>
              <a:rPr lang="sk-SK" altLang="sk-SK" sz="2400" b="1" dirty="0" smtClean="0">
                <a:sym typeface="Symbol" panose="05050102010706020507" pitchFamily="18" charset="2"/>
              </a:rPr>
              <a:t> 1</a:t>
            </a:r>
            <a:endParaRPr kumimoji="0" lang="sk-SK" altLang="sk-SK" sz="2400" b="1" i="0" u="none" strike="noStrike" cap="none" normalizeH="0" baseline="0" dirty="0" smtClean="0">
              <a:ln>
                <a:noFill/>
              </a:ln>
              <a:effectLst/>
              <a:latin typeface="+mj-lt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dĺžnik 23"/>
              <p:cNvSpPr/>
              <p:nvPr/>
            </p:nvSpPr>
            <p:spPr>
              <a:xfrm>
                <a:off x="9335912" y="5854237"/>
                <a:ext cx="2859181" cy="98251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sk-SK" sz="3200" b="1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3200" b="1" i="0" dirty="0" smtClean="0">
                          <a:solidFill>
                            <a:srgbClr val="C00000"/>
                          </a:solidFill>
                        </a:rPr>
                        <m:t>) = </m:t>
                      </m:r>
                      <m:r>
                        <a:rPr lang="sk-SK" sz="32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</m:t>
                      </m:r>
                      <m:f>
                        <m:fPr>
                          <m:ctrlPr>
                            <a:rPr lang="sk-SK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;</m:t>
                      </m:r>
                      <m:rad>
                        <m:radPr>
                          <m:degHide m:val="on"/>
                          <m:ctrlP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k-SK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</m:t>
                      </m:r>
                    </m:oMath>
                  </m:oMathPara>
                </a14:m>
                <a:endParaRPr lang="sk-SK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Obdĺžni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912" y="5854237"/>
                <a:ext cx="2859181" cy="9825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Obrázok 24"/>
          <p:cNvPicPr/>
          <p:nvPr/>
        </p:nvPicPr>
        <p:blipFill rotWithShape="1">
          <a:blip r:embed="rId14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Šípka doľava 25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5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9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10" grpId="0"/>
      <p:bldP spid="11" grpId="0"/>
      <p:bldP spid="12" grpId="0"/>
      <p:bldP spid="16" grpId="0"/>
      <p:bldP spid="17" grpId="0"/>
      <p:bldP spid="18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94560" cy="744706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4:</a:t>
            </a:r>
            <a:endParaRPr lang="sk-SK" sz="4000" dirty="0"/>
          </a:p>
        </p:txBody>
      </p:sp>
      <p:sp>
        <p:nvSpPr>
          <p:cNvPr id="3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5449625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960000" y="1251318"/>
            <a:ext cx="82789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0</a:t>
            </a:r>
            <a:r>
              <a:rPr lang="sk-SK" altLang="sk-SK" sz="2800" dirty="0" smtClean="0"/>
              <a:t>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t=1</a:t>
            </a:r>
            <a:r>
              <a:rPr lang="sk-SK" altLang="sk-SK" sz="2800" b="1" dirty="0" smtClean="0"/>
              <a:t>	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10</a:t>
            </a:r>
          </a:p>
        </p:txBody>
      </p:sp>
      <p:pic>
        <p:nvPicPr>
          <p:cNvPr id="15" name="Obrázok 1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Skupina 4"/>
          <p:cNvGrpSpPr/>
          <p:nvPr/>
        </p:nvGrpSpPr>
        <p:grpSpPr>
          <a:xfrm>
            <a:off x="144000" y="1440000"/>
            <a:ext cx="4075575" cy="5428509"/>
            <a:chOff x="279257" y="1440000"/>
            <a:chExt cx="4180622" cy="54285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BlokTextu 7"/>
                <p:cNvSpPr txBox="1"/>
                <p:nvPr/>
              </p:nvSpPr>
              <p:spPr>
                <a:xfrm>
                  <a:off x="279258" y="2160000"/>
                  <a:ext cx="398773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B) (log</a:t>
                  </a:r>
                  <a:r>
                    <a:rPr lang="sk-SK" sz="2800" b="1" baseline="-25000" dirty="0" smtClean="0">
                      <a:solidFill>
                        <a:schemeClr val="tx1"/>
                      </a:solidFill>
                    </a:rPr>
                    <a:t>3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+ </a:t>
                  </a:r>
                  <a:r>
                    <a:rPr lang="sk-SK" sz="2800" b="1" dirty="0" smtClean="0"/>
                    <a:t>8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= </a:t>
                  </a:r>
                  <a:r>
                    <a:rPr lang="sk-SK" sz="2800" b="1" dirty="0"/>
                    <a:t>2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baseline="-25000" dirty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BlokTextu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2160000"/>
                  <a:ext cx="3987737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5651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BlokTextu 8"/>
                <p:cNvSpPr txBox="1"/>
                <p:nvPr/>
              </p:nvSpPr>
              <p:spPr>
                <a:xfrm>
                  <a:off x="279258" y="2880000"/>
                  <a:ext cx="398773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C) 3(log</a:t>
                  </a:r>
                  <a:r>
                    <a:rPr lang="sk-SK" sz="2800" b="1" baseline="-25000" dirty="0" smtClean="0"/>
                    <a:t>8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- 2 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baseline="-25000" dirty="0" smtClean="0">
                          <a:solidFill>
                            <a:schemeClr val="tx1"/>
                          </a:solidFill>
                        </a:rPr>
                        <m:t>8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baseline="30000" dirty="0" smtClean="0">
                          <a:solidFill>
                            <a:schemeClr val="tx1"/>
                          </a:solidFill>
                        </a:rPr>
                        <m:t>5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BlokTextu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2880000"/>
                  <a:ext cx="398773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5651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BlokTextu 9"/>
                <p:cNvSpPr txBox="1"/>
                <p:nvPr/>
              </p:nvSpPr>
              <p:spPr>
                <a:xfrm>
                  <a:off x="279257" y="3600000"/>
                  <a:ext cx="381059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/>
                    <a:t>D) l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og </a:t>
                  </a:r>
                  <a:r>
                    <a:rPr lang="sk-SK" sz="2800" b="1" baseline="30000" dirty="0" smtClean="0"/>
                    <a:t>2</a:t>
                  </a:r>
                  <a:r>
                    <a:rPr lang="sk-SK" sz="2800" b="1" baseline="-25000" dirty="0" smtClean="0"/>
                    <a:t>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+ 2 -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i="0" baseline="30000" dirty="0" smtClean="0">
                          <a:solidFill>
                            <a:schemeClr val="tx1"/>
                          </a:solidFill>
                        </a:rPr>
                        <m:t>3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= 0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BlokTextu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3600000"/>
                  <a:ext cx="381059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5911" t="-24286" b="-51429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BlokTextu 10"/>
                <p:cNvSpPr txBox="1"/>
                <p:nvPr/>
              </p:nvSpPr>
              <p:spPr>
                <a:xfrm>
                  <a:off x="279257" y="4140000"/>
                  <a:ext cx="3979571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E) log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 </a:t>
                  </a:r>
                  <a:r>
                    <a:rPr lang="sk-SK" sz="2800" b="1" dirty="0">
                      <a:solidFill>
                        <a:schemeClr val="tx1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BlokTextu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4140000"/>
                  <a:ext cx="3979571" cy="677621"/>
                </a:xfrm>
                <a:prstGeom prst="rect">
                  <a:avLst/>
                </a:prstGeom>
                <a:blipFill>
                  <a:blip r:embed="rId6"/>
                  <a:stretch>
                    <a:fillRect l="-5660" t="-901" b="-10811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BlokTextu 12"/>
                <p:cNvSpPr txBox="1"/>
                <p:nvPr/>
              </p:nvSpPr>
              <p:spPr>
                <a:xfrm>
                  <a:off x="279257" y="5040000"/>
                  <a:ext cx="4019218" cy="6776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/>
                    <a:t>F) l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og </a:t>
                  </a:r>
                  <a:r>
                    <a:rPr lang="sk-SK" sz="2800" b="1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x  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BlokTextu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7" y="5040000"/>
                  <a:ext cx="4019218" cy="677621"/>
                </a:xfrm>
                <a:prstGeom prst="rect">
                  <a:avLst/>
                </a:prstGeom>
                <a:blipFill>
                  <a:blip r:embed="rId7"/>
                  <a:stretch>
                    <a:fillRect l="-5607" t="-901" b="-9910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BlokTextu 13"/>
                <p:cNvSpPr txBox="1"/>
                <p:nvPr/>
              </p:nvSpPr>
              <p:spPr>
                <a:xfrm>
                  <a:off x="279258" y="1440000"/>
                  <a:ext cx="4180621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A) (log 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x)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sk-SK" sz="2800" b="1" baseline="30000" dirty="0"/>
                        <m:t>2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+ 1 = 0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BlokTextu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8" y="1440000"/>
                  <a:ext cx="4180621" cy="861774"/>
                </a:xfrm>
                <a:prstGeom prst="rect">
                  <a:avLst/>
                </a:prstGeom>
                <a:blipFill>
                  <a:blip r:embed="rId8"/>
                  <a:stretch>
                    <a:fillRect l="-5389" t="-11972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BlokTextu 15"/>
                <p:cNvSpPr txBox="1"/>
                <p:nvPr/>
              </p:nvSpPr>
              <p:spPr>
                <a:xfrm>
                  <a:off x="323639" y="5760000"/>
                  <a:ext cx="4013861" cy="11085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/>
                    <a:t>G)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sk-SK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sk-S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lang="sk-SK" sz="2800" b="1" i="0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sk-SK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sk-SK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sk-SK" sz="28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sk-SK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a14:m>
                  <a:r>
                    <a:rPr lang="sk-SK" sz="2800" b="1" dirty="0" smtClean="0"/>
                    <a:t> = 1  </a:t>
                  </a:r>
                  <a:endParaRPr lang="sk-SK" sz="2400" b="1" dirty="0"/>
                </a:p>
              </p:txBody>
            </p:sp>
          </mc:Choice>
          <mc:Fallback>
            <p:sp>
              <p:nvSpPr>
                <p:cNvPr id="16" name="BlokTextu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39" y="5760000"/>
                  <a:ext cx="4013861" cy="1108509"/>
                </a:xfrm>
                <a:prstGeom prst="rect">
                  <a:avLst/>
                </a:prstGeom>
                <a:blipFill>
                  <a:blip r:embed="rId9"/>
                  <a:stretch>
                    <a:fillRect l="-5607" t="-549" r="-2181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bdĺžnik 16"/>
          <p:cNvSpPr/>
          <p:nvPr/>
        </p:nvSpPr>
        <p:spPr>
          <a:xfrm>
            <a:off x="3960000" y="1965486"/>
            <a:ext cx="82681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0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=-2</a:t>
            </a:r>
            <a:r>
              <a:rPr lang="sk-SK" altLang="sk-SK" sz="2800" b="1" dirty="0">
                <a:solidFill>
                  <a:srgbClr val="00B050"/>
                </a:solidFill>
              </a:rPr>
              <a:t>; 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=4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1/9;81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dĺžnik 17"/>
              <p:cNvSpPr/>
              <p:nvPr/>
            </p:nvSpPr>
            <p:spPr>
              <a:xfrm>
                <a:off x="3960000" y="2535210"/>
                <a:ext cx="8132949" cy="1025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</a:t>
                </a:r>
                <a:r>
                  <a:rPr lang="sk-SK" altLang="sk-SK" sz="2800" dirty="0" smtClean="0"/>
                  <a:t> </a:t>
                </a:r>
                <a:r>
                  <a:rPr lang="sk-SK" altLang="sk-SK" sz="2800" dirty="0"/>
                  <a:t>0</a:t>
                </a:r>
                <a:r>
                  <a:rPr lang="sk-SK" altLang="sk-SK" sz="2800" dirty="0" smtClean="0"/>
                  <a:t> 			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=2</a:t>
                </a:r>
                <a:r>
                  <a:rPr lang="sk-SK" altLang="sk-SK" sz="2800" b="1" dirty="0">
                    <a:solidFill>
                      <a:srgbClr val="00B050"/>
                    </a:solidFill>
                  </a:rPr>
                  <a:t>; 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sk-SK" altLang="sk-SK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sk-SK" altLang="sk-SK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sk-SK" altLang="sk-SK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sk-SK" altLang="sk-SK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den>
                    </m:f>
                  </m:oMath>
                </a14:m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0,5;64</a:t>
                </a:r>
              </a:p>
            </p:txBody>
          </p:sp>
        </mc:Choice>
        <mc:Fallback>
          <p:sp>
            <p:nvSpPr>
              <p:cNvPr id="18" name="Obdĺžni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0" y="2535210"/>
                <a:ext cx="8132949" cy="1025858"/>
              </a:xfrm>
              <a:prstGeom prst="rect">
                <a:avLst/>
              </a:prstGeom>
              <a:blipFill>
                <a:blip r:embed="rId10"/>
                <a:stretch>
                  <a:fillRect l="-15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8"/>
          <p:cNvSpPr/>
          <p:nvPr/>
        </p:nvSpPr>
        <p:spPr>
          <a:xfrm>
            <a:off x="3945285" y="3405486"/>
            <a:ext cx="8122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</a:t>
            </a:r>
            <a:r>
              <a:rPr lang="sk-SK" altLang="sk-SK" sz="2800" dirty="0"/>
              <a:t>0</a:t>
            </a:r>
            <a:r>
              <a:rPr lang="sk-SK" altLang="sk-SK" sz="2800" dirty="0" smtClean="0"/>
              <a:t> 		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=1; 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=2	</a:t>
            </a:r>
            <a:r>
              <a:rPr lang="sk-SK" altLang="sk-SK" sz="2800" b="1" dirty="0" smtClean="0"/>
              <a:t>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10;100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943134" y="4045506"/>
            <a:ext cx="8248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</a:t>
            </a:r>
            <a:r>
              <a:rPr lang="sk-SK" altLang="sk-SK" sz="2800" dirty="0" smtClean="0">
                <a:sym typeface="Symbol" panose="05050102010706020507" pitchFamily="18" charset="2"/>
              </a:rPr>
              <a:t></a:t>
            </a:r>
            <a:r>
              <a:rPr lang="sk-SK" altLang="sk-SK" sz="2800" dirty="0">
                <a:sym typeface="Symbol" panose="05050102010706020507" pitchFamily="18" charset="2"/>
              </a:rPr>
              <a:t>(</a:t>
            </a:r>
            <a:r>
              <a:rPr lang="sk-SK" altLang="sk-SK" sz="2800" dirty="0" smtClean="0">
                <a:sym typeface="Symbol" panose="05050102010706020507" pitchFamily="18" charset="2"/>
              </a:rPr>
              <a:t>0</a:t>
            </a:r>
            <a:r>
              <a:rPr lang="sk-SK" altLang="sk-SK" sz="2800" dirty="0" smtClean="0"/>
              <a:t>;1)</a:t>
            </a:r>
            <a:r>
              <a:rPr lang="sk-SK" altLang="sk-SK" sz="2800" dirty="0" smtClean="0">
                <a:sym typeface="Symbol" panose="05050102010706020507" pitchFamily="18" charset="2"/>
              </a:rPr>
              <a:t></a:t>
            </a:r>
            <a:r>
              <a:rPr lang="sk-SK" altLang="sk-SK" sz="2800" dirty="0" smtClean="0"/>
              <a:t> (1;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=-1; 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=2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0,1;100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3943134" y="4953341"/>
            <a:ext cx="82488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 smtClean="0"/>
              <a:t>x</a:t>
            </a:r>
            <a:r>
              <a:rPr lang="sk-SK" altLang="sk-SK" sz="2800" dirty="0" smtClean="0">
                <a:sym typeface="Symbol" panose="05050102010706020507" pitchFamily="18" charset="2"/>
              </a:rPr>
              <a:t></a:t>
            </a:r>
            <a:r>
              <a:rPr lang="sk-SK" altLang="sk-SK" sz="2800" dirty="0">
                <a:sym typeface="Symbol" panose="05050102010706020507" pitchFamily="18" charset="2"/>
              </a:rPr>
              <a:t>(</a:t>
            </a:r>
            <a:r>
              <a:rPr lang="sk-SK" altLang="sk-SK" sz="2800" dirty="0" smtClean="0">
                <a:sym typeface="Symbol" panose="05050102010706020507" pitchFamily="18" charset="2"/>
              </a:rPr>
              <a:t>0</a:t>
            </a:r>
            <a:r>
              <a:rPr lang="sk-SK" altLang="sk-SK" sz="2800" dirty="0" smtClean="0"/>
              <a:t>;1)</a:t>
            </a:r>
            <a:r>
              <a:rPr lang="sk-SK" altLang="sk-SK" sz="2800" dirty="0" smtClean="0">
                <a:sym typeface="Symbol" panose="05050102010706020507" pitchFamily="18" charset="2"/>
              </a:rPr>
              <a:t></a:t>
            </a:r>
            <a:r>
              <a:rPr lang="sk-SK" altLang="sk-SK" sz="2800" dirty="0" smtClean="0"/>
              <a:t> (1;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=-1; t</a:t>
            </a:r>
            <a:r>
              <a:rPr lang="sk-SK" altLang="sk-SK" sz="2800" b="1" baseline="-25000" dirty="0" smtClean="0">
                <a:solidFill>
                  <a:srgbClr val="00B050"/>
                </a:solidFill>
              </a:rPr>
              <a:t>1</a:t>
            </a:r>
            <a:r>
              <a:rPr lang="sk-SK" altLang="sk-SK" sz="2800" b="1" dirty="0" smtClean="0">
                <a:solidFill>
                  <a:srgbClr val="00B050"/>
                </a:solidFill>
              </a:rPr>
              <a:t>=3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0,5;8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dĺžnik 21"/>
              <p:cNvSpPr/>
              <p:nvPr/>
            </p:nvSpPr>
            <p:spPr>
              <a:xfrm>
                <a:off x="3938842" y="5441974"/>
                <a:ext cx="8128660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(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0</a:t>
                </a:r>
                <a:r>
                  <a:rPr lang="sk-SK" altLang="sk-SK" sz="2800" dirty="0" smtClean="0"/>
                  <a:t>;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 </a:t>
                </a:r>
                <a:r>
                  <a:rPr lang="sk-SK" altLang="sk-SK" sz="2800" dirty="0" smtClean="0"/>
                  <a:t>)-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0,5;32	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=-3; t</a:t>
                </a:r>
                <a:r>
                  <a:rPr lang="sk-SK" altLang="sk-SK" sz="2800" b="1" baseline="-25000" dirty="0" smtClean="0">
                    <a:solidFill>
                      <a:srgbClr val="00B050"/>
                    </a:solidFill>
                  </a:rPr>
                  <a:t>1</a:t>
                </a:r>
                <a:r>
                  <a:rPr lang="sk-SK" altLang="sk-SK" sz="2800" b="1" dirty="0" smtClean="0">
                    <a:solidFill>
                      <a:srgbClr val="00B050"/>
                    </a:solidFill>
                  </a:rPr>
                  <a:t>=-2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𝟖</m:t>
                            </m:r>
                          </m:den>
                        </m:f>
                        <m:r>
                          <a:rPr lang="sk-SK" altLang="sk-SK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f>
                          <m:fPr>
                            <m:ctrlP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42" y="5441974"/>
                <a:ext cx="8128660" cy="1053878"/>
              </a:xfrm>
              <a:prstGeom prst="rect">
                <a:avLst/>
              </a:prstGeom>
              <a:blipFill>
                <a:blip r:embed="rId11"/>
                <a:stretch>
                  <a:fillRect l="-14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Šípka doľava 2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2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775138" y="1405650"/>
            <a:ext cx="10515600" cy="42541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6600" b="1" dirty="0" smtClean="0">
                <a:latin typeface="+mn-lt"/>
              </a:rPr>
              <a:t>Veľa úspechov </a:t>
            </a:r>
            <a:br>
              <a:rPr lang="sk-SK" sz="6600" b="1" dirty="0" smtClean="0">
                <a:latin typeface="+mn-lt"/>
              </a:rPr>
            </a:br>
            <a:r>
              <a:rPr lang="sk-SK" sz="6600" b="1" dirty="0" smtClean="0">
                <a:latin typeface="+mn-lt"/>
              </a:rPr>
              <a:t/>
            </a:r>
            <a:br>
              <a:rPr lang="sk-SK" sz="6600" b="1" dirty="0" smtClean="0">
                <a:latin typeface="+mn-lt"/>
              </a:rPr>
            </a:br>
            <a:r>
              <a:rPr lang="sk-SK" sz="6600" b="1" dirty="0" smtClean="0">
                <a:latin typeface="+mn-lt"/>
              </a:rPr>
              <a:t>			</a:t>
            </a:r>
            <a:r>
              <a:rPr lang="sk-SK" b="1" dirty="0" smtClean="0">
                <a:latin typeface="+mn-lt"/>
              </a:rPr>
              <a:t>pri riešení ďalších úloh ! ! !</a:t>
            </a:r>
          </a:p>
          <a:p>
            <a:endParaRPr lang="sk-SK" sz="3600" b="1" dirty="0"/>
          </a:p>
          <a:p>
            <a:endParaRPr lang="sk-SK" sz="3600" b="1" dirty="0" smtClean="0"/>
          </a:p>
          <a:p>
            <a:pPr algn="r"/>
            <a:r>
              <a:rPr lang="sk-SK" sz="2200" b="1" dirty="0" smtClean="0"/>
              <a:t>Mgr. Anna </a:t>
            </a:r>
            <a:r>
              <a:rPr lang="sk-SK" sz="2200" b="1" dirty="0" err="1" smtClean="0"/>
              <a:t>Černinská</a:t>
            </a:r>
            <a:endParaRPr lang="sk-SK" sz="2200" b="1" dirty="0" smtClean="0"/>
          </a:p>
          <a:p>
            <a:r>
              <a:rPr lang="sk-SK" sz="3600" b="1" dirty="0" smtClean="0"/>
              <a:t/>
            </a:r>
            <a:br>
              <a:rPr lang="sk-SK" sz="3600" b="1" dirty="0" smtClean="0"/>
            </a:b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34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8643" y="-2257"/>
            <a:ext cx="8979579" cy="1325563"/>
          </a:xfrm>
        </p:spPr>
        <p:txBody>
          <a:bodyPr>
            <a:normAutofit/>
          </a:bodyPr>
          <a:lstStyle/>
          <a:p>
            <a:r>
              <a:rPr lang="sk-SK" sz="3200" b="1" u="sng" dirty="0"/>
              <a:t>Pri </a:t>
            </a:r>
            <a:r>
              <a:rPr lang="sk-SK" sz="3200" b="1" u="sng" dirty="0" smtClean="0"/>
              <a:t>riešení rovníc, ktoré obsahujú logaritmy s rovnakým základom, využívame:</a:t>
            </a: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619971" y="1368791"/>
            <a:ext cx="4867141" cy="38282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sk-SK" b="1" dirty="0" smtClean="0">
                <a:hlinkClick r:id="rId2" action="ppaction://hlinksldjump"/>
              </a:rPr>
              <a:t>definícia logaritmu</a:t>
            </a:r>
            <a:endParaRPr lang="sk-SK" b="1" dirty="0" smtClean="0"/>
          </a:p>
          <a:p>
            <a:pPr lvl="2"/>
            <a:r>
              <a:rPr lang="sk-SK" b="1" dirty="0" smtClean="0">
                <a:hlinkClick r:id="rId3" action="ppaction://hlinksldjump"/>
              </a:rPr>
              <a:t>úlohy</a:t>
            </a:r>
            <a:endParaRPr lang="sk-SK" b="1" dirty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>
                <a:hlinkClick r:id="rId4" action="ppaction://hlinksldjump"/>
              </a:rPr>
              <a:t>rovnosť </a:t>
            </a:r>
            <a:r>
              <a:rPr lang="sk-SK" b="1" dirty="0">
                <a:hlinkClick r:id="rId4" action="ppaction://hlinksldjump"/>
              </a:rPr>
              <a:t>logaritmov</a:t>
            </a:r>
            <a:r>
              <a:rPr lang="sk-SK" b="1" dirty="0"/>
              <a:t> </a:t>
            </a:r>
            <a:endParaRPr lang="sk-SK" b="1" dirty="0" smtClean="0"/>
          </a:p>
          <a:p>
            <a:pPr lvl="2"/>
            <a:r>
              <a:rPr lang="sk-SK" b="1" dirty="0" smtClean="0">
                <a:hlinkClick r:id="rId5" action="ppaction://hlinksldjump"/>
              </a:rPr>
              <a:t>úlohy</a:t>
            </a:r>
            <a:endParaRPr lang="sk-SK" b="1" dirty="0" smtClean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 smtClean="0"/>
              <a:t> </a:t>
            </a:r>
            <a:r>
              <a:rPr lang="sk-SK" b="1" dirty="0" smtClean="0">
                <a:hlinkClick r:id="rId6" action="ppaction://hlinksldjump"/>
              </a:rPr>
              <a:t>vety </a:t>
            </a:r>
            <a:r>
              <a:rPr lang="sk-SK" b="1" dirty="0">
                <a:hlinkClick r:id="rId6" action="ppaction://hlinksldjump"/>
              </a:rPr>
              <a:t>o </a:t>
            </a:r>
            <a:r>
              <a:rPr lang="sk-SK" b="1" dirty="0" smtClean="0">
                <a:hlinkClick r:id="rId6" action="ppaction://hlinksldjump"/>
              </a:rPr>
              <a:t>logaritmoch</a:t>
            </a:r>
            <a:endParaRPr lang="sk-SK" b="1" dirty="0" smtClean="0"/>
          </a:p>
          <a:p>
            <a:pPr lvl="2"/>
            <a:r>
              <a:rPr lang="sk-SK" b="1" dirty="0" smtClean="0">
                <a:hlinkClick r:id="rId7" action="ppaction://hlinksldjump"/>
              </a:rPr>
              <a:t>úlohy</a:t>
            </a:r>
            <a:endParaRPr lang="sk-SK" b="1" dirty="0"/>
          </a:p>
          <a:p>
            <a:pPr marL="514350" lvl="0" indent="-51435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>
                <a:hlinkClick r:id="rId8" action="ppaction://hlinksldjump"/>
              </a:rPr>
              <a:t>substitúcia</a:t>
            </a:r>
            <a:endParaRPr lang="sk-SK" b="1" dirty="0" smtClean="0"/>
          </a:p>
          <a:p>
            <a:pPr lvl="2"/>
            <a:r>
              <a:rPr lang="sk-SK" b="1" dirty="0" smtClean="0">
                <a:hlinkClick r:id="rId9" action="ppaction://hlinksldjump"/>
              </a:rPr>
              <a:t>úlohy</a:t>
            </a:r>
            <a:endParaRPr lang="sk-SK" b="1" dirty="0"/>
          </a:p>
        </p:txBody>
      </p:sp>
      <p:pic>
        <p:nvPicPr>
          <p:cNvPr id="4" name="Obrázok 3"/>
          <p:cNvPicPr/>
          <p:nvPr/>
        </p:nvPicPr>
        <p:blipFill rotWithShape="1">
          <a:blip r:embed="rId10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25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42188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800" b="1" dirty="0" smtClean="0">
                <a:latin typeface="+mn-lt"/>
              </a:rPr>
              <a:t>1. </a:t>
            </a:r>
            <a:r>
              <a:rPr lang="sk-SK" sz="4800" b="1" u="sng" dirty="0" smtClean="0">
                <a:latin typeface="+mn-lt"/>
              </a:rPr>
              <a:t>definícia logaritmu: </a:t>
            </a:r>
            <a:r>
              <a:rPr lang="sk-SK" sz="5400" b="1" dirty="0" smtClean="0">
                <a:latin typeface="+mn-lt"/>
              </a:rPr>
              <a:t/>
            </a:r>
            <a:br>
              <a:rPr lang="sk-SK" sz="5400" b="1" dirty="0" smtClean="0">
                <a:latin typeface="+mn-lt"/>
              </a:rPr>
            </a:br>
            <a:r>
              <a:rPr lang="sk-SK" sz="5400" b="1" dirty="0" smtClean="0">
                <a:latin typeface="+mn-lt"/>
              </a:rPr>
              <a:t>	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log </a:t>
            </a:r>
            <a:r>
              <a:rPr lang="sk-SK" sz="54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 x = y 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sk-SK" sz="5400" b="1" dirty="0" smtClean="0">
                <a:latin typeface="+mn-lt"/>
                <a:sym typeface="Symbol" panose="05050102010706020507" pitchFamily="18" charset="2"/>
              </a:rPr>
              <a:t>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  </a:t>
            </a:r>
            <a:r>
              <a:rPr lang="sk-SK" sz="5400" b="1" dirty="0" err="1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5400" b="1" baseline="30000" dirty="0" err="1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= 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x </a:t>
            </a:r>
            <a:r>
              <a:rPr lang="sk-SK" sz="5400" b="1" dirty="0">
                <a:solidFill>
                  <a:srgbClr val="C00000"/>
                </a:solidFill>
                <a:latin typeface="+mn-lt"/>
              </a:rPr>
              <a:t>; 	</a:t>
            </a:r>
            <a:r>
              <a:rPr lang="sk-SK" sz="5400" b="1" dirty="0" smtClean="0">
                <a:solidFill>
                  <a:srgbClr val="C00000"/>
                </a:solidFill>
                <a:latin typeface="+mn-lt"/>
              </a:rPr>
              <a:t>    </a:t>
            </a:r>
            <a:r>
              <a:rPr lang="sk-SK" dirty="0" smtClean="0"/>
              <a:t>x, a </a:t>
            </a:r>
            <a:r>
              <a:rPr lang="sk-SK" dirty="0">
                <a:sym typeface="Symbol" panose="05050102010706020507" pitchFamily="18" charset="2"/>
              </a:rPr>
              <a:t></a:t>
            </a:r>
            <a:r>
              <a:rPr lang="sk-SK" dirty="0"/>
              <a:t> </a:t>
            </a:r>
            <a:r>
              <a:rPr lang="sk-SK" dirty="0" smtClean="0"/>
              <a:t>0, a</a:t>
            </a:r>
            <a:r>
              <a:rPr lang="sk-SK" dirty="0" smtClean="0">
                <a:sym typeface="Symbol" panose="05050102010706020507" pitchFamily="18" charset="2"/>
              </a:rPr>
              <a:t>1</a:t>
            </a:r>
            <a:endParaRPr lang="sk-SK" sz="5400" b="1" dirty="0"/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bdĺžnik 1"/>
          <p:cNvSpPr/>
          <p:nvPr/>
        </p:nvSpPr>
        <p:spPr>
          <a:xfrm>
            <a:off x="1718446" y="1653231"/>
            <a:ext cx="6492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>
                <a:solidFill>
                  <a:srgbClr val="C00000"/>
                </a:solidFill>
              </a:rPr>
              <a:t>3</a:t>
            </a:r>
            <a:r>
              <a:rPr lang="sk-SK" sz="3200" b="1" dirty="0">
                <a:solidFill>
                  <a:srgbClr val="C00000"/>
                </a:solidFill>
              </a:rPr>
              <a:t> (2x - 7) = 2</a:t>
            </a:r>
          </a:p>
        </p:txBody>
      </p:sp>
      <p:sp>
        <p:nvSpPr>
          <p:cNvPr id="7" name="Obláčik 6"/>
          <p:cNvSpPr/>
          <p:nvPr/>
        </p:nvSpPr>
        <p:spPr>
          <a:xfrm>
            <a:off x="57150" y="2262444"/>
            <a:ext cx="6262046" cy="75507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Podľa definície </a:t>
            </a:r>
            <a:r>
              <a:rPr lang="sk-SK" sz="2000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logaritmu </a:t>
            </a:r>
            <a:r>
              <a:rPr lang="sk-SK" sz="2000" b="1" u="sng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musí platiť: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015682" y="2242871"/>
            <a:ext cx="19207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sk-SK" sz="3200" b="1" baseline="30000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2x – 7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7140330" y="2869628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 = 8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9338528" y="2144932"/>
            <a:ext cx="2123002" cy="72469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úprave: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57150" y="3140591"/>
            <a:ext cx="7338060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logaritmovať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 smtClean="0">
                <a:solidFill>
                  <a:schemeClr val="tx1"/>
                </a:solidFill>
              </a:rPr>
              <a:t>môžeme</a:t>
            </a:r>
            <a:r>
              <a:rPr lang="cs-CZ" sz="2000" dirty="0" smtClean="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len kladné čísla, </a:t>
            </a:r>
            <a:r>
              <a:rPr lang="cs-CZ" sz="2000" dirty="0" err="1">
                <a:solidFill>
                  <a:schemeClr val="tx1"/>
                </a:solidFill>
              </a:rPr>
              <a:t>preto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>
                <a:solidFill>
                  <a:schemeClr val="tx1"/>
                </a:solidFill>
              </a:rPr>
              <a:t>vždy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musíme </a:t>
            </a:r>
            <a:r>
              <a:rPr lang="cs-CZ" sz="2000" dirty="0" err="1">
                <a:solidFill>
                  <a:schemeClr val="tx1"/>
                </a:solidFill>
              </a:rPr>
              <a:t>určovať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 – výraz, </a:t>
            </a:r>
            <a:r>
              <a:rPr lang="cs-CZ" sz="2000" dirty="0" err="1">
                <a:solidFill>
                  <a:schemeClr val="tx1"/>
                </a:solidFill>
              </a:rPr>
              <a:t>ktorý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smtClean="0">
                <a:solidFill>
                  <a:schemeClr val="tx1"/>
                </a:solidFill>
              </a:rPr>
              <a:t>logaritmujeme, </a:t>
            </a:r>
            <a:r>
              <a:rPr lang="cs-CZ" sz="2000" dirty="0">
                <a:solidFill>
                  <a:schemeClr val="tx1"/>
                </a:solidFill>
              </a:rPr>
              <a:t>musí byť kladný: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7915206" y="3552495"/>
            <a:ext cx="2219394" cy="157975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P: 2x – 7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2x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      </a:t>
            </a:r>
            <a:r>
              <a:rPr kumimoji="0" lang="sk-SK" altLang="sk-SK" sz="2400" b="1" i="0" u="sng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</a:t>
            </a:r>
            <a:r>
              <a:rPr kumimoji="0" lang="sk-SK" altLang="sk-SK" sz="2400" b="1" i="0" u="sng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sng" strike="noStrike" cap="none" normalizeH="0" baseline="0" dirty="0" smtClean="0">
                <a:ln>
                  <a:noFill/>
                </a:ln>
                <a:effectLst/>
                <a:latin typeface="+mj-lt"/>
              </a:rPr>
              <a:t> 3,5</a:t>
            </a:r>
            <a:endParaRPr kumimoji="0" lang="sk-SK" altLang="sk-SK" sz="4000" b="1" i="0" u="sng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4" name="Obláčik 13"/>
          <p:cNvSpPr/>
          <p:nvPr/>
        </p:nvSpPr>
        <p:spPr>
          <a:xfrm>
            <a:off x="1433214" y="4888098"/>
            <a:ext cx="5738648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koreň</a:t>
            </a:r>
            <a:r>
              <a:rPr lang="cs-CZ" sz="2000" dirty="0">
                <a:solidFill>
                  <a:schemeClr val="tx1"/>
                </a:solidFill>
              </a:rPr>
              <a:t> rovnice x = 8 je </a:t>
            </a:r>
            <a:r>
              <a:rPr lang="cs-CZ" sz="2000" dirty="0" err="1">
                <a:solidFill>
                  <a:schemeClr val="tx1"/>
                </a:solidFill>
              </a:rPr>
              <a:t>väčší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dirty="0" err="1">
                <a:solidFill>
                  <a:schemeClr val="tx1"/>
                </a:solidFill>
              </a:rPr>
              <a:t>ako</a:t>
            </a:r>
            <a:r>
              <a:rPr lang="cs-CZ" sz="2000" dirty="0">
                <a:solidFill>
                  <a:schemeClr val="tx1"/>
                </a:solidFill>
              </a:rPr>
              <a:t> 3,5 - </a:t>
            </a:r>
            <a:r>
              <a:rPr lang="cs-CZ" sz="2000" dirty="0" err="1">
                <a:solidFill>
                  <a:schemeClr val="tx1"/>
                </a:solidFill>
              </a:rPr>
              <a:t>čiže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spĺňa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podmienku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>
                <a:solidFill>
                  <a:schemeClr val="tx1"/>
                </a:solidFill>
              </a:rPr>
              <a:t>preto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8115897" y="5381833"/>
            <a:ext cx="1402948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cs-CZ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3" name="Šípka doľava 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7319" y="0"/>
            <a:ext cx="2224263" cy="64633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1:</a:t>
            </a:r>
            <a:endParaRPr lang="sk-SK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0" y="64112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5" name="Nadpis 2"/>
          <p:cNvSpPr txBox="1">
            <a:spLocks/>
          </p:cNvSpPr>
          <p:nvPr/>
        </p:nvSpPr>
        <p:spPr>
          <a:xfrm>
            <a:off x="5449625" y="65163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79759" y="1052990"/>
            <a:ext cx="3493264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b="1" dirty="0" smtClean="0"/>
              <a:t>A) log </a:t>
            </a:r>
            <a:r>
              <a:rPr lang="sk-SK" sz="2800" b="1" baseline="-25000" dirty="0" smtClean="0"/>
              <a:t>6</a:t>
            </a:r>
            <a:r>
              <a:rPr lang="sk-SK" sz="2800" b="1" dirty="0" smtClean="0"/>
              <a:t> (4x - </a:t>
            </a:r>
            <a:r>
              <a:rPr lang="sk-SK" sz="2800" b="1" dirty="0"/>
              <a:t>2) = </a:t>
            </a:r>
            <a:r>
              <a:rPr lang="sk-SK" sz="2800" b="1" dirty="0" smtClean="0"/>
              <a:t>0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B) log </a:t>
            </a:r>
            <a:r>
              <a:rPr lang="sk-SK" sz="2800" b="1" baseline="-25000" dirty="0" smtClean="0"/>
              <a:t>5</a:t>
            </a:r>
            <a:r>
              <a:rPr lang="sk-SK" sz="2800" b="1" dirty="0" smtClean="0"/>
              <a:t> (3 - x) </a:t>
            </a:r>
            <a:r>
              <a:rPr lang="sk-SK" sz="2800" b="1" dirty="0"/>
              <a:t>= </a:t>
            </a:r>
            <a:r>
              <a:rPr lang="sk-SK" sz="2800" b="1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sk-SK" sz="2800" b="1" dirty="0" smtClean="0"/>
              <a:t>C) log 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(1 </a:t>
            </a:r>
            <a:r>
              <a:rPr lang="sk-SK" sz="2800" b="1" dirty="0"/>
              <a:t>- </a:t>
            </a:r>
            <a:r>
              <a:rPr lang="sk-SK" sz="2800" b="1" dirty="0" smtClean="0"/>
              <a:t>x</a:t>
            </a:r>
            <a:r>
              <a:rPr lang="sk-SK" sz="2800" b="1" dirty="0"/>
              <a:t>) </a:t>
            </a:r>
            <a:r>
              <a:rPr lang="sk-SK" sz="2800" b="1" dirty="0" smtClean="0"/>
              <a:t>– 3 = 0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D) log </a:t>
            </a:r>
            <a:r>
              <a:rPr lang="sk-SK" sz="2800" b="1" baseline="-25000" dirty="0" smtClean="0"/>
              <a:t>2</a:t>
            </a:r>
            <a:r>
              <a:rPr lang="sk-SK" sz="2800" b="1" dirty="0" smtClean="0"/>
              <a:t> (2x </a:t>
            </a:r>
            <a:r>
              <a:rPr lang="sk-SK" sz="2800" b="1" dirty="0"/>
              <a:t>+ </a:t>
            </a:r>
            <a:r>
              <a:rPr lang="sk-SK" sz="2800" b="1" dirty="0" smtClean="0"/>
              <a:t>7) </a:t>
            </a:r>
            <a:r>
              <a:rPr lang="sk-SK" sz="2800" b="1" dirty="0"/>
              <a:t>= </a:t>
            </a:r>
            <a:r>
              <a:rPr lang="sk-SK" sz="2800" b="1" dirty="0" smtClean="0"/>
              <a:t>-2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E) log </a:t>
            </a:r>
            <a:r>
              <a:rPr lang="sk-SK" sz="2800" b="1" baseline="-25000" dirty="0" smtClean="0"/>
              <a:t>0,5</a:t>
            </a:r>
            <a:r>
              <a:rPr lang="sk-SK" sz="2800" b="1" dirty="0" smtClean="0"/>
              <a:t> (x </a:t>
            </a:r>
            <a:r>
              <a:rPr lang="sk-SK" sz="2800" b="1" dirty="0"/>
              <a:t>+ </a:t>
            </a:r>
            <a:r>
              <a:rPr lang="sk-SK" sz="2800" b="1" dirty="0" smtClean="0"/>
              <a:t>5) </a:t>
            </a:r>
            <a:r>
              <a:rPr lang="sk-SK" sz="2800" b="1" dirty="0"/>
              <a:t>= -1</a:t>
            </a:r>
          </a:p>
          <a:p>
            <a:pPr>
              <a:lnSpc>
                <a:spcPct val="150000"/>
              </a:lnSpc>
            </a:pPr>
            <a:r>
              <a:rPr lang="sk-SK" sz="2800" b="1" dirty="0"/>
              <a:t>F</a:t>
            </a:r>
            <a:r>
              <a:rPr lang="sk-SK" sz="2800" b="1" dirty="0" smtClean="0"/>
              <a:t>) log </a:t>
            </a:r>
            <a:r>
              <a:rPr lang="sk-SK" sz="2800" b="1" baseline="-25000" dirty="0" smtClean="0"/>
              <a:t>0,25</a:t>
            </a:r>
            <a:r>
              <a:rPr lang="sk-SK" sz="2800" b="1" dirty="0" smtClean="0"/>
              <a:t> </a:t>
            </a:r>
            <a:r>
              <a:rPr lang="sk-SK" sz="2800" b="1" dirty="0"/>
              <a:t>(5x + 2) = </a:t>
            </a:r>
            <a:r>
              <a:rPr lang="sk-SK" sz="2800" b="1" dirty="0" smtClean="0"/>
              <a:t>0,5</a:t>
            </a:r>
            <a:endParaRPr lang="sk-SK" sz="2800" b="1" dirty="0"/>
          </a:p>
          <a:p>
            <a:pPr>
              <a:lnSpc>
                <a:spcPct val="150000"/>
              </a:lnSpc>
            </a:pPr>
            <a:r>
              <a:rPr lang="sk-SK" sz="2800" b="1" dirty="0" smtClean="0"/>
              <a:t>G) log(x </a:t>
            </a:r>
            <a:r>
              <a:rPr lang="sk-SK" sz="2800" b="1" dirty="0"/>
              <a:t>+ </a:t>
            </a:r>
            <a:r>
              <a:rPr lang="sk-SK" sz="2800" b="1" dirty="0" smtClean="0"/>
              <a:t>8) = log 100</a:t>
            </a:r>
          </a:p>
          <a:p>
            <a:pPr>
              <a:lnSpc>
                <a:spcPct val="150000"/>
              </a:lnSpc>
            </a:pPr>
            <a:endParaRPr lang="sk-SK" sz="2800" b="1" dirty="0"/>
          </a:p>
          <a:p>
            <a:endParaRPr lang="sk-SK" sz="28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485835" y="105299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0,5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0,75</a:t>
            </a:r>
          </a:p>
        </p:txBody>
      </p:sp>
      <p:sp>
        <p:nvSpPr>
          <p:cNvPr id="8" name="Obdĺžnik 7"/>
          <p:cNvSpPr/>
          <p:nvPr/>
        </p:nvSpPr>
        <p:spPr>
          <a:xfrm>
            <a:off x="5485835" y="1678655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</a:t>
            </a:r>
            <a:r>
              <a:rPr lang="sk-SK" altLang="sk-SK" sz="2800" dirty="0" smtClean="0"/>
              <a:t> 3</a:t>
            </a:r>
            <a:r>
              <a:rPr lang="sk-SK" altLang="sk-SK" sz="2800" dirty="0"/>
              <a:t>	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9" name="Obdĺžnik 8"/>
          <p:cNvSpPr/>
          <p:nvPr/>
        </p:nvSpPr>
        <p:spPr>
          <a:xfrm>
            <a:off x="5490560" y="2322159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</a:t>
            </a:r>
            <a:r>
              <a:rPr lang="sk-SK" altLang="sk-SK" sz="2800" dirty="0"/>
              <a:t> </a:t>
            </a:r>
            <a:r>
              <a:rPr lang="sk-SK" altLang="sk-SK" sz="2800" dirty="0" smtClean="0"/>
              <a:t>1	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485835" y="2958497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-3,5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-3,375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5483476" y="359026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-5 </a:t>
            </a:r>
            <a:r>
              <a:rPr lang="sk-SK" altLang="sk-SK" sz="2800" b="1" dirty="0" smtClean="0"/>
              <a:t>	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5481116" y="4252123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 -0,4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-0,3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5481116" y="488389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</a:t>
            </a:r>
            <a:r>
              <a:rPr lang="sk-SK" altLang="sk-SK" sz="2800" dirty="0" smtClean="0"/>
              <a:t> -8	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92</a:t>
            </a:r>
          </a:p>
        </p:txBody>
      </p:sp>
      <p:pic>
        <p:nvPicPr>
          <p:cNvPr id="16" name="Obrázok 15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Šípka doľava 13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5300" b="1" dirty="0" smtClean="0">
                <a:latin typeface="+mn-lt"/>
              </a:rPr>
              <a:t>2. </a:t>
            </a:r>
            <a:r>
              <a:rPr lang="sk-SK" sz="5300" b="1" u="sng" dirty="0" smtClean="0">
                <a:latin typeface="+mn-lt"/>
              </a:rPr>
              <a:t>rovnosť logaritmov: </a:t>
            </a:r>
            <a:r>
              <a:rPr lang="sk-SK" sz="5300" b="1" dirty="0">
                <a:latin typeface="+mn-lt"/>
              </a:rPr>
              <a:t/>
            </a:r>
            <a:br>
              <a:rPr lang="sk-SK" sz="5300" b="1" dirty="0">
                <a:latin typeface="+mn-lt"/>
              </a:rPr>
            </a:br>
            <a:r>
              <a:rPr lang="sk-SK" sz="4900" b="1" dirty="0" smtClean="0">
                <a:solidFill>
                  <a:srgbClr val="C00000"/>
                </a:solidFill>
                <a:latin typeface="+mn-lt"/>
              </a:rPr>
              <a:t> 	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log </a:t>
            </a:r>
            <a:r>
              <a:rPr lang="sk-SK" sz="60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 x = log </a:t>
            </a:r>
            <a:r>
              <a:rPr lang="sk-SK" sz="6000" b="1" baseline="-25000" dirty="0">
                <a:solidFill>
                  <a:srgbClr val="C00000"/>
                </a:solidFill>
                <a:latin typeface="+mn-lt"/>
              </a:rPr>
              <a:t>a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 y </a:t>
            </a:r>
            <a:r>
              <a:rPr lang="sk-SK" b="1" dirty="0"/>
              <a:t>	</a:t>
            </a:r>
            <a:r>
              <a:rPr lang="sk-SK" b="1" dirty="0">
                <a:sym typeface="Symbol" panose="05050102010706020507" pitchFamily="18" charset="2"/>
              </a:rPr>
              <a:t></a:t>
            </a:r>
            <a:r>
              <a:rPr lang="sk-SK" b="1" dirty="0"/>
              <a:t> 	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x </a:t>
            </a:r>
            <a:r>
              <a:rPr lang="sk-SK" sz="6000" b="1" dirty="0">
                <a:solidFill>
                  <a:srgbClr val="C00000"/>
                </a:solidFill>
                <a:latin typeface="+mn-lt"/>
              </a:rPr>
              <a:t>= </a:t>
            </a:r>
            <a:r>
              <a:rPr lang="sk-SK" sz="6000" b="1" dirty="0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4900" b="1" dirty="0" smtClean="0">
                <a:solidFill>
                  <a:srgbClr val="C00000"/>
                </a:solidFill>
                <a:latin typeface="+mn-lt"/>
              </a:rPr>
              <a:t>	    </a:t>
            </a:r>
            <a:r>
              <a:rPr lang="sk-SK" sz="4900" dirty="0" smtClean="0"/>
              <a:t>x, y, a </a:t>
            </a:r>
            <a:r>
              <a:rPr lang="sk-SK" sz="4900" dirty="0">
                <a:sym typeface="Symbol" panose="05050102010706020507" pitchFamily="18" charset="2"/>
              </a:rPr>
              <a:t></a:t>
            </a:r>
            <a:r>
              <a:rPr lang="sk-SK" sz="4900" dirty="0"/>
              <a:t> 0, </a:t>
            </a:r>
            <a:r>
              <a:rPr lang="sk-SK" sz="4900" dirty="0" smtClean="0"/>
              <a:t>a</a:t>
            </a:r>
            <a:r>
              <a:rPr lang="sk-SK" sz="4900" dirty="0" smtClean="0">
                <a:sym typeface="Symbol" panose="05050102010706020507" pitchFamily="18" charset="2"/>
              </a:rPr>
              <a:t>1</a:t>
            </a:r>
            <a:r>
              <a:rPr lang="sk-SK" sz="4900" b="1" dirty="0" smtClean="0">
                <a:solidFill>
                  <a:srgbClr val="C00000"/>
                </a:solidFill>
              </a:rPr>
              <a:t> </a:t>
            </a:r>
            <a:endParaRPr lang="sk-SK" sz="4900" dirty="0">
              <a:solidFill>
                <a:srgbClr val="C00000"/>
              </a:solidFill>
            </a:endParaRPr>
          </a:p>
        </p:txBody>
      </p:sp>
      <p:pic>
        <p:nvPicPr>
          <p:cNvPr id="3" name="Obrázok 2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790514" y="1325563"/>
            <a:ext cx="817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>
                <a:solidFill>
                  <a:srgbClr val="C00000"/>
                </a:solidFill>
              </a:rPr>
              <a:t>log </a:t>
            </a:r>
            <a:r>
              <a:rPr lang="sk-SK" sz="3200" b="1" baseline="-25000" dirty="0">
                <a:solidFill>
                  <a:srgbClr val="C00000"/>
                </a:solidFill>
              </a:rPr>
              <a:t>7</a:t>
            </a:r>
            <a:r>
              <a:rPr lang="sk-SK" sz="3200" b="1" dirty="0">
                <a:solidFill>
                  <a:srgbClr val="C00000"/>
                </a:solidFill>
              </a:rPr>
              <a:t> (3x + 3) = log </a:t>
            </a:r>
            <a:r>
              <a:rPr lang="sk-SK" sz="3200" b="1" baseline="-25000" dirty="0">
                <a:solidFill>
                  <a:srgbClr val="C00000"/>
                </a:solidFill>
              </a:rPr>
              <a:t>7</a:t>
            </a:r>
            <a:r>
              <a:rPr lang="sk-SK" sz="3200" b="1" dirty="0">
                <a:solidFill>
                  <a:srgbClr val="C00000"/>
                </a:solidFill>
              </a:rPr>
              <a:t> (x - 5)</a:t>
            </a:r>
          </a:p>
        </p:txBody>
      </p:sp>
      <p:sp>
        <p:nvSpPr>
          <p:cNvPr id="5" name="Obláčik 4"/>
          <p:cNvSpPr/>
          <p:nvPr/>
        </p:nvSpPr>
        <p:spPr>
          <a:xfrm>
            <a:off x="15367" y="1873824"/>
            <a:ext cx="7440444" cy="169233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dirty="0">
                <a:solidFill>
                  <a:schemeClr val="tx1"/>
                </a:solidFill>
              </a:rPr>
              <a:t>Ak sa logaritmy dvoch výrazov (pri rovnakom základe) rovnajú, tak sa musia rovnať aj dané výrazy, </a:t>
            </a:r>
            <a:r>
              <a:rPr lang="sk-SK" sz="2000" dirty="0" smtClean="0">
                <a:solidFill>
                  <a:schemeClr val="tx1"/>
                </a:solidFill>
              </a:rPr>
              <a:t>preto </a:t>
            </a:r>
            <a:r>
              <a:rPr lang="sk-SK" sz="2000" dirty="0">
                <a:solidFill>
                  <a:schemeClr val="tx1"/>
                </a:solidFill>
              </a:rPr>
              <a:t>rovnicu </a:t>
            </a:r>
            <a:r>
              <a:rPr lang="sk-SK" sz="2000" b="1" u="sng" dirty="0" err="1" smtClean="0">
                <a:solidFill>
                  <a:schemeClr val="tx1"/>
                </a:solidFill>
              </a:rPr>
              <a:t>odlogaritmujeme</a:t>
            </a:r>
            <a:r>
              <a:rPr lang="sk-SK" sz="2000" b="1" u="sng" dirty="0" smtClean="0">
                <a:solidFill>
                  <a:schemeClr val="tx1"/>
                </a:solidFill>
              </a:rPr>
              <a:t>: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7455811" y="1968808"/>
            <a:ext cx="2444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3x + 3  = x - 5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10063756" y="1950622"/>
            <a:ext cx="2123002" cy="724696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úprave: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8393071" y="2382930"/>
            <a:ext cx="1284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sk-SK" sz="3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- 4 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2407920" y="3504584"/>
            <a:ext cx="5868502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smtClean="0">
                <a:solidFill>
                  <a:schemeClr val="tx1"/>
                </a:solidFill>
              </a:rPr>
              <a:t>určíme </a:t>
            </a:r>
            <a:r>
              <a:rPr lang="cs-CZ" sz="2000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 – </a:t>
            </a:r>
            <a:r>
              <a:rPr lang="cs-CZ" sz="2000" dirty="0" smtClean="0">
                <a:solidFill>
                  <a:schemeClr val="tx1"/>
                </a:solidFill>
              </a:rPr>
              <a:t>výrazy, </a:t>
            </a:r>
            <a:r>
              <a:rPr lang="cs-CZ" sz="2000" dirty="0" err="1" smtClean="0">
                <a:solidFill>
                  <a:schemeClr val="tx1"/>
                </a:solidFill>
              </a:rPr>
              <a:t>ktoré</a:t>
            </a:r>
            <a:r>
              <a:rPr lang="cs-CZ" sz="2000" dirty="0" smtClean="0">
                <a:solidFill>
                  <a:schemeClr val="tx1"/>
                </a:solidFill>
              </a:rPr>
              <a:t> logaritmujeme, </a:t>
            </a:r>
            <a:r>
              <a:rPr lang="cs-CZ" sz="2000" dirty="0" err="1" smtClean="0">
                <a:solidFill>
                  <a:schemeClr val="tx1"/>
                </a:solidFill>
              </a:rPr>
              <a:t>musia</a:t>
            </a:r>
            <a:r>
              <a:rPr lang="cs-CZ" sz="2000" dirty="0" smtClean="0">
                <a:solidFill>
                  <a:schemeClr val="tx1"/>
                </a:solidFill>
              </a:rPr>
              <a:t> byť </a:t>
            </a:r>
            <a:r>
              <a:rPr lang="cs-CZ" sz="2000" b="1" u="sng" dirty="0" smtClean="0">
                <a:solidFill>
                  <a:schemeClr val="tx1"/>
                </a:solidFill>
              </a:rPr>
              <a:t>kladné</a:t>
            </a:r>
            <a:r>
              <a:rPr lang="cs-CZ" sz="2000" u="sng" dirty="0" smtClean="0">
                <a:solidFill>
                  <a:schemeClr val="tx1"/>
                </a:solidFill>
              </a:rPr>
              <a:t>: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  <p:grpSp>
        <p:nvGrpSpPr>
          <p:cNvPr id="25" name="Skupina 24"/>
          <p:cNvGrpSpPr/>
          <p:nvPr/>
        </p:nvGrpSpPr>
        <p:grpSpPr>
          <a:xfrm>
            <a:off x="7740452" y="3111184"/>
            <a:ext cx="4279941" cy="2014473"/>
            <a:chOff x="6037755" y="3300376"/>
            <a:chExt cx="4279941" cy="2014473"/>
          </a:xfrm>
        </p:grpSpPr>
        <p:sp>
          <p:nvSpPr>
            <p:cNvPr id="24" name="Obdĺžnik 23"/>
            <p:cNvSpPr/>
            <p:nvPr/>
          </p:nvSpPr>
          <p:spPr>
            <a:xfrm>
              <a:off x="8637900" y="4320000"/>
              <a:ext cx="972000" cy="72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6037755" y="3300376"/>
              <a:ext cx="4279941" cy="2014473"/>
              <a:chOff x="3483" y="11778"/>
              <a:chExt cx="4930" cy="2420"/>
            </a:xfrm>
          </p:grpSpPr>
          <p:sp>
            <p:nvSpPr>
              <p:cNvPr id="11" name="AutoShape 3"/>
              <p:cNvSpPr>
                <a:spLocks noChangeArrowheads="1"/>
              </p:cNvSpPr>
              <p:nvPr/>
            </p:nvSpPr>
            <p:spPr bwMode="auto">
              <a:xfrm>
                <a:off x="3483" y="11778"/>
                <a:ext cx="4930" cy="2420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P1: 3x + 3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0   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P2: x - 5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           x 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-1	                  x  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  <a:sym typeface="Symbol" panose="05050102010706020507" pitchFamily="18" charset="2"/>
                  </a:rPr>
                  <a:t></a:t>
                </a: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 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endParaRPr lang="sk-SK" altLang="sk-SK" sz="2400" dirty="0"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tabLst/>
                </a:pPr>
                <a:r>
                  <a:rPr kumimoji="0" lang="sk-SK" altLang="sk-SK" sz="2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	</a:t>
                </a:r>
                <a:r>
                  <a:rPr kumimoji="0" lang="sk-SK" altLang="sk-SK" sz="1400" b="0" i="0" u="none" strike="noStrike" cap="none" normalizeH="0" baseline="0" dirty="0" smtClean="0">
                    <a:ln>
                      <a:noFill/>
                    </a:ln>
                    <a:effectLst/>
                    <a:latin typeface="Calibri" panose="020F0502020204030204" pitchFamily="34" charset="0"/>
                  </a:rPr>
                  <a:t>-1	5</a:t>
                </a:r>
                <a:endParaRPr kumimoji="0" lang="sk-SK" altLang="sk-SK" sz="24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ts val="800"/>
                  </a:spcAft>
                </a:pPr>
                <a:r>
                  <a:rPr lang="sk-SK" altLang="sk-SK" sz="1100" dirty="0" smtClean="0">
                    <a:latin typeface="Calibri" panose="020F0502020204030204" pitchFamily="34" charset="0"/>
                  </a:rPr>
                  <a:t>	</a:t>
                </a:r>
                <a:r>
                  <a:rPr lang="sk-SK" altLang="sk-SK" sz="2400" b="1" dirty="0" smtClean="0">
                    <a:solidFill>
                      <a:srgbClr val="00B0F0"/>
                    </a:solidFill>
                    <a:latin typeface="Calibri" panose="020F0502020204030204" pitchFamily="34" charset="0"/>
                  </a:rPr>
                  <a:t>x</a:t>
                </a:r>
                <a:r>
                  <a:rPr lang="sk-SK" altLang="sk-SK" sz="2400" b="1" dirty="0" smtClean="0">
                    <a:solidFill>
                      <a:srgbClr val="00B0F0"/>
                    </a:solidFill>
                    <a:latin typeface="Calibri" panose="020F0502020204030204" pitchFamily="34" charset="0"/>
                    <a:sym typeface="Symbol" panose="05050102010706020507" pitchFamily="18" charset="2"/>
                  </a:rPr>
                  <a:t>(5; )</a:t>
                </a:r>
                <a:endParaRPr lang="sk-SK" altLang="sk-SK" sz="2400" b="1" dirty="0">
                  <a:solidFill>
                    <a:srgbClr val="00B0F0"/>
                  </a:solidFill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sk-SK" altLang="sk-SK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endParaRPr kumimoji="0" lang="sk-SK" altLang="sk-SK" sz="11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endParaRPr>
              </a:p>
            </p:txBody>
          </p:sp>
        </p:grpSp>
        <p:cxnSp>
          <p:nvCxnSpPr>
            <p:cNvPr id="22" name="Rovná spojovacia šípka 21"/>
            <p:cNvCxnSpPr/>
            <p:nvPr/>
          </p:nvCxnSpPr>
          <p:spPr>
            <a:xfrm>
              <a:off x="7848000" y="4392000"/>
              <a:ext cx="180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ovná spojovacia šípka 22"/>
            <p:cNvCxnSpPr/>
            <p:nvPr/>
          </p:nvCxnSpPr>
          <p:spPr>
            <a:xfrm>
              <a:off x="8676000" y="4325325"/>
              <a:ext cx="100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/>
            <p:nvPr/>
          </p:nvCxnSpPr>
          <p:spPr>
            <a:xfrm>
              <a:off x="6952593" y="4493170"/>
              <a:ext cx="2727435" cy="31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ovná spojnica 14"/>
            <p:cNvCxnSpPr/>
            <p:nvPr/>
          </p:nvCxnSpPr>
          <p:spPr>
            <a:xfrm flipH="1">
              <a:off x="7800976" y="442590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ovná spojnica 17"/>
            <p:cNvCxnSpPr/>
            <p:nvPr/>
          </p:nvCxnSpPr>
          <p:spPr>
            <a:xfrm flipH="1">
              <a:off x="8640000" y="4356000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ál 18"/>
            <p:cNvSpPr/>
            <p:nvPr/>
          </p:nvSpPr>
          <p:spPr>
            <a:xfrm>
              <a:off x="7776000" y="4356000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Ovál 19"/>
            <p:cNvSpPr/>
            <p:nvPr/>
          </p:nvSpPr>
          <p:spPr>
            <a:xfrm>
              <a:off x="8605329" y="4284000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6" name="Obláčik 25"/>
          <p:cNvSpPr/>
          <p:nvPr/>
        </p:nvSpPr>
        <p:spPr>
          <a:xfrm>
            <a:off x="1441098" y="5098830"/>
            <a:ext cx="6299771" cy="1572247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 err="1">
                <a:solidFill>
                  <a:schemeClr val="tx1"/>
                </a:solidFill>
              </a:rPr>
              <a:t>koreň</a:t>
            </a:r>
            <a:r>
              <a:rPr lang="cs-CZ" sz="2000" dirty="0">
                <a:solidFill>
                  <a:schemeClr val="tx1"/>
                </a:solidFill>
              </a:rPr>
              <a:t> rovnice x = -4 </a:t>
            </a:r>
            <a:r>
              <a:rPr lang="cs-CZ" sz="2000" b="1" u="sng" dirty="0" err="1">
                <a:solidFill>
                  <a:schemeClr val="tx1"/>
                </a:solidFill>
              </a:rPr>
              <a:t>nie</a:t>
            </a:r>
            <a:r>
              <a:rPr lang="cs-CZ" sz="2000" b="1" u="sng" dirty="0">
                <a:solidFill>
                  <a:schemeClr val="tx1"/>
                </a:solidFill>
              </a:rPr>
              <a:t> je </a:t>
            </a:r>
            <a:r>
              <a:rPr lang="cs-CZ" sz="2000" b="1" u="sng" dirty="0" err="1">
                <a:solidFill>
                  <a:schemeClr val="tx1"/>
                </a:solidFill>
              </a:rPr>
              <a:t>väčší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ako</a:t>
            </a:r>
            <a:r>
              <a:rPr lang="cs-CZ" sz="2000" b="1" u="sng" dirty="0">
                <a:solidFill>
                  <a:schemeClr val="tx1"/>
                </a:solidFill>
              </a:rPr>
              <a:t> 5 </a:t>
            </a:r>
            <a:r>
              <a:rPr lang="cs-CZ" sz="2000" dirty="0">
                <a:solidFill>
                  <a:schemeClr val="tx1"/>
                </a:solidFill>
              </a:rPr>
              <a:t>- </a:t>
            </a:r>
            <a:r>
              <a:rPr lang="cs-CZ" sz="2000" dirty="0" err="1">
                <a:solidFill>
                  <a:schemeClr val="tx1"/>
                </a:solidFill>
              </a:rPr>
              <a:t>čiže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nespĺňa</a:t>
            </a:r>
            <a:r>
              <a:rPr lang="cs-CZ" sz="2000" b="1" u="sng" dirty="0">
                <a:solidFill>
                  <a:schemeClr val="tx1"/>
                </a:solidFill>
              </a:rPr>
              <a:t> </a:t>
            </a:r>
            <a:r>
              <a:rPr lang="cs-CZ" sz="2000" b="1" u="sng" dirty="0" err="1">
                <a:solidFill>
                  <a:schemeClr val="tx1"/>
                </a:solidFill>
              </a:rPr>
              <a:t>podmienky</a:t>
            </a:r>
            <a:r>
              <a:rPr lang="cs-CZ" sz="2000" dirty="0">
                <a:solidFill>
                  <a:schemeClr val="tx1"/>
                </a:solidFill>
              </a:rPr>
              <a:t>, </a:t>
            </a:r>
            <a:r>
              <a:rPr lang="cs-CZ" sz="2000" dirty="0" err="1" smtClean="0">
                <a:solidFill>
                  <a:schemeClr val="tx1"/>
                </a:solidFill>
              </a:rPr>
              <a:t>preto</a:t>
            </a:r>
            <a:r>
              <a:rPr lang="cs-CZ" sz="2000" dirty="0" smtClean="0">
                <a:solidFill>
                  <a:schemeClr val="tx1"/>
                </a:solidFill>
              </a:rPr>
              <a:t>: 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27" name="Obdĺžnik 26"/>
          <p:cNvSpPr/>
          <p:nvPr/>
        </p:nvSpPr>
        <p:spPr>
          <a:xfrm>
            <a:off x="9547581" y="5683258"/>
            <a:ext cx="1045479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28" name="Šípka doľava 27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18360" cy="7491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2:</a:t>
            </a:r>
            <a:endParaRPr lang="sk-SK" sz="4000" dirty="0"/>
          </a:p>
        </p:txBody>
      </p:sp>
      <p:sp>
        <p:nvSpPr>
          <p:cNvPr id="9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Nadpis 2"/>
          <p:cNvSpPr txBox="1">
            <a:spLocks/>
          </p:cNvSpPr>
          <p:nvPr/>
        </p:nvSpPr>
        <p:spPr>
          <a:xfrm>
            <a:off x="5449625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Skupina 13"/>
          <p:cNvGrpSpPr/>
          <p:nvPr/>
        </p:nvGrpSpPr>
        <p:grpSpPr>
          <a:xfrm>
            <a:off x="137160" y="1440000"/>
            <a:ext cx="5120640" cy="4843220"/>
            <a:chOff x="0" y="1440000"/>
            <a:chExt cx="4679900" cy="4843220"/>
          </a:xfrm>
        </p:grpSpPr>
        <p:sp>
          <p:nvSpPr>
            <p:cNvPr id="6" name="Obdĺžnik 5"/>
            <p:cNvSpPr/>
            <p:nvPr/>
          </p:nvSpPr>
          <p:spPr>
            <a:xfrm>
              <a:off x="393149" y="1440000"/>
              <a:ext cx="42867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A) log </a:t>
              </a:r>
              <a:r>
                <a:rPr lang="sk-SK" sz="2800" b="1" baseline="-25000" dirty="0" smtClean="0"/>
                <a:t>5</a:t>
              </a:r>
              <a:r>
                <a:rPr lang="sk-SK" sz="2800" b="1" dirty="0" smtClean="0"/>
                <a:t> (x - 2)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5</a:t>
              </a:r>
              <a:r>
                <a:rPr lang="sk-SK" sz="2800" b="1" dirty="0" smtClean="0"/>
                <a:t> (2x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6)</a:t>
              </a:r>
              <a:endParaRPr lang="sk-SK" sz="2800" b="1" dirty="0"/>
            </a:p>
          </p:txBody>
        </p:sp>
        <p:sp>
          <p:nvSpPr>
            <p:cNvPr id="7" name="Obdĺžnik 6"/>
            <p:cNvSpPr/>
            <p:nvPr/>
          </p:nvSpPr>
          <p:spPr>
            <a:xfrm>
              <a:off x="0" y="2160000"/>
              <a:ext cx="43001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B) log </a:t>
              </a:r>
              <a:r>
                <a:rPr lang="sk-SK" sz="2800" b="1" baseline="-25000" dirty="0" smtClean="0"/>
                <a:t>0,5</a:t>
              </a:r>
              <a:r>
                <a:rPr lang="sk-SK" sz="2800" b="1" dirty="0" smtClean="0"/>
                <a:t> (2 - 4x)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0,5</a:t>
              </a:r>
              <a:r>
                <a:rPr lang="sk-SK" sz="2800" b="1" dirty="0" smtClean="0"/>
                <a:t> (x + 1)</a:t>
              </a:r>
              <a:endParaRPr lang="sk-SK" sz="2800" b="1" dirty="0"/>
            </a:p>
          </p:txBody>
        </p:sp>
        <p:sp>
          <p:nvSpPr>
            <p:cNvPr id="8" name="Obdĺžnik 7"/>
            <p:cNvSpPr/>
            <p:nvPr/>
          </p:nvSpPr>
          <p:spPr>
            <a:xfrm>
              <a:off x="408389" y="5040000"/>
              <a:ext cx="35998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F) log </a:t>
              </a:r>
              <a:r>
                <a:rPr lang="sk-SK" sz="2800" b="1" dirty="0" smtClean="0"/>
                <a:t>(x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+ 1)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(x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</a:t>
              </a:r>
              <a:endParaRPr lang="sk-SK" sz="2800" b="1" dirty="0"/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1053905" y="5760000"/>
              <a:ext cx="33669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G) log </a:t>
              </a:r>
              <a:r>
                <a:rPr lang="sk-SK" sz="2800" b="1" baseline="-25000" dirty="0" smtClean="0"/>
                <a:t>3 </a:t>
              </a:r>
              <a:r>
                <a:rPr lang="sk-SK" sz="2800" b="1" dirty="0" smtClean="0"/>
                <a:t>x</a:t>
              </a:r>
              <a:r>
                <a:rPr lang="sk-SK" sz="2800" b="1" baseline="30000" dirty="0" smtClean="0"/>
                <a:t>2</a:t>
              </a:r>
              <a:r>
                <a:rPr lang="sk-SK" sz="2800" b="1" dirty="0" smtClean="0"/>
                <a:t> </a:t>
              </a:r>
              <a:r>
                <a:rPr lang="sk-SK" sz="2800" b="1" dirty="0"/>
                <a:t>= log </a:t>
              </a:r>
              <a:r>
                <a:rPr lang="sk-SK" sz="2800" b="1" baseline="-25000" dirty="0" smtClean="0"/>
                <a:t>3 </a:t>
              </a:r>
              <a:r>
                <a:rPr lang="sk-SK" sz="2800" b="1" dirty="0" smtClean="0"/>
                <a:t>(4x </a:t>
              </a:r>
              <a:r>
                <a:rPr lang="sk-SK" sz="2800" b="1" dirty="0"/>
                <a:t>- 4</a:t>
              </a:r>
              <a:r>
                <a:rPr lang="sk-SK" sz="2800" b="1" dirty="0" smtClean="0"/>
                <a:t>)</a:t>
              </a:r>
              <a:endParaRPr lang="sk-SK" sz="2800" b="1" dirty="0"/>
            </a:p>
          </p:txBody>
        </p:sp>
        <p:sp>
          <p:nvSpPr>
            <p:cNvPr id="12" name="Obdĺžnik 11"/>
            <p:cNvSpPr/>
            <p:nvPr/>
          </p:nvSpPr>
          <p:spPr>
            <a:xfrm>
              <a:off x="184827" y="4321413"/>
              <a:ext cx="4358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E) log </a:t>
              </a:r>
              <a:r>
                <a:rPr lang="sk-SK" sz="2800" b="1" baseline="-25000" dirty="0" smtClean="0"/>
                <a:t>2</a:t>
              </a:r>
              <a:r>
                <a:rPr lang="sk-SK" sz="2800" b="1" dirty="0" smtClean="0"/>
                <a:t> (2x + 4) - </a:t>
              </a:r>
              <a:r>
                <a:rPr lang="sk-SK" sz="2800" b="1" dirty="0"/>
                <a:t>log </a:t>
              </a:r>
              <a:r>
                <a:rPr lang="sk-SK" sz="2800" b="1" baseline="-25000" dirty="0" smtClean="0"/>
                <a:t>2</a:t>
              </a:r>
              <a:r>
                <a:rPr lang="sk-SK" sz="2800" b="1" dirty="0" smtClean="0"/>
                <a:t> (1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 = 0</a:t>
              </a:r>
              <a:endParaRPr lang="sk-SK" sz="2800" b="1" dirty="0"/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362669" y="2880000"/>
              <a:ext cx="35837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C) log </a:t>
              </a:r>
              <a:r>
                <a:rPr lang="sk-SK" sz="2800" b="1" dirty="0" smtClean="0"/>
                <a:t>(3x + 9)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(5 </a:t>
              </a:r>
              <a:r>
                <a:rPr lang="sk-SK" sz="2800" b="1" dirty="0"/>
                <a:t>- </a:t>
              </a:r>
              <a:r>
                <a:rPr lang="sk-SK" sz="2800" b="1" dirty="0" smtClean="0"/>
                <a:t>x)</a:t>
              </a:r>
              <a:endParaRPr lang="sk-SK" sz="2800" b="1" dirty="0"/>
            </a:p>
          </p:txBody>
        </p:sp>
        <p:sp>
          <p:nvSpPr>
            <p:cNvPr id="15" name="Obdĺžnik 14"/>
            <p:cNvSpPr/>
            <p:nvPr/>
          </p:nvSpPr>
          <p:spPr>
            <a:xfrm>
              <a:off x="362668" y="3600000"/>
              <a:ext cx="30094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k-SK" sz="2800" b="1" dirty="0" smtClean="0"/>
                <a:t>D) log </a:t>
              </a:r>
              <a:r>
                <a:rPr lang="sk-SK" sz="2800" b="1" dirty="0" smtClean="0"/>
                <a:t>(1 – 4x) </a:t>
              </a:r>
              <a:r>
                <a:rPr lang="sk-SK" sz="2800" b="1" dirty="0"/>
                <a:t>= log </a:t>
              </a:r>
              <a:r>
                <a:rPr lang="sk-SK" sz="2800" b="1" dirty="0" smtClean="0"/>
                <a:t>3</a:t>
              </a:r>
              <a:endParaRPr lang="sk-SK" sz="2800" b="1" dirty="0"/>
            </a:p>
          </p:txBody>
        </p:sp>
      </p:grpSp>
      <p:sp>
        <p:nvSpPr>
          <p:cNvPr id="16" name="Obdĺžnik 15"/>
          <p:cNvSpPr/>
          <p:nvPr/>
        </p:nvSpPr>
        <p:spPr>
          <a:xfrm>
            <a:off x="6470705" y="128760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3;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	 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4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6470705" y="200760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-1;0,5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altLang="sk-SK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0,2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470705" y="272388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-3;5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</a:t>
            </a:r>
            <a:r>
              <a:rPr lang="sk-SK" altLang="sk-SK" sz="2800" b="1" dirty="0" smtClean="0"/>
              <a:t>  </a:t>
            </a:r>
            <a:r>
              <a:rPr lang="cs-CZ" altLang="sk-SK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6470705" y="3453948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 smtClean="0">
                <a:sym typeface="Symbol" panose="05050102010706020507" pitchFamily="18" charset="2"/>
              </a:rPr>
              <a:t></a:t>
            </a:r>
            <a:r>
              <a:rPr lang="sk-SK" altLang="sk-SK" sz="2800" dirty="0" smtClean="0"/>
              <a:t>;0,25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-0,5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470705" y="415644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 smtClean="0">
                <a:sym typeface="Symbol" panose="05050102010706020507" pitchFamily="18" charset="2"/>
              </a:rPr>
              <a:t>2</a:t>
            </a:r>
            <a:r>
              <a:rPr lang="sk-SK" altLang="sk-SK" sz="2800" dirty="0" smtClean="0"/>
              <a:t>;1</a:t>
            </a:r>
            <a:r>
              <a:rPr lang="sk-SK" altLang="sk-SK" sz="2800" dirty="0" smtClean="0">
                <a:sym typeface="Symbol" panose="05050102010706020507" pitchFamily="18" charset="2"/>
              </a:rPr>
              <a:t>)	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6470705" y="4887960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</a:t>
            </a:r>
            <a:r>
              <a:rPr lang="sk-SK" altLang="sk-SK" sz="2800" dirty="0" smtClean="0"/>
              <a:t>-</a:t>
            </a:r>
            <a:r>
              <a:rPr lang="sk-SK" altLang="sk-SK" sz="2800" dirty="0">
                <a:sym typeface="Symbol" panose="05050102010706020507" pitchFamily="18" charset="2"/>
              </a:rPr>
              <a:t> </a:t>
            </a:r>
            <a:r>
              <a:rPr lang="sk-SK" altLang="sk-SK" sz="2800" dirty="0" smtClean="0"/>
              <a:t>;0</a:t>
            </a:r>
            <a:r>
              <a:rPr lang="sk-SK" altLang="sk-SK" sz="2800" dirty="0">
                <a:sym typeface="Symbol" panose="05050102010706020507" pitchFamily="18" charset="2"/>
              </a:rPr>
              <a:t>)(1;  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-1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6470705" y="560351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 smtClean="0">
                <a:sym typeface="Symbol" panose="05050102010706020507" pitchFamily="18" charset="2"/>
              </a:rPr>
              <a:t>(1</a:t>
            </a:r>
            <a:r>
              <a:rPr lang="sk-SK" altLang="sk-SK" sz="2800" dirty="0">
                <a:sym typeface="Symbol" panose="05050102010706020507" pitchFamily="18" charset="2"/>
              </a:rPr>
              <a:t>;  </a:t>
            </a:r>
            <a:r>
              <a:rPr lang="sk-SK" altLang="sk-SK" sz="2800" dirty="0" smtClean="0">
                <a:sym typeface="Symbol" panose="05050102010706020507" pitchFamily="18" charset="2"/>
              </a:rPr>
              <a:t>)</a:t>
            </a:r>
            <a:r>
              <a:rPr lang="sk-SK" altLang="sk-SK" sz="2800" dirty="0" smtClean="0"/>
              <a:t> 	</a:t>
            </a:r>
            <a:r>
              <a:rPr lang="sk-SK" altLang="sk-SK" sz="2800" b="1" dirty="0" smtClean="0"/>
              <a:t>	  </a:t>
            </a:r>
            <a:r>
              <a:rPr lang="cs-CZ" altLang="sk-SK" sz="2800" b="1" dirty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8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</a:p>
        </p:txBody>
      </p:sp>
      <p:sp>
        <p:nvSpPr>
          <p:cNvPr id="23" name="Šípka doľava 22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láčik 5"/>
          <p:cNvSpPr/>
          <p:nvPr/>
        </p:nvSpPr>
        <p:spPr>
          <a:xfrm>
            <a:off x="0" y="3404075"/>
            <a:ext cx="7940040" cy="2996725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Použijeme </a:t>
            </a:r>
            <a:r>
              <a:rPr lang="sk-SK" sz="2000" b="1" u="sng" dirty="0">
                <a:solidFill>
                  <a:schemeClr val="tx1"/>
                </a:solidFill>
              </a:rPr>
              <a:t>vetu o logaritme </a:t>
            </a:r>
            <a:r>
              <a:rPr lang="sk-SK" sz="2000" b="1" u="sng" dirty="0" smtClean="0">
                <a:solidFill>
                  <a:schemeClr val="tx1"/>
                </a:solidFill>
              </a:rPr>
              <a:t>mocniny </a:t>
            </a:r>
            <a:r>
              <a:rPr lang="sk-SK" sz="2000" dirty="0" smtClean="0">
                <a:solidFill>
                  <a:schemeClr val="tx1"/>
                </a:solidFill>
              </a:rPr>
              <a:t>- upravíme </a:t>
            </a:r>
            <a:r>
              <a:rPr lang="sk-SK" sz="2000" dirty="0">
                <a:solidFill>
                  <a:schemeClr val="tx1"/>
                </a:solidFill>
              </a:rPr>
              <a:t>ľavú </a:t>
            </a:r>
            <a:r>
              <a:rPr lang="sk-SK" sz="2000" dirty="0" smtClean="0">
                <a:solidFill>
                  <a:schemeClr val="tx1"/>
                </a:solidFill>
              </a:rPr>
              <a:t>stranu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</a:t>
            </a:r>
            <a:r>
              <a:rPr lang="sk-SK" sz="2000" dirty="0" err="1" smtClean="0">
                <a:solidFill>
                  <a:schemeClr val="tx1"/>
                </a:solidFill>
              </a:rPr>
              <a:t>odlogaritmujeme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Vyjadríme x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overíme, či sú splnené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K</a:t>
            </a:r>
            <a:endParaRPr lang="sk-SK" sz="2000" dirty="0">
              <a:solidFill>
                <a:schemeClr val="tx1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319688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sk-SK" sz="5300" b="1" dirty="0" smtClean="0">
                <a:latin typeface="+mn-lt"/>
              </a:rPr>
              <a:t>3. </a:t>
            </a:r>
            <a:r>
              <a:rPr lang="sk-SK" sz="5300" b="1" u="sng" dirty="0" smtClean="0">
                <a:latin typeface="+mn-lt"/>
              </a:rPr>
              <a:t>Vety o logaritmoch: 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súčinu:	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 . y)  =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+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podielu: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(x / y) =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-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sk-SK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logaritmus mocniny:</a:t>
            </a:r>
            <a:r>
              <a:rPr lang="sk-SK" sz="4800" b="1" dirty="0" smtClean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sk-SK" sz="5300" b="1" baseline="30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	 = n . log </a:t>
            </a:r>
            <a:r>
              <a:rPr lang="sk-SK" sz="5300" b="1" baseline="-25000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5300" b="1" dirty="0" smtClean="0">
                <a:solidFill>
                  <a:srgbClr val="C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sk-SK" sz="53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sk-SK" sz="5300" b="1" dirty="0" smtClean="0">
                <a:solidFill>
                  <a:srgbClr val="C00000"/>
                </a:solidFill>
                <a:latin typeface="+mn-lt"/>
              </a:rPr>
            </a:br>
            <a:r>
              <a:rPr lang="sk-SK" sz="4800" b="1" dirty="0">
                <a:solidFill>
                  <a:srgbClr val="C00000"/>
                </a:solidFill>
              </a:rPr>
              <a:t>	    </a:t>
            </a:r>
            <a:r>
              <a:rPr lang="sk-SK" sz="4800" b="1" dirty="0" smtClean="0">
                <a:solidFill>
                  <a:srgbClr val="C00000"/>
                </a:solidFill>
              </a:rPr>
              <a:t>								</a:t>
            </a:r>
            <a:r>
              <a:rPr lang="sk-SK" sz="4800" dirty="0" smtClean="0"/>
              <a:t>x, y, a </a:t>
            </a:r>
            <a:r>
              <a:rPr lang="sk-SK" sz="4800" dirty="0" smtClean="0">
                <a:sym typeface="Symbol" panose="05050102010706020507" pitchFamily="18" charset="2"/>
              </a:rPr>
              <a:t></a:t>
            </a:r>
            <a:r>
              <a:rPr lang="sk-SK" sz="4800" dirty="0" smtClean="0"/>
              <a:t> 0, a</a:t>
            </a:r>
            <a:r>
              <a:rPr lang="sk-SK" sz="4800" dirty="0" smtClean="0">
                <a:sym typeface="Symbol" panose="05050102010706020507" pitchFamily="18" charset="2"/>
              </a:rPr>
              <a:t>1</a:t>
            </a:r>
            <a:r>
              <a:rPr lang="sk-SK" sz="4800" b="1" dirty="0" smtClean="0">
                <a:solidFill>
                  <a:srgbClr val="C00000"/>
                </a:solidFill>
              </a:rPr>
              <a:t> 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dĺžnik 4"/>
          <p:cNvSpPr/>
          <p:nvPr/>
        </p:nvSpPr>
        <p:spPr>
          <a:xfrm>
            <a:off x="5248894" y="3343541"/>
            <a:ext cx="69252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r>
              <a:rPr lang="sk-SK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sk-SK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sk-SK" sz="3200" b="1" dirty="0" smtClean="0">
                <a:solidFill>
                  <a:srgbClr val="C00000"/>
                </a:solidFill>
              </a:rPr>
              <a:t>log 3 = log (x </a:t>
            </a:r>
            <a:r>
              <a:rPr lang="sk-SK" sz="3200" b="1" dirty="0">
                <a:solidFill>
                  <a:srgbClr val="C00000"/>
                </a:solidFill>
              </a:rPr>
              <a:t>- </a:t>
            </a:r>
            <a:r>
              <a:rPr lang="sk-SK" sz="3200" b="1" dirty="0" smtClean="0">
                <a:solidFill>
                  <a:srgbClr val="C00000"/>
                </a:solidFill>
              </a:rPr>
              <a:t>4)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9044710" y="3907364"/>
            <a:ext cx="3169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3</a:t>
            </a:r>
            <a:r>
              <a:rPr lang="sk-SK" sz="3200" b="1" baseline="30000" dirty="0" smtClean="0">
                <a:solidFill>
                  <a:srgbClr val="C00000"/>
                </a:solidFill>
              </a:rPr>
              <a:t>2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log (x - 4)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9824570" y="4397712"/>
            <a:ext cx="1492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>
                <a:solidFill>
                  <a:srgbClr val="C00000"/>
                </a:solidFill>
              </a:rPr>
              <a:t>9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x - 4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869063" y="4882348"/>
            <a:ext cx="1181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13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7497301" y="5472318"/>
            <a:ext cx="1678472" cy="1030319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– 4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sk-SK" altLang="sk-SK" sz="2400" b="1" dirty="0">
                <a:latin typeface="+mj-lt"/>
              </a:rPr>
              <a:t> </a:t>
            </a:r>
            <a:r>
              <a:rPr lang="sk-SK" altLang="sk-SK" sz="2400" b="1" dirty="0" smtClean="0">
                <a:latin typeface="+mj-lt"/>
              </a:rPr>
              <a:t>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x    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  <a:sym typeface="Symbol" panose="05050102010706020507" pitchFamily="18" charset="2"/>
              </a:rPr>
              <a:t>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4</a:t>
            </a:r>
            <a:endParaRPr kumimoji="0" lang="sk-SK" altLang="sk-SK" sz="4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795887" y="5857332"/>
            <a:ext cx="1611339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</a:t>
            </a:r>
            <a:endParaRPr lang="sk-SK" sz="3200" dirty="0">
              <a:solidFill>
                <a:srgbClr val="C00000"/>
              </a:solidFill>
            </a:endParaRPr>
          </a:p>
        </p:txBody>
      </p:sp>
      <p:sp>
        <p:nvSpPr>
          <p:cNvPr id="12" name="Šípka doľava 11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4892040" cy="72571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sz="40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4000" dirty="0"/>
          </a:p>
        </p:txBody>
      </p:sp>
      <p:sp>
        <p:nvSpPr>
          <p:cNvPr id="3" name="Obdĺžnik 2"/>
          <p:cNvSpPr/>
          <p:nvPr/>
        </p:nvSpPr>
        <p:spPr>
          <a:xfrm>
            <a:off x="4966694" y="8263"/>
            <a:ext cx="5892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(3x - 3) + 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2 </a:t>
            </a:r>
            <a:r>
              <a:rPr lang="sk-SK" sz="3200" b="1" dirty="0" smtClean="0">
                <a:solidFill>
                  <a:srgbClr val="C00000"/>
                </a:solidFill>
              </a:rPr>
              <a:t>= 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 </a:t>
            </a:r>
            <a:r>
              <a:rPr lang="sk-SK" sz="3200" b="1" dirty="0" smtClean="0">
                <a:solidFill>
                  <a:srgbClr val="C00000"/>
                </a:solidFill>
              </a:rPr>
              <a:t>(8 </a:t>
            </a:r>
            <a:r>
              <a:rPr lang="sk-SK" sz="3200" b="1" dirty="0">
                <a:solidFill>
                  <a:srgbClr val="C00000"/>
                </a:solidFill>
              </a:rPr>
              <a:t>- x)</a:t>
            </a:r>
          </a:p>
        </p:txBody>
      </p:sp>
      <p:sp>
        <p:nvSpPr>
          <p:cNvPr id="5" name="Obdĺžnik 4"/>
          <p:cNvSpPr/>
          <p:nvPr/>
        </p:nvSpPr>
        <p:spPr>
          <a:xfrm>
            <a:off x="5614164" y="615524"/>
            <a:ext cx="5245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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3x - 3) </a:t>
            </a:r>
            <a:r>
              <a:rPr lang="sk-SK" sz="3200" b="1" dirty="0" smtClean="0">
                <a:solidFill>
                  <a:srgbClr val="C00000"/>
                </a:solidFill>
              </a:rPr>
              <a:t>. 2</a:t>
            </a:r>
            <a:r>
              <a:rPr lang="sk-SK" sz="32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</a:t>
            </a:r>
            <a:r>
              <a:rPr lang="sk-SK" sz="3200" b="1" dirty="0" smtClean="0">
                <a:solidFill>
                  <a:srgbClr val="C00000"/>
                </a:solidFill>
              </a:rPr>
              <a:t>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log </a:t>
            </a:r>
            <a:r>
              <a:rPr lang="sk-SK" sz="3200" b="1" baseline="-25000" dirty="0" smtClean="0">
                <a:solidFill>
                  <a:srgbClr val="C00000"/>
                </a:solidFill>
              </a:rPr>
              <a:t>4 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8 - x)</a:t>
            </a:r>
          </a:p>
        </p:txBody>
      </p:sp>
      <p:sp>
        <p:nvSpPr>
          <p:cNvPr id="6" name="Obdĺžnik 5"/>
          <p:cNvSpPr/>
          <p:nvPr/>
        </p:nvSpPr>
        <p:spPr>
          <a:xfrm>
            <a:off x="6736975" y="1222785"/>
            <a:ext cx="3280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(3x </a:t>
            </a:r>
            <a:r>
              <a:rPr lang="sk-SK" sz="3200" b="1" dirty="0">
                <a:solidFill>
                  <a:srgbClr val="C00000"/>
                </a:solidFill>
              </a:rPr>
              <a:t>- 3) </a:t>
            </a:r>
            <a:r>
              <a:rPr lang="sk-SK" sz="3200" b="1" dirty="0" smtClean="0">
                <a:solidFill>
                  <a:srgbClr val="C00000"/>
                </a:solidFill>
              </a:rPr>
              <a:t>. 2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(</a:t>
            </a:r>
            <a:r>
              <a:rPr lang="sk-SK" sz="3200" b="1" dirty="0">
                <a:solidFill>
                  <a:srgbClr val="C00000"/>
                </a:solidFill>
              </a:rPr>
              <a:t>8 - x)</a:t>
            </a:r>
          </a:p>
        </p:txBody>
      </p:sp>
      <p:sp>
        <p:nvSpPr>
          <p:cNvPr id="7" name="Obdĺžnik 6"/>
          <p:cNvSpPr/>
          <p:nvPr/>
        </p:nvSpPr>
        <p:spPr>
          <a:xfrm>
            <a:off x="8236837" y="1839829"/>
            <a:ext cx="973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3200" b="1" dirty="0" smtClean="0">
                <a:solidFill>
                  <a:srgbClr val="C00000"/>
                </a:solidFill>
              </a:rPr>
              <a:t>x </a:t>
            </a:r>
            <a:r>
              <a:rPr lang="sk-SK" sz="3200" b="1" dirty="0">
                <a:solidFill>
                  <a:srgbClr val="C00000"/>
                </a:solidFill>
              </a:rPr>
              <a:t>= </a:t>
            </a:r>
            <a:r>
              <a:rPr lang="sk-SK" sz="3200" b="1" dirty="0" smtClean="0">
                <a:solidFill>
                  <a:srgbClr val="C00000"/>
                </a:solidFill>
              </a:rPr>
              <a:t>2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106679" y="1222785"/>
            <a:ext cx="6612137" cy="3413609"/>
          </a:xfrm>
          <a:prstGeom prst="cloudCallou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Použijeme </a:t>
            </a:r>
            <a:r>
              <a:rPr lang="sk-SK" sz="2000" b="1" u="sng" dirty="0">
                <a:solidFill>
                  <a:schemeClr val="tx1"/>
                </a:solidFill>
              </a:rPr>
              <a:t>vetu o logaritme </a:t>
            </a:r>
            <a:r>
              <a:rPr lang="sk-SK" sz="2000" b="1" u="sng" dirty="0" smtClean="0">
                <a:solidFill>
                  <a:schemeClr val="tx1"/>
                </a:solidFill>
              </a:rPr>
              <a:t>súčinu </a:t>
            </a:r>
            <a:r>
              <a:rPr lang="sk-SK" sz="2000" dirty="0" smtClean="0">
                <a:solidFill>
                  <a:schemeClr val="tx1"/>
                </a:solidFill>
              </a:rPr>
              <a:t>- upravíme </a:t>
            </a:r>
            <a:r>
              <a:rPr lang="sk-SK" sz="2000" dirty="0">
                <a:solidFill>
                  <a:schemeClr val="tx1"/>
                </a:solidFill>
              </a:rPr>
              <a:t>ľavú </a:t>
            </a:r>
            <a:r>
              <a:rPr lang="sk-SK" sz="2000" dirty="0" smtClean="0">
                <a:solidFill>
                  <a:schemeClr val="tx1"/>
                </a:solidFill>
              </a:rPr>
              <a:t>stranu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Rovnicu </a:t>
            </a:r>
            <a:r>
              <a:rPr lang="sk-SK" sz="2000" dirty="0" err="1" smtClean="0">
                <a:solidFill>
                  <a:schemeClr val="tx1"/>
                </a:solidFill>
              </a:rPr>
              <a:t>odlogaritmujeme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Vyjadríme x</a:t>
            </a: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Určíme podmienky a overíme</a:t>
            </a:r>
            <a:r>
              <a:rPr lang="sk-SK" sz="2000" dirty="0">
                <a:solidFill>
                  <a:schemeClr val="tx1"/>
                </a:solidFill>
              </a:rPr>
              <a:t>, či sú splnené</a:t>
            </a:r>
            <a:endParaRPr lang="sk-SK" sz="20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sk-SK" sz="2000" dirty="0" smtClean="0">
                <a:solidFill>
                  <a:schemeClr val="tx1"/>
                </a:solidFill>
              </a:rPr>
              <a:t>Zapíšeme K</a:t>
            </a:r>
            <a:endParaRPr lang="sk-SK" sz="2000" dirty="0">
              <a:solidFill>
                <a:schemeClr val="tx1"/>
              </a:solidFill>
            </a:endParaRPr>
          </a:p>
        </p:txBody>
      </p:sp>
      <p:grpSp>
        <p:nvGrpSpPr>
          <p:cNvPr id="30" name="Skupina 29"/>
          <p:cNvGrpSpPr/>
          <p:nvPr/>
        </p:nvGrpSpPr>
        <p:grpSpPr>
          <a:xfrm>
            <a:off x="7512930" y="2729574"/>
            <a:ext cx="4115190" cy="1766226"/>
            <a:chOff x="7512930" y="3171534"/>
            <a:chExt cx="4115190" cy="1766226"/>
          </a:xfrm>
        </p:grpSpPr>
        <p:sp>
          <p:nvSpPr>
            <p:cNvPr id="29" name="Obdĺžnik 28"/>
            <p:cNvSpPr/>
            <p:nvPr/>
          </p:nvSpPr>
          <p:spPr>
            <a:xfrm>
              <a:off x="8615920" y="4034499"/>
              <a:ext cx="923920" cy="1102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7512930" y="3171534"/>
              <a:ext cx="4115190" cy="176622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3x - 3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0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	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	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8 - x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0</a:t>
              </a:r>
              <a:endParaRPr kumimoji="0" lang="cs-CZ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 x      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1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	     </a:t>
              </a: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8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</a:t>
              </a:r>
              <a:r>
                <a:rPr kumimoji="0" lang="cs-CZ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x</a:t>
              </a:r>
              <a:endParaRPr kumimoji="0" lang="cs-CZ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			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sk-SK" altLang="sk-SK" sz="2000" dirty="0"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</a:t>
              </a:r>
              <a:r>
                <a:rPr kumimoji="0" lang="sk-SK" altLang="sk-SK" sz="1200" b="0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1	8</a:t>
              </a:r>
              <a:endParaRPr kumimoji="0" lang="sk-SK" altLang="sk-SK" sz="2000" b="0" i="0" u="none" strike="noStrike" cap="none" normalizeH="0" baseline="0" dirty="0" smtClean="0">
                <a:ln>
                  <a:noFill/>
                </a:ln>
                <a:effectLst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altLang="sk-SK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	</a:t>
              </a:r>
              <a:r>
                <a:rPr kumimoji="0" lang="sk-SK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x 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kumimoji="0" lang="cs-CZ" altLang="sk-SK" sz="2000" b="1" i="0" u="none" strike="noStrike" cap="none" normalizeH="0" baseline="0" dirty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(1, 8)</a:t>
              </a:r>
              <a:endParaRPr kumimoji="0" lang="cs-CZ" altLang="sk-SK" sz="20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8640018" y="4130382"/>
              <a:ext cx="1656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rot="10800000">
              <a:off x="8172000" y="4034499"/>
              <a:ext cx="1368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168250" y="4277704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8577820" y="4091649"/>
              <a:ext cx="71755" cy="82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9501424" y="3983383"/>
              <a:ext cx="71755" cy="824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8615920" y="4158007"/>
              <a:ext cx="0" cy="131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539840" y="4054834"/>
              <a:ext cx="0" cy="2627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  <p:sp>
        <p:nvSpPr>
          <p:cNvPr id="31" name="Obdĺžnik 30"/>
          <p:cNvSpPr/>
          <p:nvPr/>
        </p:nvSpPr>
        <p:spPr>
          <a:xfrm>
            <a:off x="8856000" y="5066377"/>
            <a:ext cx="1309974" cy="58477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K= </a:t>
            </a:r>
            <a:r>
              <a:rPr lang="cs-CZ" sz="32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  <a:endParaRPr lang="sk-SK" sz="3200" dirty="0">
              <a:solidFill>
                <a:srgbClr val="C00000"/>
              </a:solidFill>
            </a:endParaRPr>
          </a:p>
        </p:txBody>
      </p:sp>
      <p:pic>
        <p:nvPicPr>
          <p:cNvPr id="26" name="Obrázok 25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Šípka doľava 26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3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1"/>
            <a:ext cx="2179320" cy="725784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sk-SK" sz="40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ÚLOHA 3:</a:t>
            </a:r>
            <a:endParaRPr lang="sk-SK" sz="4000" dirty="0"/>
          </a:p>
        </p:txBody>
      </p:sp>
      <p:sp>
        <p:nvSpPr>
          <p:cNvPr id="3" name="Nadpis 2"/>
          <p:cNvSpPr txBox="1">
            <a:spLocks/>
          </p:cNvSpPr>
          <p:nvPr/>
        </p:nvSpPr>
        <p:spPr>
          <a:xfrm>
            <a:off x="0" y="854485"/>
            <a:ext cx="3090077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Riešte v množine R: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209483" y="864991"/>
            <a:ext cx="3471463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Podmienky a riešenia:</a:t>
            </a:r>
            <a:endParaRPr lang="sk-SK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dĺžnik 5"/>
              <p:cNvSpPr/>
              <p:nvPr/>
            </p:nvSpPr>
            <p:spPr>
              <a:xfrm>
                <a:off x="6279313" y="1184504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sk-SK" altLang="sk-SK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;1</m:t>
                        </m:r>
                      </m:e>
                    </m:d>
                  </m:oMath>
                </a14:m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0,7</a:t>
                </a:r>
              </a:p>
            </p:txBody>
          </p:sp>
        </mc:Choice>
        <mc:Fallback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3" y="1184504"/>
                <a:ext cx="5344510" cy="1059649"/>
              </a:xfrm>
              <a:prstGeom prst="rect">
                <a:avLst/>
              </a:prstGeom>
              <a:blipFill>
                <a:blip r:embed="rId2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/>
          <p:nvPr/>
        </p:nvPicPr>
        <p:blipFill rotWithShape="1">
          <a:blip r:embed="rId3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dĺžnik 16"/>
              <p:cNvSpPr/>
              <p:nvPr/>
            </p:nvSpPr>
            <p:spPr>
              <a:xfrm>
                <a:off x="6290044" y="1930966"/>
                <a:ext cx="4537613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(-2</a:t>
                </a:r>
                <a:r>
                  <a:rPr lang="sk-SK" altLang="sk-SK" sz="2800" dirty="0" smtClean="0"/>
                  <a:t>;2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)</a:t>
                </a:r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𝟕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044" y="1930966"/>
                <a:ext cx="4537613" cy="1053878"/>
              </a:xfrm>
              <a:prstGeom prst="rect">
                <a:avLst/>
              </a:prstGeom>
              <a:blipFill>
                <a:blip r:embed="rId4"/>
                <a:stretch>
                  <a:fillRect l="-282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ĺžnik 17"/>
          <p:cNvSpPr/>
          <p:nvPr/>
        </p:nvSpPr>
        <p:spPr>
          <a:xfrm>
            <a:off x="6287896" y="3896223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</a:t>
            </a:r>
            <a:r>
              <a:rPr lang="sk-SK" altLang="sk-SK" sz="2800" dirty="0" smtClean="0">
                <a:sym typeface="Symbol" panose="05050102010706020507" pitchFamily="18" charset="2"/>
              </a:rPr>
              <a:t>(0</a:t>
            </a:r>
            <a:r>
              <a:rPr lang="sk-SK" altLang="sk-SK" sz="2800" dirty="0" smtClean="0"/>
              <a:t>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2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dĺžnik 18"/>
              <p:cNvSpPr/>
              <p:nvPr/>
            </p:nvSpPr>
            <p:spPr>
              <a:xfrm>
                <a:off x="6287896" y="4459593"/>
                <a:ext cx="5344510" cy="1053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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 </a:t>
                </a:r>
                <a:r>
                  <a:rPr lang="sk-SK" altLang="sk-SK" sz="2800" dirty="0" smtClean="0">
                    <a:sym typeface="Symbol" panose="05050102010706020507" pitchFamily="18" charset="2"/>
                  </a:rPr>
                  <a:t>(0;2)</a:t>
                </a:r>
                <a:r>
                  <a:rPr lang="sk-SK" altLang="sk-SK" sz="2800" dirty="0" smtClean="0"/>
                  <a:t>  </a:t>
                </a:r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9" name="Obdĺžni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96" y="4459593"/>
                <a:ext cx="5344510" cy="1053878"/>
              </a:xfrm>
              <a:prstGeom prst="rect">
                <a:avLst/>
              </a:prstGeom>
              <a:blipFill>
                <a:blip r:embed="rId5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dĺžnik 19"/>
              <p:cNvSpPr/>
              <p:nvPr/>
            </p:nvSpPr>
            <p:spPr>
              <a:xfrm>
                <a:off x="6311550" y="5146741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den>
                        </m:f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sk-SK" altLang="sk-SK" sz="2800" dirty="0">
                            <a:sym typeface="Symbol" panose="05050102010706020507" pitchFamily="18" charset="2"/>
                          </a:rPr>
                          <m:t></m:t>
                        </m:r>
                      </m:e>
                    </m:d>
                  </m:oMath>
                </a14:m>
                <a:r>
                  <a:rPr lang="sk-SK" altLang="sk-SK" sz="2800" b="1" dirty="0" smtClean="0"/>
                  <a:t>	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altLang="sk-SK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sk-SK" altLang="sk-SK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cs-CZ" sz="2800" b="1" dirty="0" smtClean="0">
                  <a:solidFill>
                    <a:srgbClr val="C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0" name="Obdĺžni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50" y="5146741"/>
                <a:ext cx="5344510" cy="1059649"/>
              </a:xfrm>
              <a:prstGeom prst="rect">
                <a:avLst/>
              </a:prstGeom>
              <a:blipFill>
                <a:blip r:embed="rId6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dĺžnik 21"/>
              <p:cNvSpPr/>
              <p:nvPr/>
            </p:nvSpPr>
            <p:spPr>
              <a:xfrm>
                <a:off x="6279313" y="2725233"/>
                <a:ext cx="5344510" cy="1059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altLang="sk-SK" sz="2800" dirty="0" smtClean="0"/>
                  <a:t>x </a:t>
                </a:r>
                <a:r>
                  <a:rPr lang="sk-SK" altLang="sk-SK" sz="2800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sk-SK" altLang="sk-SK" sz="2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sk-SK" altLang="sk-SK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num>
                          <m:den>
                            <m:r>
                              <a:rPr lang="sk-SK" altLang="sk-SK" sz="28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den>
                        </m:f>
                        <m:r>
                          <a:rPr lang="sk-SK" altLang="sk-SK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sk-SK" altLang="sk-SK" sz="2800" dirty="0">
                            <a:sym typeface="Symbol" panose="05050102010706020507" pitchFamily="18" charset="2"/>
                          </a:rPr>
                          <m:t></m:t>
                        </m:r>
                      </m:e>
                    </m:d>
                    <m:r>
                      <a:rPr lang="sk-SK" altLang="sk-SK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sk-SK" altLang="sk-SK" sz="2800" b="1" dirty="0" smtClean="0"/>
                  <a:t>	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 </a:t>
                </a:r>
                <a:r>
                  <a:rPr lang="cs-CZ" sz="2800" b="1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2</a:t>
                </a:r>
              </a:p>
            </p:txBody>
          </p:sp>
        </mc:Choice>
        <mc:Fallback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3" y="2725233"/>
                <a:ext cx="5344510" cy="1059649"/>
              </a:xfrm>
              <a:prstGeom prst="rect">
                <a:avLst/>
              </a:prstGeom>
              <a:blipFill>
                <a:blip r:embed="rId7"/>
                <a:stretch>
                  <a:fillRect l="-22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Skupina 24"/>
          <p:cNvGrpSpPr/>
          <p:nvPr/>
        </p:nvGrpSpPr>
        <p:grpSpPr>
          <a:xfrm>
            <a:off x="120225" y="1440000"/>
            <a:ext cx="5873025" cy="5126499"/>
            <a:chOff x="120225" y="1440000"/>
            <a:chExt cx="5873025" cy="5126499"/>
          </a:xfrm>
        </p:grpSpPr>
        <p:grpSp>
          <p:nvGrpSpPr>
            <p:cNvPr id="16" name="Skupina 15"/>
            <p:cNvGrpSpPr/>
            <p:nvPr/>
          </p:nvGrpSpPr>
          <p:grpSpPr>
            <a:xfrm>
              <a:off x="120225" y="1440000"/>
              <a:ext cx="5873025" cy="4648972"/>
              <a:chOff x="120225" y="1440000"/>
              <a:chExt cx="5873025" cy="4648972"/>
            </a:xfrm>
          </p:grpSpPr>
          <p:sp>
            <p:nvSpPr>
              <p:cNvPr id="5" name="Obdĺžnik 4"/>
              <p:cNvSpPr/>
              <p:nvPr/>
            </p:nvSpPr>
            <p:spPr>
              <a:xfrm>
                <a:off x="137160" y="1440000"/>
                <a:ext cx="5617243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A)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</a:t>
                </a:r>
                <a:r>
                  <a:rPr lang="sk-SK" sz="2800" b="1" dirty="0" smtClean="0"/>
                  <a:t>(3x - </a:t>
                </a:r>
                <a:r>
                  <a:rPr lang="sk-SK" sz="2800" b="1" dirty="0"/>
                  <a:t>2) +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3 = log </a:t>
                </a:r>
                <a:r>
                  <a:rPr lang="sk-SK" sz="2800" b="1" baseline="-25000" dirty="0"/>
                  <a:t>4</a:t>
                </a:r>
                <a:r>
                  <a:rPr lang="sk-SK" sz="2800" b="1" dirty="0"/>
                  <a:t> (1 – x</a:t>
                </a:r>
                <a:r>
                  <a:rPr lang="sk-SK" sz="2800" b="1" dirty="0" smtClean="0"/>
                  <a:t>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Obdĺžnik 7"/>
              <p:cNvSpPr/>
              <p:nvPr/>
            </p:nvSpPr>
            <p:spPr>
              <a:xfrm>
                <a:off x="137160" y="4656066"/>
                <a:ext cx="558358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E) log </a:t>
                </a:r>
                <a:r>
                  <a:rPr lang="sk-SK" sz="2800" b="1" baseline="-25000" dirty="0" smtClean="0"/>
                  <a:t>2 </a:t>
                </a:r>
                <a:r>
                  <a:rPr lang="sk-SK" sz="2800" b="1" dirty="0" smtClean="0"/>
                  <a:t>(x </a:t>
                </a:r>
                <a:r>
                  <a:rPr lang="sk-SK" sz="2800" b="1" dirty="0"/>
                  <a:t>+ 2</a:t>
                </a:r>
                <a:r>
                  <a:rPr lang="sk-SK" sz="2800" b="1" dirty="0" smtClean="0"/>
                  <a:t>) </a:t>
                </a:r>
                <a:r>
                  <a:rPr lang="sk-SK" sz="2800" b="1" dirty="0"/>
                  <a:t>+ </a:t>
                </a:r>
                <a:r>
                  <a:rPr lang="sk-SK" sz="2800" b="1" dirty="0" smtClean="0"/>
                  <a:t>log </a:t>
                </a:r>
                <a:r>
                  <a:rPr lang="sk-SK" sz="2800" b="1" baseline="-25000" dirty="0"/>
                  <a:t>2 </a:t>
                </a:r>
                <a:r>
                  <a:rPr lang="sk-SK" sz="2800" b="1" baseline="-25000" dirty="0" smtClean="0"/>
                  <a:t> </a:t>
                </a:r>
                <a:r>
                  <a:rPr lang="sk-SK" sz="2800" b="1" dirty="0" smtClean="0"/>
                  <a:t>x </a:t>
                </a:r>
                <a:r>
                  <a:rPr lang="sk-SK" sz="2800" b="1" dirty="0"/>
                  <a:t>= </a:t>
                </a:r>
                <a:r>
                  <a:rPr lang="sk-SK" sz="2800" b="1" dirty="0" smtClean="0"/>
                  <a:t>2 log</a:t>
                </a:r>
                <a:r>
                  <a:rPr lang="sk-SK" sz="2800" b="1" baseline="-25000" dirty="0"/>
                  <a:t> </a:t>
                </a:r>
                <a:r>
                  <a:rPr lang="sk-SK" sz="2800" b="1" baseline="-25000" dirty="0" smtClean="0"/>
                  <a:t>2 </a:t>
                </a:r>
                <a:r>
                  <a:rPr lang="sk-SK" sz="2800" b="1" dirty="0" smtClean="0"/>
                  <a:t>(2 - x)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Obdĺžnik 8"/>
              <p:cNvSpPr/>
              <p:nvPr/>
            </p:nvSpPr>
            <p:spPr>
              <a:xfrm>
                <a:off x="136312" y="2160000"/>
                <a:ext cx="5368777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B) 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(3x + 6) - </a:t>
                </a:r>
                <a:r>
                  <a:rPr lang="sk-SK" sz="2800" b="1" dirty="0"/>
                  <a:t>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(2-x) </a:t>
                </a:r>
                <a:r>
                  <a:rPr lang="sk-SK" sz="2800" b="1" dirty="0"/>
                  <a:t>= log </a:t>
                </a:r>
                <a:r>
                  <a:rPr lang="sk-SK" sz="2800" b="1" baseline="-25000" dirty="0" smtClean="0"/>
                  <a:t>5</a:t>
                </a:r>
                <a:r>
                  <a:rPr lang="sk-SK" sz="2800" b="1" dirty="0" smtClean="0"/>
                  <a:t> 4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21823" y="3200769"/>
                    <a:ext cx="3861460" cy="6284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) </m:t>
                        </m:r>
                        <m:f>
                          <m:f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800" b="1" i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sk-SK" sz="2800" b="1" i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𝟒𝐱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sk-SK" sz="2800" b="1" i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sk-SK" sz="28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sk-SK" sz="2800" b="1" dirty="0" smtClean="0"/>
                      <a:t>  </a:t>
                    </a:r>
                    <a:endParaRPr lang="sk-SK" sz="2800" b="1" dirty="0"/>
                  </a:p>
                </p:txBody>
              </p:sp>
            </mc:Choice>
            <mc:Fallback>
              <p:sp>
                <p:nvSpPr>
                  <p:cNvPr id="10" name="BlokTextu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23" y="3200769"/>
                    <a:ext cx="3861460" cy="62844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sk-S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bdĺžnik 10"/>
              <p:cNvSpPr/>
              <p:nvPr/>
            </p:nvSpPr>
            <p:spPr>
              <a:xfrm>
                <a:off x="137160" y="5350308"/>
                <a:ext cx="585609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F) log </a:t>
                </a:r>
                <a:r>
                  <a:rPr lang="sk-SK" sz="2800" b="1" dirty="0" smtClean="0"/>
                  <a:t>(</a:t>
                </a:r>
                <a:r>
                  <a:rPr lang="sk-SK" sz="2800" b="1" dirty="0"/>
                  <a:t>x + 2) + </a:t>
                </a:r>
                <a:r>
                  <a:rPr lang="sk-SK" sz="2800" b="1" dirty="0" smtClean="0"/>
                  <a:t>log (3x + 1) </a:t>
                </a:r>
                <a:r>
                  <a:rPr lang="sk-SK" sz="2800" b="1" dirty="0"/>
                  <a:t>= </a:t>
                </a:r>
                <a:r>
                  <a:rPr lang="sk-SK" sz="2800" b="1" dirty="0" smtClean="0"/>
                  <a:t>log(2x + 4)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bdĺžnik 12"/>
              <p:cNvSpPr/>
              <p:nvPr/>
            </p:nvSpPr>
            <p:spPr>
              <a:xfrm>
                <a:off x="120225" y="3897429"/>
                <a:ext cx="354937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sk-SK" sz="2800" b="1" dirty="0" smtClean="0"/>
                  <a:t>D) log </a:t>
                </a:r>
                <a:r>
                  <a:rPr lang="sk-SK" sz="2800" b="1" dirty="0" smtClean="0"/>
                  <a:t>(x + 3) = 1 - log </a:t>
                </a:r>
                <a:r>
                  <a:rPr lang="sk-SK" sz="2800" b="1" dirty="0"/>
                  <a:t>x</a:t>
                </a:r>
                <a:endParaRPr lang="sk-SK" sz="2800" b="1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BlokTextu 22"/>
                <p:cNvSpPr txBox="1"/>
                <p:nvPr/>
              </p:nvSpPr>
              <p:spPr>
                <a:xfrm>
                  <a:off x="240959" y="6135612"/>
                  <a:ext cx="342863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G) log</a:t>
                  </a:r>
                  <a:r>
                    <a:rPr lang="sk-SK" sz="2800" b="1" baseline="30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x </a:t>
                  </a:r>
                  <a:r>
                    <a:rPr lang="sk-SK" sz="2800" b="1" dirty="0">
                      <a:solidFill>
                        <a:schemeClr val="tx1"/>
                      </a:solidFill>
                    </a:rPr>
                    <a:t>=</a:t>
                  </a:r>
                  <a:r>
                    <a:rPr lang="sk-SK" sz="2800" b="1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sk-SK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sk-SK" sz="2800" b="1" dirty="0">
                          <a:solidFill>
                            <a:schemeClr val="tx1"/>
                          </a:solidFill>
                        </a:rPr>
                        <m:t>logx</m:t>
                      </m:r>
                      <m:r>
                        <m:rPr>
                          <m:nor/>
                        </m:rPr>
                        <a:rPr lang="sk-SK" sz="2800" b="1" i="0" dirty="0" smtClean="0">
                          <a:solidFill>
                            <a:schemeClr val="tx1"/>
                          </a:solidFill>
                        </a:rPr>
                        <m:t>  </m:t>
                      </m:r>
                    </m:oMath>
                  </a14:m>
                  <a:endParaRPr lang="sk-SK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BlokTextu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9" y="6135612"/>
                  <a:ext cx="3428636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6406" t="-23944" b="-50704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bdĺžnik 23"/>
          <p:cNvSpPr/>
          <p:nvPr/>
        </p:nvSpPr>
        <p:spPr>
          <a:xfrm>
            <a:off x="6298627" y="5991494"/>
            <a:ext cx="53445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sk-SK" altLang="sk-SK" sz="2800" dirty="0"/>
              <a:t>x </a:t>
            </a:r>
            <a:r>
              <a:rPr lang="sk-SK" altLang="sk-SK" sz="2800" dirty="0">
                <a:sym typeface="Symbol" panose="05050102010706020507" pitchFamily="18" charset="2"/>
              </a:rPr>
              <a:t></a:t>
            </a:r>
            <a:r>
              <a:rPr lang="sk-SK" altLang="sk-SK" sz="2800" dirty="0" smtClean="0">
                <a:sym typeface="Symbol" panose="05050102010706020507" pitchFamily="18" charset="2"/>
              </a:rPr>
              <a:t>(0</a:t>
            </a:r>
            <a:r>
              <a:rPr lang="sk-SK" altLang="sk-SK" sz="2800" dirty="0" smtClean="0"/>
              <a:t>;</a:t>
            </a:r>
            <a:r>
              <a:rPr lang="sk-SK" altLang="sk-SK" sz="2800" dirty="0" smtClean="0">
                <a:sym typeface="Symbol" panose="05050102010706020507" pitchFamily="18" charset="2"/>
              </a:rPr>
              <a:t>)</a:t>
            </a:r>
            <a:r>
              <a:rPr lang="sk-SK" altLang="sk-SK" sz="2800" dirty="0" smtClean="0"/>
              <a:t>  </a:t>
            </a:r>
            <a:r>
              <a:rPr lang="sk-SK" altLang="sk-SK" sz="2800" b="1" dirty="0" smtClean="0"/>
              <a:t>		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</a:t>
            </a:r>
            <a:r>
              <a:rPr lang="cs-CZ" sz="2800" b="1" dirty="0" smtClean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1;1000</a:t>
            </a:r>
          </a:p>
        </p:txBody>
      </p:sp>
      <p:sp>
        <p:nvSpPr>
          <p:cNvPr id="26" name="Šípka doľava 25"/>
          <p:cNvSpPr/>
          <p:nvPr/>
        </p:nvSpPr>
        <p:spPr>
          <a:xfrm>
            <a:off x="10827657" y="64192"/>
            <a:ext cx="722435" cy="35944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 smtClean="0">
                <a:solidFill>
                  <a:schemeClr val="tx1"/>
                </a:solidFill>
                <a:hlinkClick r:id="rId10" action="ppaction://hlinksldjump"/>
              </a:rPr>
              <a:t>obsah</a:t>
            </a:r>
            <a:endParaRPr lang="sk-S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1112</Words>
  <Application>Microsoft Office PowerPoint</Application>
  <PresentationFormat>Širokouhlá</PresentationFormat>
  <Paragraphs>188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Motív Office</vt:lpstr>
      <vt:lpstr>Logaritmické rovnice</vt:lpstr>
      <vt:lpstr>Pri riešení rovníc, ktoré obsahujú logaritmy s rovnakým základom, využívame:</vt:lpstr>
      <vt:lpstr>1. definícia logaritmu:   log a x = y         ay = x ;      x, a  0, a1</vt:lpstr>
      <vt:lpstr>ÚLOHA 1:</vt:lpstr>
      <vt:lpstr>2. rovnosť logaritmov:    log a x = log a y    x = y     x, y, a  0, a1 </vt:lpstr>
      <vt:lpstr>ÚLOHA 2:</vt:lpstr>
      <vt:lpstr>3. Vety o logaritmoch:  logaritmus súčinu:  log a (x . y)  = log a x + log a y logaritmus podielu: log a (x / y) = log a x - log a y logaritmus mocniny: log a x n   = n . log a x               x, y, a  0, a1 </vt:lpstr>
      <vt:lpstr>Riešte v množine R:</vt:lpstr>
      <vt:lpstr>ÚLOHA 3:</vt:lpstr>
      <vt:lpstr>4. substitúcia:  log a x = t    x, a  0, a1</vt:lpstr>
      <vt:lpstr>Riešte v množine R:</vt:lpstr>
      <vt:lpstr>ÚLOHA 4: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Logaritmické rovnice</dc:title>
  <dc:creator>ucitel</dc:creator>
  <cp:lastModifiedBy>Dušan Andraško</cp:lastModifiedBy>
  <cp:revision>93</cp:revision>
  <dcterms:created xsi:type="dcterms:W3CDTF">2018-03-04T14:05:27Z</dcterms:created>
  <dcterms:modified xsi:type="dcterms:W3CDTF">2022-01-13T05:12:43Z</dcterms:modified>
</cp:coreProperties>
</file>