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7BA21-19BE-46D2-A140-5E2D9EAA1C7A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B9E1-D58D-426E-AB19-EB42A1093E7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Klepnutím na ikonu přidáte obrázek.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26D3-705A-4705-8473-E22288999B72}" type="datetimeFigureOut">
              <a:rPr lang="sk-SK" smtClean="0"/>
              <a:pPr/>
              <a:t>10. 1. 2022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EECC-5ED4-4BC4-B61D-D6E2408FA06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0" y="184482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>
                <a:solidFill>
                  <a:srgbClr val="212911"/>
                </a:solidFill>
                <a:latin typeface="Comic Sans MS" pitchFamily="66" charset="0"/>
              </a:rPr>
              <a:t>Násobenie desatinných čísel</a:t>
            </a:r>
            <a:endParaRPr lang="sk-SK" sz="4400" b="1" dirty="0">
              <a:solidFill>
                <a:srgbClr val="212911"/>
              </a:solidFill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139952" y="4869160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000" dirty="0" smtClean="0">
                <a:latin typeface="Comic Sans MS" pitchFamily="66" charset="0"/>
              </a:rPr>
              <a:t>RNDr. Anna </a:t>
            </a:r>
            <a:r>
              <a:rPr lang="sk-SK" sz="2000" dirty="0" err="1" smtClean="0">
                <a:latin typeface="Comic Sans MS" pitchFamily="66" charset="0"/>
              </a:rPr>
              <a:t>Plachtinská</a:t>
            </a:r>
            <a:endParaRPr lang="sk-SK" sz="2000" dirty="0" smtClean="0">
              <a:latin typeface="Comic Sans MS" pitchFamily="66" charset="0"/>
            </a:endParaRPr>
          </a:p>
          <a:p>
            <a:pPr algn="r"/>
            <a:r>
              <a:rPr lang="sk-SK" sz="2000" dirty="0" smtClean="0">
                <a:latin typeface="Comic Sans MS" pitchFamily="66" charset="0"/>
              </a:rPr>
              <a:t>ZŠ Komenského 1962/8</a:t>
            </a:r>
          </a:p>
          <a:p>
            <a:pPr algn="r"/>
            <a:r>
              <a:rPr lang="sk-SK" sz="2000" dirty="0" smtClean="0">
                <a:latin typeface="Comic Sans MS" pitchFamily="66" charset="0"/>
              </a:rPr>
              <a:t>Trebišov</a:t>
            </a:r>
            <a:endParaRPr lang="sk-SK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latin typeface="Comic Sans MS" pitchFamily="66" charset="0"/>
              </a:rPr>
              <a:t>Skúsme spamäti:</a:t>
            </a:r>
            <a:endParaRPr lang="sk-SK" sz="36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0"/>
            <a:ext cx="313184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1) 0,2 . 3 = </a:t>
            </a:r>
          </a:p>
          <a:p>
            <a:pPr>
              <a:buNone/>
            </a:pPr>
            <a:r>
              <a:rPr lang="sk-SK" dirty="0" smtClean="0"/>
              <a:t> 2) 0,06 . 5 =</a:t>
            </a:r>
          </a:p>
          <a:p>
            <a:pPr>
              <a:buNone/>
            </a:pPr>
            <a:r>
              <a:rPr lang="sk-SK" dirty="0" smtClean="0"/>
              <a:t> 3) 1,04 . 4 =</a:t>
            </a:r>
          </a:p>
          <a:p>
            <a:pPr>
              <a:buNone/>
            </a:pPr>
            <a:r>
              <a:rPr lang="sk-SK" dirty="0" smtClean="0"/>
              <a:t> 4) 8,01 . 3 =</a:t>
            </a:r>
          </a:p>
          <a:p>
            <a:pPr>
              <a:buNone/>
            </a:pPr>
            <a:r>
              <a:rPr lang="sk-SK" dirty="0" smtClean="0"/>
              <a:t> 5) 1,3 . 4 =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1979712" y="1628800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0,6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2123728" y="220486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0,30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20184" y="276786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4,16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2123728" y="3356992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24,03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996706" y="3944511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5,2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8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68958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212911"/>
                </a:solidFill>
                <a:latin typeface="Comic Sans MS" pitchFamily="66" charset="0"/>
              </a:rPr>
              <a:t>Násobenie desatinného čísla prirodzeným</a:t>
            </a:r>
            <a:endParaRPr lang="sk-SK" sz="3200" b="1" dirty="0">
              <a:solidFill>
                <a:srgbClr val="212911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1"/>
            <a:ext cx="3131840" cy="9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latin typeface="Comic Sans MS" pitchFamily="66" charset="0"/>
              </a:rPr>
              <a:t>Majme príklad:</a:t>
            </a:r>
          </a:p>
          <a:p>
            <a:pPr>
              <a:buNone/>
            </a:pPr>
            <a:r>
              <a:rPr lang="sk-SK" sz="2400" dirty="0" smtClean="0">
                <a:latin typeface="Comic Sans MS" pitchFamily="66" charset="0"/>
              </a:rPr>
              <a:t>4,28 . 6 = 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987824" y="1700808"/>
            <a:ext cx="615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Napíšeme si ich pod seba, ako keby sme išli násobiť prirodzené čísla, desatinnú čiarku si nevšímame a vynásobíme..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107504" y="2708920"/>
            <a:ext cx="111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  4,28</a:t>
            </a:r>
          </a:p>
          <a:p>
            <a:r>
              <a:rPr lang="sk-SK" sz="2400" u="sng" dirty="0" smtClean="0">
                <a:latin typeface="Comic Sans MS" pitchFamily="66" charset="0"/>
              </a:rPr>
              <a:t>   .    6</a:t>
            </a:r>
          </a:p>
          <a:p>
            <a:r>
              <a:rPr lang="sk-SK" sz="2400" dirty="0" smtClean="0">
                <a:latin typeface="Comic Sans MS" pitchFamily="66" charset="0"/>
              </a:rPr>
              <a:t> 25 68</a:t>
            </a:r>
            <a:endParaRPr lang="sk-SK" sz="2400" dirty="0">
              <a:latin typeface="Comic Sans MS" pitchFamily="66" charset="0"/>
            </a:endParaRPr>
          </a:p>
        </p:txBody>
      </p:sp>
      <p:cxnSp>
        <p:nvCxnSpPr>
          <p:cNvPr id="7" name="Přímá spojovací šipka 6"/>
          <p:cNvCxnSpPr/>
          <p:nvPr/>
        </p:nvCxnSpPr>
        <p:spPr>
          <a:xfrm>
            <a:off x="1043608" y="2924944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1475656" y="2780928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rgbClr val="FF0000"/>
                </a:solidFill>
                <a:latin typeface="Comic Sans MS" pitchFamily="66" charset="0"/>
              </a:rPr>
              <a:t>2 des. miesta</a:t>
            </a:r>
            <a:endParaRPr lang="sk-SK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9" name="Přímá spojovací šipka 8"/>
          <p:cNvCxnSpPr/>
          <p:nvPr/>
        </p:nvCxnSpPr>
        <p:spPr>
          <a:xfrm>
            <a:off x="1115616" y="3356992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1475656" y="3212976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sk-SK" sz="1600" dirty="0" smtClean="0">
                <a:solidFill>
                  <a:srgbClr val="FF0000"/>
                </a:solidFill>
                <a:latin typeface="Comic Sans MS" pitchFamily="66" charset="0"/>
              </a:rPr>
              <a:t> des. miest</a:t>
            </a:r>
            <a:endParaRPr lang="sk-SK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Pravá složená závorka 10"/>
          <p:cNvSpPr/>
          <p:nvPr/>
        </p:nvSpPr>
        <p:spPr>
          <a:xfrm>
            <a:off x="2843808" y="2852936"/>
            <a:ext cx="216024" cy="720080"/>
          </a:xfrm>
          <a:prstGeom prst="rightBrace">
            <a:avLst>
              <a:gd name="adj1" fmla="val 3796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ovéPole 11"/>
          <p:cNvSpPr txBox="1"/>
          <p:nvPr/>
        </p:nvSpPr>
        <p:spPr>
          <a:xfrm>
            <a:off x="3131840" y="3068960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polu – 2 desatinné miesta</a:t>
            </a:r>
            <a:endParaRPr lang="sk-SK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14" name="Přímá spojovací šipka 13"/>
          <p:cNvCxnSpPr/>
          <p:nvPr/>
        </p:nvCxnSpPr>
        <p:spPr>
          <a:xfrm>
            <a:off x="6156176" y="3284984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>
            <a:off x="6516216" y="3284984"/>
            <a:ext cx="0" cy="5040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/>
          <p:nvPr/>
        </p:nvCxnSpPr>
        <p:spPr>
          <a:xfrm flipH="1">
            <a:off x="1403648" y="3789040"/>
            <a:ext cx="511256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539552" y="342900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,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107504" y="4077072"/>
            <a:ext cx="114326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    </a:t>
            </a:r>
            <a:r>
              <a:rPr lang="sk-SK" sz="2200" dirty="0" smtClean="0">
                <a:latin typeface="Comic Sans MS" pitchFamily="66" charset="0"/>
              </a:rPr>
              <a:t>4,28</a:t>
            </a:r>
          </a:p>
          <a:p>
            <a:r>
              <a:rPr lang="sk-SK" sz="2200" u="sng" dirty="0" smtClean="0">
                <a:latin typeface="Comic Sans MS" pitchFamily="66" charset="0"/>
              </a:rPr>
              <a:t> . </a:t>
            </a:r>
            <a:r>
              <a:rPr lang="sk-SK" sz="2200" u="sng" dirty="0">
                <a:latin typeface="Comic Sans MS" pitchFamily="66" charset="0"/>
              </a:rPr>
              <a:t> </a:t>
            </a:r>
            <a:r>
              <a:rPr lang="sk-SK" sz="2200" u="sng" dirty="0" smtClean="0">
                <a:latin typeface="Comic Sans MS" pitchFamily="66" charset="0"/>
              </a:rPr>
              <a:t>   1,6</a:t>
            </a:r>
          </a:p>
          <a:p>
            <a:r>
              <a:rPr lang="sk-SK" sz="2200" dirty="0" smtClean="0">
                <a:latin typeface="Comic Sans MS" pitchFamily="66" charset="0"/>
              </a:rPr>
              <a:t>  2568</a:t>
            </a:r>
          </a:p>
          <a:p>
            <a:r>
              <a:rPr lang="sk-SK" sz="2200" u="sng" dirty="0">
                <a:latin typeface="Comic Sans MS" pitchFamily="66" charset="0"/>
              </a:rPr>
              <a:t> </a:t>
            </a:r>
            <a:r>
              <a:rPr lang="sk-SK" sz="2200" u="sng" dirty="0" smtClean="0">
                <a:latin typeface="Comic Sans MS" pitchFamily="66" charset="0"/>
              </a:rPr>
              <a:t> 428_</a:t>
            </a:r>
          </a:p>
          <a:p>
            <a:r>
              <a:rPr lang="sk-SK" sz="2200" dirty="0">
                <a:latin typeface="Comic Sans MS" pitchFamily="66" charset="0"/>
              </a:rPr>
              <a:t> </a:t>
            </a:r>
            <a:r>
              <a:rPr lang="sk-SK" sz="2200" dirty="0" smtClean="0">
                <a:latin typeface="Comic Sans MS" pitchFamily="66" charset="0"/>
              </a:rPr>
              <a:t> 6848</a:t>
            </a:r>
          </a:p>
          <a:p>
            <a:r>
              <a:rPr lang="sk-SK" sz="2200" dirty="0">
                <a:latin typeface="Comic Sans MS" pitchFamily="66" charset="0"/>
              </a:rPr>
              <a:t> </a:t>
            </a:r>
            <a:endParaRPr lang="sk-SK" sz="2200" dirty="0" smtClean="0">
              <a:latin typeface="Comic Sans MS" pitchFamily="66" charset="0"/>
            </a:endParaRPr>
          </a:p>
          <a:p>
            <a:endParaRPr lang="sk-SK" sz="2400" dirty="0">
              <a:latin typeface="Comic Sans MS" pitchFamily="66" charset="0"/>
            </a:endParaRPr>
          </a:p>
        </p:txBody>
      </p:sp>
      <p:cxnSp>
        <p:nvCxnSpPr>
          <p:cNvPr id="24" name="Přímá spojovací šipka 23"/>
          <p:cNvCxnSpPr/>
          <p:nvPr/>
        </p:nvCxnSpPr>
        <p:spPr>
          <a:xfrm>
            <a:off x="1259632" y="4293096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ovací šipka 24"/>
          <p:cNvCxnSpPr/>
          <p:nvPr/>
        </p:nvCxnSpPr>
        <p:spPr>
          <a:xfrm>
            <a:off x="1259632" y="4653136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1691680" y="4149080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rgbClr val="FF0000"/>
                </a:solidFill>
                <a:latin typeface="Comic Sans MS" pitchFamily="66" charset="0"/>
              </a:rPr>
              <a:t>2 des. miesta</a:t>
            </a:r>
            <a:endParaRPr lang="sk-SK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1691680" y="4509120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sk-SK" sz="1600" dirty="0" smtClean="0">
                <a:solidFill>
                  <a:srgbClr val="FF0000"/>
                </a:solidFill>
                <a:latin typeface="Comic Sans MS" pitchFamily="66" charset="0"/>
              </a:rPr>
              <a:t> des. miesto</a:t>
            </a:r>
            <a:endParaRPr lang="sk-SK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" name="Pravá složená závorka 27"/>
          <p:cNvSpPr/>
          <p:nvPr/>
        </p:nvSpPr>
        <p:spPr>
          <a:xfrm>
            <a:off x="2987824" y="4077072"/>
            <a:ext cx="216024" cy="720080"/>
          </a:xfrm>
          <a:prstGeom prst="rightBrace">
            <a:avLst>
              <a:gd name="adj1" fmla="val 3796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TextovéPole 28"/>
          <p:cNvSpPr txBox="1"/>
          <p:nvPr/>
        </p:nvSpPr>
        <p:spPr>
          <a:xfrm>
            <a:off x="3275856" y="429309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polu – 3 desatinné miesta</a:t>
            </a:r>
            <a:endParaRPr lang="sk-SK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30" name="Přímá spojovací šipka 29"/>
          <p:cNvCxnSpPr/>
          <p:nvPr/>
        </p:nvCxnSpPr>
        <p:spPr>
          <a:xfrm>
            <a:off x="6228184" y="450912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šipka 30"/>
          <p:cNvCxnSpPr/>
          <p:nvPr/>
        </p:nvCxnSpPr>
        <p:spPr>
          <a:xfrm>
            <a:off x="6588224" y="4509120"/>
            <a:ext cx="0" cy="122413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ovací šipka 33"/>
          <p:cNvCxnSpPr/>
          <p:nvPr/>
        </p:nvCxnSpPr>
        <p:spPr>
          <a:xfrm flipH="1">
            <a:off x="1475656" y="5733256"/>
            <a:ext cx="511256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/>
          <p:cNvSpPr txBox="1"/>
          <p:nvPr/>
        </p:nvSpPr>
        <p:spPr>
          <a:xfrm>
            <a:off x="395536" y="5373216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,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  <p:bldP spid="10" grpId="0"/>
      <p:bldP spid="11" grpId="0" animBg="1"/>
      <p:bldP spid="12" grpId="0"/>
      <p:bldP spid="22" grpId="0"/>
      <p:bldP spid="26" grpId="0"/>
      <p:bldP spid="27" grpId="0"/>
      <p:bldP spid="28" grpId="0" animBg="1"/>
      <p:bldP spid="29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9256" cy="724942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latin typeface="Comic Sans MS" pitchFamily="66" charset="0"/>
              </a:rPr>
              <a:t>Ako násobíme desatinné čísla?</a:t>
            </a:r>
            <a:endParaRPr lang="sk-SK" sz="36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2044824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Desatinné čísla násobíme tak, že ich násobíme ako prirodzené čísla a v súčine oddelíme odzadu toľko desatinných miest, koľko mali oba činitele spolu.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95536" y="3717032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Koľko desatinných miest bude mať súčin, ak násobíme tieto čísla?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95536" y="4149080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0,29 . 1,22 =</a:t>
            </a:r>
          </a:p>
          <a:p>
            <a:r>
              <a:rPr lang="sk-SK" dirty="0" smtClean="0">
                <a:latin typeface="Comic Sans MS" pitchFamily="66" charset="0"/>
              </a:rPr>
              <a:t>104,8 . 1,7 = </a:t>
            </a:r>
          </a:p>
          <a:p>
            <a:r>
              <a:rPr lang="sk-SK" dirty="0" smtClean="0">
                <a:latin typeface="Comic Sans MS" pitchFamily="66" charset="0"/>
              </a:rPr>
              <a:t>9,321 . 6,3 =</a:t>
            </a:r>
          </a:p>
          <a:p>
            <a:r>
              <a:rPr lang="sk-SK" dirty="0" smtClean="0">
                <a:latin typeface="Comic Sans MS" pitchFamily="66" charset="0"/>
              </a:rPr>
              <a:t>8,10001 . 2,41 =</a:t>
            </a:r>
          </a:p>
          <a:p>
            <a:r>
              <a:rPr lang="sk-SK" dirty="0" smtClean="0">
                <a:latin typeface="Comic Sans MS" pitchFamily="66" charset="0"/>
              </a:rPr>
              <a:t>5983 . 0,2 =</a:t>
            </a:r>
          </a:p>
          <a:p>
            <a:endParaRPr lang="sk-SK" dirty="0">
              <a:latin typeface="Comic Sans MS" pitchFamily="66" charset="0"/>
            </a:endParaRPr>
          </a:p>
        </p:txBody>
      </p:sp>
      <p:cxnSp>
        <p:nvCxnSpPr>
          <p:cNvPr id="8" name="Přímá spojovací šipka 7"/>
          <p:cNvCxnSpPr/>
          <p:nvPr/>
        </p:nvCxnSpPr>
        <p:spPr>
          <a:xfrm>
            <a:off x="1835696" y="4365104"/>
            <a:ext cx="79208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2699792" y="414908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s</a:t>
            </a:r>
            <a:r>
              <a:rPr lang="sk-SK" dirty="0" smtClean="0">
                <a:solidFill>
                  <a:srgbClr val="FF0000"/>
                </a:solidFill>
              </a:rPr>
              <a:t>účin bude mať 4 desatinné miesta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2" name="Přímá spojovací šipka 11"/>
          <p:cNvCxnSpPr/>
          <p:nvPr/>
        </p:nvCxnSpPr>
        <p:spPr>
          <a:xfrm>
            <a:off x="1835696" y="4653136"/>
            <a:ext cx="79208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2699792" y="4437112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s</a:t>
            </a:r>
            <a:r>
              <a:rPr lang="sk-SK" dirty="0" smtClean="0">
                <a:solidFill>
                  <a:srgbClr val="FF0000"/>
                </a:solidFill>
              </a:rPr>
              <a:t>účin bude mať 2 desatinné miesta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4" name="Přímá spojovací šipka 13"/>
          <p:cNvCxnSpPr/>
          <p:nvPr/>
        </p:nvCxnSpPr>
        <p:spPr>
          <a:xfrm>
            <a:off x="1835696" y="4941168"/>
            <a:ext cx="79208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2699792" y="4725144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s</a:t>
            </a:r>
            <a:r>
              <a:rPr lang="sk-SK" dirty="0" smtClean="0">
                <a:solidFill>
                  <a:srgbClr val="FF0000"/>
                </a:solidFill>
              </a:rPr>
              <a:t>účin bude mať 4 desatinné miesta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699792" y="5013176"/>
            <a:ext cx="36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s</a:t>
            </a:r>
            <a:r>
              <a:rPr lang="sk-SK" dirty="0" smtClean="0">
                <a:solidFill>
                  <a:srgbClr val="FF0000"/>
                </a:solidFill>
              </a:rPr>
              <a:t>účin bude mať 7 desatinných miest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7" name="Přímá spojovací šipka 16"/>
          <p:cNvCxnSpPr/>
          <p:nvPr/>
        </p:nvCxnSpPr>
        <p:spPr>
          <a:xfrm>
            <a:off x="2123728" y="5157192"/>
            <a:ext cx="50405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/>
          <p:nvPr/>
        </p:nvCxnSpPr>
        <p:spPr>
          <a:xfrm>
            <a:off x="1907704" y="5445224"/>
            <a:ext cx="79208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2699792" y="5301208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s</a:t>
            </a:r>
            <a:r>
              <a:rPr lang="sk-SK" dirty="0" smtClean="0">
                <a:solidFill>
                  <a:srgbClr val="FF0000"/>
                </a:solidFill>
              </a:rPr>
              <a:t>účin bude mať 1 desatinné miesto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11" grpId="0"/>
      <p:bldP spid="13" grpId="0"/>
      <p:bldP spid="15" grpId="0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txBody>
          <a:bodyPr>
            <a:normAutofit/>
          </a:bodyPr>
          <a:lstStyle/>
          <a:p>
            <a:r>
              <a:rPr lang="sk-SK" sz="2600" b="1" dirty="0" smtClean="0">
                <a:latin typeface="Comic Sans MS" pitchFamily="66" charset="0"/>
              </a:rPr>
              <a:t>Poďme vypočítať príklady z predchádzajúceho </a:t>
            </a:r>
            <a:r>
              <a:rPr lang="sk-SK" sz="2600" b="1" dirty="0" err="1" smtClean="0">
                <a:latin typeface="Comic Sans MS" pitchFamily="66" charset="0"/>
              </a:rPr>
              <a:t>slide</a:t>
            </a:r>
            <a:r>
              <a:rPr lang="sk-SK" sz="2600" b="1" dirty="0" smtClean="0">
                <a:latin typeface="Comic Sans MS" pitchFamily="66" charset="0"/>
              </a:rPr>
              <a:t>:</a:t>
            </a:r>
            <a:endParaRPr lang="sk-SK" sz="2600" b="1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0" y="1412776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0,29 . 1,22 =</a:t>
            </a:r>
          </a:p>
          <a:p>
            <a:r>
              <a:rPr lang="sk-SK" dirty="0" smtClean="0">
                <a:latin typeface="Comic Sans MS" pitchFamily="66" charset="0"/>
              </a:rPr>
              <a:t>104,8 . 1,7 = </a:t>
            </a:r>
          </a:p>
          <a:p>
            <a:r>
              <a:rPr lang="sk-SK" dirty="0" smtClean="0">
                <a:latin typeface="Comic Sans MS" pitchFamily="66" charset="0"/>
              </a:rPr>
              <a:t>9,321 . 6,3 =</a:t>
            </a:r>
          </a:p>
          <a:p>
            <a:r>
              <a:rPr lang="sk-SK" dirty="0" smtClean="0">
                <a:latin typeface="Comic Sans MS" pitchFamily="66" charset="0"/>
              </a:rPr>
              <a:t>8,10001 . 2,41 =</a:t>
            </a:r>
          </a:p>
          <a:p>
            <a:r>
              <a:rPr lang="sk-SK" dirty="0" smtClean="0">
                <a:latin typeface="Comic Sans MS" pitchFamily="66" charset="0"/>
              </a:rPr>
              <a:t>5983 . 0,2 =</a:t>
            </a:r>
          </a:p>
          <a:p>
            <a:endParaRPr lang="sk-SK" dirty="0"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179512" y="3212976"/>
            <a:ext cx="11521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     0,29</a:t>
            </a:r>
          </a:p>
          <a:p>
            <a:r>
              <a:rPr lang="sk-SK" sz="2000" u="sng" dirty="0" smtClean="0"/>
              <a:t>   . 1,22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058</a:t>
            </a:r>
          </a:p>
          <a:p>
            <a:r>
              <a:rPr lang="sk-SK" sz="2000" dirty="0" smtClean="0"/>
              <a:t>   058-</a:t>
            </a:r>
          </a:p>
          <a:p>
            <a:r>
              <a:rPr lang="sk-SK" sz="2000" u="sng" dirty="0" smtClean="0"/>
              <a:t> 029- -__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0,3538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1403648" y="141277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0,3538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403648" y="3212976"/>
            <a:ext cx="108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    104,8</a:t>
            </a:r>
          </a:p>
          <a:p>
            <a:r>
              <a:rPr lang="sk-SK" sz="2000" u="sng" dirty="0"/>
              <a:t> </a:t>
            </a:r>
            <a:r>
              <a:rPr lang="sk-SK" sz="2000" u="sng" dirty="0" smtClean="0"/>
              <a:t>    .  1,7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7336</a:t>
            </a:r>
          </a:p>
          <a:p>
            <a:r>
              <a:rPr lang="sk-SK" sz="2000" u="sng" dirty="0"/>
              <a:t> </a:t>
            </a:r>
            <a:r>
              <a:rPr lang="sk-SK" sz="2000" u="sng" dirty="0" smtClean="0"/>
              <a:t> 1048-_</a:t>
            </a:r>
          </a:p>
          <a:p>
            <a:endParaRPr lang="sk-SK" sz="20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1547664" y="45091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178,16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1403648" y="170080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178,16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987824" y="3212976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   </a:t>
            </a:r>
            <a:r>
              <a:rPr lang="sk-SK" sz="2000" dirty="0" smtClean="0"/>
              <a:t>9,321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</a:t>
            </a:r>
            <a:r>
              <a:rPr lang="sk-SK" sz="2000" u="sng" dirty="0" smtClean="0"/>
              <a:t>   . 6,3</a:t>
            </a:r>
          </a:p>
          <a:p>
            <a:r>
              <a:rPr lang="sk-SK" sz="2000" dirty="0" smtClean="0"/>
              <a:t>    27963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</a:t>
            </a:r>
            <a:r>
              <a:rPr lang="sk-SK" sz="2000" u="sng" dirty="0" smtClean="0"/>
              <a:t>55926-_</a:t>
            </a:r>
            <a:endParaRPr lang="sk-SK" sz="2000" u="sng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3059832" y="44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58,7223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403648" y="19888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58,7223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4499992" y="3212976"/>
            <a:ext cx="1872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           8,10001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</a:t>
            </a:r>
            <a:r>
              <a:rPr lang="sk-SK" sz="2000" u="sng" dirty="0" smtClean="0"/>
              <a:t>          . 2,41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810001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3240004-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</a:t>
            </a:r>
            <a:r>
              <a:rPr lang="sk-SK" sz="2000" u="sng" dirty="0" smtClean="0"/>
              <a:t>  1620002—</a:t>
            </a:r>
          </a:p>
          <a:p>
            <a:r>
              <a:rPr lang="sk-SK" sz="2000" u="sng" dirty="0"/>
              <a:t> </a:t>
            </a:r>
            <a:r>
              <a:rPr lang="sk-SK" sz="2000" u="sng" dirty="0" smtClean="0"/>
              <a:t>     </a:t>
            </a:r>
          </a:p>
          <a:p>
            <a:endParaRPr lang="sk-SK" sz="2000" u="sng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860032" y="479715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19,5210241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1691680" y="227687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19,5210241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6588224" y="3212976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 </a:t>
            </a:r>
            <a:r>
              <a:rPr lang="sk-SK" sz="2000" dirty="0" smtClean="0"/>
              <a:t>5 983</a:t>
            </a:r>
          </a:p>
          <a:p>
            <a:r>
              <a:rPr lang="sk-SK" sz="2000" u="sng" dirty="0"/>
              <a:t> </a:t>
            </a:r>
            <a:r>
              <a:rPr lang="sk-SK" sz="2000" u="sng" dirty="0" smtClean="0"/>
              <a:t>      . 0,2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11966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</a:t>
            </a:r>
            <a:r>
              <a:rPr lang="sk-SK" sz="2000" u="sng" dirty="0" smtClean="0"/>
              <a:t> 0000-</a:t>
            </a:r>
            <a:endParaRPr lang="sk-SK" sz="2000" u="sng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6804248" y="4437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1196,6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1331640" y="256490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1 196,6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sk-SK" dirty="0" smtClean="0"/>
              <a:t>Domáca úloha: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340769"/>
            <a:ext cx="8686800" cy="2592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</a:t>
            </a:r>
            <a:r>
              <a:rPr lang="sk-SK" sz="2400" dirty="0" smtClean="0"/>
              <a:t>Vynásobte a dajte pozor, koľko desatinných miest treba oddeliť </a:t>
            </a:r>
          </a:p>
          <a:p>
            <a:pPr>
              <a:buNone/>
            </a:pPr>
            <a:r>
              <a:rPr lang="sk-SK" sz="2400" dirty="0"/>
              <a:t> </a:t>
            </a:r>
            <a:r>
              <a:rPr lang="sk-SK" sz="2400" dirty="0" smtClean="0"/>
              <a:t>  v súčine. </a:t>
            </a:r>
          </a:p>
          <a:p>
            <a:pPr>
              <a:buNone/>
            </a:pPr>
            <a:r>
              <a:rPr lang="sk-SK" sz="2400" dirty="0"/>
              <a:t> </a:t>
            </a:r>
            <a:r>
              <a:rPr lang="sk-SK" sz="2400" dirty="0" smtClean="0"/>
              <a:t>  </a:t>
            </a:r>
          </a:p>
          <a:p>
            <a:pPr>
              <a:buNone/>
            </a:pPr>
            <a:r>
              <a:rPr lang="sk-SK" sz="2400" dirty="0"/>
              <a:t> </a:t>
            </a:r>
            <a:r>
              <a:rPr lang="sk-SK" sz="2400" dirty="0" smtClean="0"/>
              <a:t>  68,32                   0,5872                3,254                 5,102</a:t>
            </a:r>
          </a:p>
          <a:p>
            <a:pPr>
              <a:buNone/>
            </a:pPr>
            <a:r>
              <a:rPr lang="sk-SK" sz="2400" u="sng" dirty="0"/>
              <a:t> </a:t>
            </a:r>
            <a:r>
              <a:rPr lang="sk-SK" sz="2400" u="sng" dirty="0" smtClean="0"/>
              <a:t>    . 0,7</a:t>
            </a:r>
            <a:r>
              <a:rPr lang="sk-SK" sz="2400" dirty="0" smtClean="0"/>
              <a:t>                  </a:t>
            </a:r>
            <a:r>
              <a:rPr lang="sk-SK" sz="2400" u="sng" dirty="0" smtClean="0"/>
              <a:t>      . 5,6</a:t>
            </a:r>
            <a:r>
              <a:rPr lang="sk-SK" sz="2400" dirty="0" smtClean="0"/>
              <a:t>               </a:t>
            </a:r>
            <a:r>
              <a:rPr lang="sk-SK" sz="2400" u="sng" dirty="0" smtClean="0"/>
              <a:t> .     77</a:t>
            </a:r>
            <a:r>
              <a:rPr lang="sk-SK" sz="2400" dirty="0" smtClean="0"/>
              <a:t>                </a:t>
            </a:r>
            <a:r>
              <a:rPr lang="sk-SK" sz="2400" u="sng" dirty="0" smtClean="0"/>
              <a:t>    . 8,3</a:t>
            </a:r>
          </a:p>
          <a:p>
            <a:pPr>
              <a:buNone/>
            </a:pPr>
            <a:endParaRPr lang="sk-SK" sz="2400" u="sng" dirty="0" smtClean="0"/>
          </a:p>
          <a:p>
            <a:pPr>
              <a:buNone/>
            </a:pPr>
            <a:endParaRPr lang="sk-SK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ásobenie desatinných čísel 2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Násobenie desatinných čísel 2</Template>
  <TotalTime>8</TotalTime>
  <Words>355</Words>
  <Application>Microsoft Office PowerPoint</Application>
  <PresentationFormat>Prezentácia na obrazovke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Násobenie desatinných čísel 2</vt:lpstr>
      <vt:lpstr>Prezentácia programu PowerPoint</vt:lpstr>
      <vt:lpstr>Skúsme spamäti:</vt:lpstr>
      <vt:lpstr>Násobenie desatinného čísla prirodzeným</vt:lpstr>
      <vt:lpstr>Ako násobíme desatinné čísla?</vt:lpstr>
      <vt:lpstr>Poďme vypočítať príklady z predchádzajúceho slide:</vt:lpstr>
      <vt:lpstr>Domáca úloha: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HpElite</dc:creator>
  <cp:lastModifiedBy>Dušan Andraško</cp:lastModifiedBy>
  <cp:revision>2</cp:revision>
  <dcterms:created xsi:type="dcterms:W3CDTF">2020-12-04T14:05:52Z</dcterms:created>
  <dcterms:modified xsi:type="dcterms:W3CDTF">2022-01-10T04:57:55Z</dcterms:modified>
</cp:coreProperties>
</file>