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63" r:id="rId2"/>
    <p:sldId id="261" r:id="rId3"/>
    <p:sldId id="262" r:id="rId4"/>
    <p:sldId id="264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B2DE82"/>
    <a:srgbClr val="CE7CB7"/>
    <a:srgbClr val="C25EA5"/>
    <a:srgbClr val="265768"/>
    <a:srgbClr val="9CD45E"/>
    <a:srgbClr val="BA4699"/>
    <a:srgbClr val="6F295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84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31" name="Zástupný symbol pro datum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8A2481B-5154-415F-B752-558547769AA3}" type="datetimeFigureOut">
              <a:rPr lang="cs-CZ" smtClean="0"/>
              <a:pPr/>
              <a:t>3.5.2012</a:t>
            </a:fld>
            <a:endParaRPr lang="cs-CZ"/>
          </a:p>
        </p:txBody>
      </p:sp>
      <p:sp>
        <p:nvSpPr>
          <p:cNvPr id="18" name="Zástupný symbol pro zápatí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3.5.2012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3.5.2012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3.5.2012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8A2481B-5154-415F-B752-558547769AA3}" type="datetimeFigureOut">
              <a:rPr lang="cs-CZ" smtClean="0"/>
              <a:pPr/>
              <a:t>3.5.2012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3.5.2012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3.5.2012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3.5.2012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8A2481B-5154-415F-B752-558547769AA3}" type="datetimeFigureOut">
              <a:rPr lang="cs-CZ" smtClean="0"/>
              <a:pPr/>
              <a:t>3.5.2012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3.5.2012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3.5.2012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Zástupný symbol pro obrázek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ro nadpis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1" name="Zástupný symbol pro text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27" name="Zástupný symbol pro datum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8A2481B-5154-415F-B752-558547769AA3}" type="datetimeFigureOut">
              <a:rPr lang="cs-CZ" smtClean="0"/>
              <a:pPr/>
              <a:t>3.5.2012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16" name="Zástupný symbol pro číslo snímku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19727859">
            <a:off x="878744" y="2212485"/>
            <a:ext cx="4071966" cy="1771664"/>
          </a:xfrm>
        </p:spPr>
        <p:txBody>
          <a:bodyPr>
            <a:noAutofit/>
          </a:bodyPr>
          <a:lstStyle/>
          <a:p>
            <a:r>
              <a:rPr lang="sk-SK" sz="4300" dirty="0" smtClean="0">
                <a:solidFill>
                  <a:schemeClr val="bg2">
                    <a:lumMod val="75000"/>
                  </a:schemeClr>
                </a:solidFill>
              </a:rPr>
              <a:t>Konštrukcia Trojuholníka</a:t>
            </a:r>
            <a:br>
              <a:rPr lang="sk-SK" sz="43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sk-SK" sz="4300" dirty="0" smtClean="0">
                <a:solidFill>
                  <a:schemeClr val="bg2">
                    <a:lumMod val="75000"/>
                  </a:schemeClr>
                </a:solidFill>
              </a:rPr>
              <a:t>           I</a:t>
            </a:r>
            <a:r>
              <a:rPr lang="sk-SK" sz="4300" dirty="0" smtClean="0">
                <a:solidFill>
                  <a:srgbClr val="CC6600"/>
                </a:solidFill>
              </a:rPr>
              <a:t>.</a:t>
            </a:r>
            <a:endParaRPr lang="cs-CZ" sz="4300" dirty="0">
              <a:solidFill>
                <a:srgbClr val="CC6600"/>
              </a:solidFill>
            </a:endParaRP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2"/>
          </p:nvPr>
        </p:nvSpPr>
        <p:spPr>
          <a:xfrm>
            <a:off x="5389098" y="4000504"/>
            <a:ext cx="3429000" cy="1203370"/>
          </a:xfrm>
        </p:spPr>
        <p:txBody>
          <a:bodyPr>
            <a:noAutofit/>
          </a:bodyPr>
          <a:lstStyle/>
          <a:p>
            <a:r>
              <a:rPr lang="sk-SK" sz="3600" dirty="0" smtClean="0"/>
              <a:t>Sss</a:t>
            </a:r>
          </a:p>
          <a:p>
            <a:r>
              <a:rPr lang="sk-SK" sz="3600" dirty="0" smtClean="0"/>
              <a:t>    Sus</a:t>
            </a:r>
          </a:p>
          <a:p>
            <a:r>
              <a:rPr lang="sk-SK" sz="3600" dirty="0" smtClean="0"/>
              <a:t>       usu</a:t>
            </a:r>
            <a:endParaRPr lang="cs-CZ" sz="3600" dirty="0"/>
          </a:p>
        </p:txBody>
      </p:sp>
      <p:pic>
        <p:nvPicPr>
          <p:cNvPr id="8" name="Zástupný symbol pro obrázek 7" descr="_vyrn_352trojuholnik_mliecna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152" r="2152"/>
          <a:stretch>
            <a:fillRect/>
          </a:stretch>
        </p:blipFill>
        <p:spPr>
          <a:xfrm rot="943703">
            <a:off x="5702447" y="896657"/>
            <a:ext cx="2803846" cy="2929944"/>
          </a:xfrm>
        </p:spPr>
      </p:pic>
      <p:sp>
        <p:nvSpPr>
          <p:cNvPr id="9" name="Rovnoramenný trojúhelník 8"/>
          <p:cNvSpPr/>
          <p:nvPr/>
        </p:nvSpPr>
        <p:spPr>
          <a:xfrm rot="8552168">
            <a:off x="6424226" y="5393570"/>
            <a:ext cx="3270436" cy="1092041"/>
          </a:xfrm>
          <a:prstGeom prst="triangle">
            <a:avLst>
              <a:gd name="adj" fmla="val 49826"/>
            </a:avLst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4286248" y="571480"/>
            <a:ext cx="3643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3200" b="1" dirty="0" smtClean="0"/>
              <a:t>Čo je to trojuholník</a:t>
            </a:r>
            <a:r>
              <a:rPr lang="sk-SK" sz="3200" dirty="0" smtClean="0"/>
              <a:t>?</a:t>
            </a:r>
            <a:endParaRPr lang="cs-CZ" sz="3200" dirty="0"/>
          </a:p>
        </p:txBody>
      </p:sp>
      <p:sp>
        <p:nvSpPr>
          <p:cNvPr id="3" name="TextovéPole 2"/>
          <p:cNvSpPr txBox="1"/>
          <p:nvPr/>
        </p:nvSpPr>
        <p:spPr>
          <a:xfrm>
            <a:off x="500034" y="5500702"/>
            <a:ext cx="41434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/>
              <a:t>Čo vieš o ňom povedať?</a:t>
            </a:r>
            <a:endParaRPr lang="cs-CZ" sz="3200" b="1" dirty="0"/>
          </a:p>
        </p:txBody>
      </p:sp>
      <p:sp>
        <p:nvSpPr>
          <p:cNvPr id="5" name="TextovéPole 4"/>
          <p:cNvSpPr txBox="1"/>
          <p:nvPr/>
        </p:nvSpPr>
        <p:spPr>
          <a:xfrm>
            <a:off x="5786446" y="2000240"/>
            <a:ext cx="24288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dirty="0" smtClean="0"/>
              <a:t> </a:t>
            </a:r>
            <a:r>
              <a:rPr lang="sk-SK" sz="2400" dirty="0" smtClean="0"/>
              <a:t>rovinný útvar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/>
              <a:t> množina bodov, ktoré tvoria prienik troch otvorených polrovín</a:t>
            </a:r>
          </a:p>
          <a:p>
            <a:endParaRPr lang="cs-CZ" sz="2400" dirty="0"/>
          </a:p>
        </p:txBody>
      </p:sp>
      <p:sp>
        <p:nvSpPr>
          <p:cNvPr id="8" name="Rovnoramenný trojúhelník 7"/>
          <p:cNvSpPr/>
          <p:nvPr/>
        </p:nvSpPr>
        <p:spPr>
          <a:xfrm>
            <a:off x="500034" y="2143116"/>
            <a:ext cx="4929222" cy="2643206"/>
          </a:xfrm>
          <a:prstGeom prst="triangle">
            <a:avLst>
              <a:gd name="adj" fmla="val 80986"/>
            </a:avLst>
          </a:prstGeom>
          <a:solidFill>
            <a:schemeClr val="tx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/>
          <p:cNvSpPr txBox="1"/>
          <p:nvPr/>
        </p:nvSpPr>
        <p:spPr>
          <a:xfrm>
            <a:off x="357158" y="4929198"/>
            <a:ext cx="35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A</a:t>
            </a:r>
            <a:endParaRPr lang="cs-CZ" sz="2800" b="1" dirty="0"/>
          </a:p>
        </p:txBody>
      </p:sp>
      <p:sp>
        <p:nvSpPr>
          <p:cNvPr id="10" name="TextovéPole 9"/>
          <p:cNvSpPr txBox="1"/>
          <p:nvPr/>
        </p:nvSpPr>
        <p:spPr>
          <a:xfrm>
            <a:off x="5286380" y="4929198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B</a:t>
            </a:r>
            <a:endParaRPr lang="cs-CZ" sz="2400" b="1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4357686" y="1714488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C</a:t>
            </a:r>
            <a:endParaRPr lang="cs-CZ" sz="2400" b="1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5072066" y="3143248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a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1928794" y="321468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b</a:t>
            </a:r>
            <a:endParaRPr lang="cs-CZ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3000364" y="485776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c</a:t>
            </a:r>
            <a:endParaRPr lang="cs-CZ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1214414" y="4214818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α</a:t>
            </a:r>
            <a:endParaRPr lang="cs-CZ" sz="2400" dirty="0"/>
          </a:p>
        </p:txBody>
      </p:sp>
      <p:sp>
        <p:nvSpPr>
          <p:cNvPr id="16" name="TextovéPole 15"/>
          <p:cNvSpPr txBox="1"/>
          <p:nvPr/>
        </p:nvSpPr>
        <p:spPr>
          <a:xfrm>
            <a:off x="4000496" y="2500306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γ</a:t>
            </a:r>
            <a:endParaRPr lang="cs-CZ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4643438" y="4214818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β</a:t>
            </a:r>
            <a:endParaRPr lang="cs-CZ" sz="2400" dirty="0"/>
          </a:p>
        </p:txBody>
      </p:sp>
      <p:sp>
        <p:nvSpPr>
          <p:cNvPr id="18" name="TextovéPole 17"/>
          <p:cNvSpPr txBox="1"/>
          <p:nvPr/>
        </p:nvSpPr>
        <p:spPr>
          <a:xfrm>
            <a:off x="428596" y="1142984"/>
            <a:ext cx="37862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2400" dirty="0" smtClean="0"/>
              <a:t> má tri vrcholy A, B, C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/>
              <a:t> tri strany a, b, c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/>
              <a:t> tri vnútorné uhly </a:t>
            </a:r>
            <a:r>
              <a:rPr lang="el-GR" sz="2400" i="1" dirty="0" smtClean="0"/>
              <a:t>α</a:t>
            </a:r>
            <a:r>
              <a:rPr lang="sk-SK" sz="2400" i="1" dirty="0" smtClean="0"/>
              <a:t> </a:t>
            </a:r>
            <a:r>
              <a:rPr lang="el-GR" sz="2400" i="1" dirty="0" smtClean="0"/>
              <a:t>β</a:t>
            </a:r>
            <a:r>
              <a:rPr lang="sk-SK" sz="2400" i="1" dirty="0" smtClean="0"/>
              <a:t> </a:t>
            </a:r>
            <a:r>
              <a:rPr lang="el-GR" sz="2400" i="1" dirty="0" smtClean="0"/>
              <a:t>γ</a:t>
            </a:r>
            <a:endParaRPr lang="sk-SK" sz="2400" i="1" dirty="0" smtClean="0"/>
          </a:p>
          <a:p>
            <a:endParaRPr lang="cs-CZ" sz="2400" dirty="0"/>
          </a:p>
        </p:txBody>
      </p:sp>
      <p:sp>
        <p:nvSpPr>
          <p:cNvPr id="19" name="Rovnoramenný trojúhelník 18"/>
          <p:cNvSpPr/>
          <p:nvPr/>
        </p:nvSpPr>
        <p:spPr>
          <a:xfrm rot="10800000">
            <a:off x="8429652" y="571480"/>
            <a:ext cx="500066" cy="4857784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Elipsa 19"/>
          <p:cNvSpPr/>
          <p:nvPr/>
        </p:nvSpPr>
        <p:spPr>
          <a:xfrm>
            <a:off x="8501090" y="5857892"/>
            <a:ext cx="428628" cy="5000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8" grpId="0" animBg="1"/>
      <p:bldP spid="9" grpId="0"/>
      <p:bldP spid="10" grpId="0"/>
      <p:bldP spid="11" grpId="0"/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714744" y="214290"/>
            <a:ext cx="5105400" cy="1966906"/>
          </a:xfrm>
        </p:spPr>
        <p:txBody>
          <a:bodyPr/>
          <a:lstStyle/>
          <a:p>
            <a:r>
              <a:rPr lang="sk-SK" dirty="0" smtClean="0">
                <a:solidFill>
                  <a:srgbClr val="CC6600"/>
                </a:solidFill>
              </a:rPr>
              <a:t>Konštrukčné úlohy</a:t>
            </a:r>
            <a:br>
              <a:rPr lang="sk-SK" dirty="0" smtClean="0">
                <a:solidFill>
                  <a:srgbClr val="CC6600"/>
                </a:solidFill>
              </a:rPr>
            </a:br>
            <a:endParaRPr lang="cs-CZ" dirty="0">
              <a:solidFill>
                <a:srgbClr val="CC66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571868" y="1857364"/>
            <a:ext cx="5114778" cy="1101248"/>
          </a:xfrm>
        </p:spPr>
        <p:txBody>
          <a:bodyPr>
            <a:noAutofit/>
          </a:bodyPr>
          <a:lstStyle/>
          <a:p>
            <a:r>
              <a:rPr lang="sk-SK" sz="2400" dirty="0" smtClean="0"/>
              <a:t>Náčrt</a:t>
            </a:r>
          </a:p>
          <a:p>
            <a:r>
              <a:rPr lang="sk-SK" sz="2400" dirty="0" smtClean="0"/>
              <a:t>Rozbor</a:t>
            </a:r>
          </a:p>
          <a:p>
            <a:r>
              <a:rPr lang="sk-SK" sz="2400" dirty="0" smtClean="0"/>
              <a:t>Konštrukcia + zápis</a:t>
            </a:r>
          </a:p>
          <a:p>
            <a:r>
              <a:rPr lang="sk-SK" sz="2400" dirty="0" smtClean="0"/>
              <a:t>Diskusia</a:t>
            </a:r>
            <a:endParaRPr lang="cs-CZ" sz="24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4786314" y="4572008"/>
            <a:ext cx="371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>
                <a:solidFill>
                  <a:schemeClr val="bg2">
                    <a:lumMod val="90000"/>
                  </a:schemeClr>
                </a:solidFill>
              </a:rPr>
              <a:t>tri konštrukčné vety o trojuholníkov</a:t>
            </a:r>
            <a:endParaRPr lang="cs-CZ" sz="36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85720" y="4714884"/>
            <a:ext cx="1143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400" dirty="0" smtClean="0"/>
              <a:t>Sss </a:t>
            </a:r>
          </a:p>
          <a:p>
            <a:pPr algn="ctr"/>
            <a:r>
              <a:rPr lang="sk-SK" dirty="0" smtClean="0"/>
              <a:t>Strana, strana</a:t>
            </a:r>
          </a:p>
          <a:p>
            <a:pPr algn="ctr"/>
            <a:r>
              <a:rPr lang="sk-SK" dirty="0" smtClean="0"/>
              <a:t>strana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928662" y="2357430"/>
            <a:ext cx="16430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400" dirty="0" smtClean="0"/>
              <a:t>Sus</a:t>
            </a:r>
          </a:p>
          <a:p>
            <a:pPr algn="ctr"/>
            <a:r>
              <a:rPr lang="sk-SK" dirty="0" smtClean="0"/>
              <a:t>Strana</a:t>
            </a:r>
          </a:p>
          <a:p>
            <a:pPr algn="ctr"/>
            <a:r>
              <a:rPr lang="sk-SK" dirty="0" smtClean="0"/>
              <a:t>Strana</a:t>
            </a:r>
          </a:p>
          <a:p>
            <a:pPr algn="ctr"/>
            <a:r>
              <a:rPr lang="sk-SK" dirty="0" smtClean="0"/>
              <a:t>Uhol týmito stranami zovretý</a:t>
            </a:r>
            <a:endParaRPr lang="cs-CZ" dirty="0"/>
          </a:p>
        </p:txBody>
      </p:sp>
      <p:sp>
        <p:nvSpPr>
          <p:cNvPr id="8" name="TextovéPole 7"/>
          <p:cNvSpPr txBox="1"/>
          <p:nvPr/>
        </p:nvSpPr>
        <p:spPr>
          <a:xfrm>
            <a:off x="357158" y="428604"/>
            <a:ext cx="1500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5400" dirty="0" smtClean="0"/>
              <a:t>Usu</a:t>
            </a:r>
          </a:p>
          <a:p>
            <a:pPr algn="ctr"/>
            <a:r>
              <a:rPr lang="sk-SK" dirty="0" smtClean="0"/>
              <a:t>Strana a dva uhly na nej ležiace</a:t>
            </a:r>
          </a:p>
        </p:txBody>
      </p:sp>
      <p:sp>
        <p:nvSpPr>
          <p:cNvPr id="9" name="Rovnoramenný trojúhelník 8"/>
          <p:cNvSpPr/>
          <p:nvPr/>
        </p:nvSpPr>
        <p:spPr>
          <a:xfrm rot="16200000">
            <a:off x="3250397" y="4750603"/>
            <a:ext cx="1214446" cy="12858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  <p:bldP spid="7" grpId="0"/>
      <p:bldP spid="8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6255488" cy="1362075"/>
          </a:xfrm>
        </p:spPr>
        <p:txBody>
          <a:bodyPr/>
          <a:lstStyle/>
          <a:p>
            <a:pPr algn="l"/>
            <a:r>
              <a:rPr lang="sk-SK" dirty="0" smtClean="0">
                <a:solidFill>
                  <a:schemeClr val="tx2">
                    <a:lumMod val="75000"/>
                  </a:schemeClr>
                </a:solidFill>
              </a:rPr>
              <a:t>Matematické značky v geometrii</a:t>
            </a:r>
            <a:endParaRPr lang="cs-CZ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071538" y="1643050"/>
            <a:ext cx="2500330" cy="4786346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sk-SK" dirty="0" smtClean="0"/>
              <a:t>AB </a:t>
            </a:r>
          </a:p>
          <a:p>
            <a:pPr algn="l">
              <a:lnSpc>
                <a:spcPct val="150000"/>
              </a:lnSpc>
            </a:pPr>
            <a:r>
              <a:rPr lang="sk-SK" dirty="0" smtClean="0"/>
              <a:t>EF, </a:t>
            </a:r>
            <a:r>
              <a:rPr lang="sk-SK" i="1" dirty="0" smtClean="0"/>
              <a:t>p</a:t>
            </a:r>
          </a:p>
          <a:p>
            <a:pPr algn="l">
              <a:lnSpc>
                <a:spcPct val="150000"/>
              </a:lnSpc>
            </a:pPr>
            <a:r>
              <a:rPr lang="sk-SK" dirty="0" smtClean="0"/>
              <a:t>MO</a:t>
            </a:r>
          </a:p>
          <a:p>
            <a:pPr algn="l">
              <a:lnSpc>
                <a:spcPct val="150000"/>
              </a:lnSpc>
            </a:pPr>
            <a:r>
              <a:rPr lang="sk-SK" dirty="0" smtClean="0"/>
              <a:t> </a:t>
            </a:r>
            <a:r>
              <a:rPr lang="sk-SK" i="1" dirty="0" smtClean="0"/>
              <a:t>u // p</a:t>
            </a:r>
          </a:p>
          <a:p>
            <a:pPr algn="l">
              <a:lnSpc>
                <a:spcPct val="150000"/>
              </a:lnSpc>
            </a:pPr>
            <a:r>
              <a:rPr lang="sk-SK" i="1" dirty="0" smtClean="0"/>
              <a:t> m X h</a:t>
            </a:r>
          </a:p>
          <a:p>
            <a:pPr algn="l">
              <a:lnSpc>
                <a:spcPct val="150000"/>
              </a:lnSpc>
            </a:pPr>
            <a:r>
              <a:rPr lang="sk-SK" i="1" dirty="0" smtClean="0"/>
              <a:t> u     l</a:t>
            </a:r>
          </a:p>
          <a:p>
            <a:pPr algn="l">
              <a:lnSpc>
                <a:spcPct val="150000"/>
              </a:lnSpc>
            </a:pPr>
            <a:r>
              <a:rPr lang="sk-SK" dirty="0" smtClean="0"/>
              <a:t> k(S, r)</a:t>
            </a:r>
          </a:p>
          <a:p>
            <a:pPr algn="l">
              <a:lnSpc>
                <a:spcPct val="150000"/>
              </a:lnSpc>
            </a:pPr>
            <a:r>
              <a:rPr lang="sk-SK" dirty="0" smtClean="0"/>
              <a:t> C </a:t>
            </a:r>
            <a:r>
              <a:rPr lang="sk-SK" dirty="0" err="1" smtClean="0"/>
              <a:t>c</a:t>
            </a:r>
            <a:r>
              <a:rPr lang="sk-SK" dirty="0" smtClean="0"/>
              <a:t> k     MO</a:t>
            </a:r>
          </a:p>
          <a:p>
            <a:pPr algn="l">
              <a:lnSpc>
                <a:spcPct val="150000"/>
              </a:lnSpc>
            </a:pPr>
            <a:r>
              <a:rPr lang="sk-SK" dirty="0" smtClean="0"/>
              <a:t> I&lt; AXBI = 45 </a:t>
            </a:r>
            <a:r>
              <a:rPr lang="sk-SK" dirty="0" smtClean="0">
                <a:latin typeface="Calibri"/>
              </a:rPr>
              <a:t>⁰</a:t>
            </a:r>
            <a:endParaRPr lang="cs-CZ" dirty="0"/>
          </a:p>
        </p:txBody>
      </p:sp>
      <p:cxnSp>
        <p:nvCxnSpPr>
          <p:cNvPr id="8" name="Přímá spojovací čára 7"/>
          <p:cNvCxnSpPr/>
          <p:nvPr/>
        </p:nvCxnSpPr>
        <p:spPr>
          <a:xfrm rot="5400000">
            <a:off x="1465241" y="4678371"/>
            <a:ext cx="21431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ovací čára 9"/>
          <p:cNvCxnSpPr/>
          <p:nvPr/>
        </p:nvCxnSpPr>
        <p:spPr>
          <a:xfrm>
            <a:off x="1500166" y="4786322"/>
            <a:ext cx="21431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ovací šipka 11"/>
          <p:cNvCxnSpPr/>
          <p:nvPr/>
        </p:nvCxnSpPr>
        <p:spPr>
          <a:xfrm>
            <a:off x="1214414" y="3000372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ovací čára 13"/>
          <p:cNvCxnSpPr/>
          <p:nvPr/>
        </p:nvCxnSpPr>
        <p:spPr>
          <a:xfrm>
            <a:off x="1214414" y="2000240"/>
            <a:ext cx="14287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Volný tvar 14"/>
          <p:cNvSpPr/>
          <p:nvPr/>
        </p:nvSpPr>
        <p:spPr>
          <a:xfrm rot="15857643">
            <a:off x="1820582" y="5559886"/>
            <a:ext cx="287861" cy="186619"/>
          </a:xfrm>
          <a:custGeom>
            <a:avLst/>
            <a:gdLst>
              <a:gd name="connsiteX0" fmla="*/ 57728 w 323273"/>
              <a:gd name="connsiteY0" fmla="*/ 173182 h 173182"/>
              <a:gd name="connsiteX1" fmla="*/ 320964 w 323273"/>
              <a:gd name="connsiteY1" fmla="*/ 145473 h 173182"/>
              <a:gd name="connsiteX2" fmla="*/ 43873 w 323273"/>
              <a:gd name="connsiteY2" fmla="*/ 20782 h 173182"/>
              <a:gd name="connsiteX3" fmla="*/ 57728 w 323273"/>
              <a:gd name="connsiteY3" fmla="*/ 20782 h 17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273" h="173182">
                <a:moveTo>
                  <a:pt x="57728" y="173182"/>
                </a:moveTo>
                <a:cubicBezTo>
                  <a:pt x="190500" y="172027"/>
                  <a:pt x="323273" y="170873"/>
                  <a:pt x="320964" y="145473"/>
                </a:cubicBezTo>
                <a:cubicBezTo>
                  <a:pt x="318655" y="120073"/>
                  <a:pt x="87746" y="41564"/>
                  <a:pt x="43873" y="20782"/>
                </a:cubicBezTo>
                <a:cubicBezTo>
                  <a:pt x="0" y="0"/>
                  <a:pt x="28864" y="10391"/>
                  <a:pt x="57728" y="20782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7" name="Přímá spojovací šipka 16"/>
          <p:cNvCxnSpPr/>
          <p:nvPr/>
        </p:nvCxnSpPr>
        <p:spPr>
          <a:xfrm>
            <a:off x="2214546" y="5500702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ovací čára 18"/>
          <p:cNvCxnSpPr/>
          <p:nvPr/>
        </p:nvCxnSpPr>
        <p:spPr>
          <a:xfrm>
            <a:off x="1500166" y="5715016"/>
            <a:ext cx="7143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3714744" y="4672786"/>
            <a:ext cx="35719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rgbClr val="CC6600"/>
                </a:solidFill>
              </a:rPr>
              <a:t>Z</a:t>
            </a:r>
          </a:p>
          <a:p>
            <a:r>
              <a:rPr lang="sk-SK" sz="2000" dirty="0" smtClean="0">
                <a:solidFill>
                  <a:srgbClr val="CC6600"/>
                </a:solidFill>
              </a:rPr>
              <a:t>A</a:t>
            </a:r>
          </a:p>
          <a:p>
            <a:r>
              <a:rPr lang="sk-SK" sz="2000" dirty="0" smtClean="0">
                <a:solidFill>
                  <a:srgbClr val="CC6600"/>
                </a:solidFill>
              </a:rPr>
              <a:t>P</a:t>
            </a:r>
          </a:p>
          <a:p>
            <a:r>
              <a:rPr lang="sk-SK" sz="2000" dirty="0" smtClean="0">
                <a:solidFill>
                  <a:srgbClr val="CC6600"/>
                </a:solidFill>
              </a:rPr>
              <a:t>Í</a:t>
            </a:r>
          </a:p>
          <a:p>
            <a:r>
              <a:rPr lang="sk-SK" sz="2000" dirty="0" smtClean="0">
                <a:solidFill>
                  <a:srgbClr val="CC6600"/>
                </a:solidFill>
              </a:rPr>
              <a:t>Š</a:t>
            </a:r>
          </a:p>
          <a:p>
            <a:endParaRPr lang="sk-SK" dirty="0" smtClean="0">
              <a:solidFill>
                <a:srgbClr val="CC6600"/>
              </a:solidFill>
            </a:endParaRPr>
          </a:p>
          <a:p>
            <a:r>
              <a:rPr lang="sk-SK" dirty="0" smtClean="0">
                <a:solidFill>
                  <a:srgbClr val="CC6600"/>
                </a:solidFill>
              </a:rPr>
              <a:t> </a:t>
            </a:r>
            <a:endParaRPr lang="cs-CZ" dirty="0">
              <a:solidFill>
                <a:srgbClr val="CC6600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2786050" y="2285992"/>
            <a:ext cx="4286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rgbClr val="CC6600"/>
                </a:solidFill>
              </a:rPr>
              <a:t>p</a:t>
            </a:r>
          </a:p>
          <a:p>
            <a:r>
              <a:rPr lang="sk-SK" sz="2000" dirty="0" smtClean="0">
                <a:solidFill>
                  <a:srgbClr val="CC6600"/>
                </a:solidFill>
              </a:rPr>
              <a:t>R</a:t>
            </a:r>
          </a:p>
          <a:p>
            <a:r>
              <a:rPr lang="sk-SK" sz="2000" dirty="0" smtClean="0">
                <a:solidFill>
                  <a:srgbClr val="CC6600"/>
                </a:solidFill>
              </a:rPr>
              <a:t>E</a:t>
            </a:r>
          </a:p>
          <a:p>
            <a:r>
              <a:rPr lang="sk-SK" sz="2000" dirty="0" smtClean="0">
                <a:solidFill>
                  <a:srgbClr val="CC6600"/>
                </a:solidFill>
              </a:rPr>
              <a:t>Č</a:t>
            </a:r>
          </a:p>
          <a:p>
            <a:r>
              <a:rPr lang="sk-SK" sz="2000" dirty="0" smtClean="0">
                <a:solidFill>
                  <a:srgbClr val="CC6600"/>
                </a:solidFill>
              </a:rPr>
              <a:t>í</a:t>
            </a:r>
          </a:p>
          <a:p>
            <a:r>
              <a:rPr lang="sk-SK" sz="2000" dirty="0" smtClean="0">
                <a:solidFill>
                  <a:srgbClr val="CC6600"/>
                </a:solidFill>
              </a:rPr>
              <a:t>T</a:t>
            </a:r>
          </a:p>
          <a:p>
            <a:r>
              <a:rPr lang="sk-SK" sz="2000" dirty="0" smtClean="0">
                <a:solidFill>
                  <a:srgbClr val="CC6600"/>
                </a:solidFill>
              </a:rPr>
              <a:t>A</a:t>
            </a:r>
          </a:p>
          <a:p>
            <a:r>
              <a:rPr lang="sk-SK" sz="2000" dirty="0" smtClean="0">
                <a:solidFill>
                  <a:srgbClr val="CC6600"/>
                </a:solidFill>
              </a:rPr>
              <a:t>j </a:t>
            </a:r>
            <a:endParaRPr lang="cs-CZ" sz="2000" dirty="0">
              <a:solidFill>
                <a:srgbClr val="CC6600"/>
              </a:solidFill>
            </a:endParaRPr>
          </a:p>
        </p:txBody>
      </p:sp>
      <p:cxnSp>
        <p:nvCxnSpPr>
          <p:cNvPr id="23" name="Přímá spojovací šipka 22"/>
          <p:cNvCxnSpPr/>
          <p:nvPr/>
        </p:nvCxnSpPr>
        <p:spPr>
          <a:xfrm>
            <a:off x="1214414" y="250030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ovací šipka 23"/>
          <p:cNvCxnSpPr/>
          <p:nvPr/>
        </p:nvCxnSpPr>
        <p:spPr>
          <a:xfrm rot="10800000" flipV="1">
            <a:off x="1142976" y="2500306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/>
          <p:cNvSpPr txBox="1"/>
          <p:nvPr/>
        </p:nvSpPr>
        <p:spPr>
          <a:xfrm>
            <a:off x="4143372" y="1571612"/>
            <a:ext cx="32861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sk-SK" dirty="0" smtClean="0"/>
              <a:t> </a:t>
            </a:r>
            <a:r>
              <a:rPr lang="sk-SK" dirty="0" smtClean="0">
                <a:latin typeface="Calibri" pitchFamily="34" charset="0"/>
              </a:rPr>
              <a:t>bod C neleží na priamke o</a:t>
            </a:r>
          </a:p>
          <a:p>
            <a:endParaRPr lang="sk-SK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sk-SK" dirty="0" smtClean="0">
                <a:latin typeface="Calibri" pitchFamily="34" charset="0"/>
              </a:rPr>
              <a:t> kružnica so stredom A </a:t>
            </a:r>
          </a:p>
          <a:p>
            <a:r>
              <a:rPr lang="sk-SK" dirty="0" smtClean="0">
                <a:latin typeface="Calibri" pitchFamily="34" charset="0"/>
              </a:rPr>
              <a:t>    a polomerom 3 cm</a:t>
            </a:r>
          </a:p>
          <a:p>
            <a:endParaRPr lang="sk-SK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sk-SK" dirty="0" smtClean="0">
                <a:latin typeface="Calibri" pitchFamily="34" charset="0"/>
              </a:rPr>
              <a:t> priamka OP a priamka e sú</a:t>
            </a:r>
          </a:p>
          <a:p>
            <a:r>
              <a:rPr lang="sk-SK" dirty="0" smtClean="0">
                <a:latin typeface="Calibri" pitchFamily="34" charset="0"/>
              </a:rPr>
              <a:t>    rôznobežné</a:t>
            </a:r>
          </a:p>
          <a:p>
            <a:endParaRPr lang="sk-SK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sk-SK" dirty="0" smtClean="0">
                <a:latin typeface="Calibri" pitchFamily="34" charset="0"/>
              </a:rPr>
              <a:t> úsečka DE je dlhá 5 cm</a:t>
            </a:r>
          </a:p>
          <a:p>
            <a:pPr>
              <a:buFont typeface="Wingdings" pitchFamily="2" charset="2"/>
              <a:buChar char="ü"/>
            </a:pPr>
            <a:endParaRPr lang="sk-SK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sk-SK" dirty="0" smtClean="0">
                <a:latin typeface="Calibri" pitchFamily="34" charset="0"/>
              </a:rPr>
              <a:t> uhol BCD má veľkosť 120 ⁰</a:t>
            </a:r>
          </a:p>
          <a:p>
            <a:pPr>
              <a:buFont typeface="Wingdings" pitchFamily="2" charset="2"/>
              <a:buChar char="ü"/>
            </a:pPr>
            <a:endParaRPr lang="sk-SK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sk-SK" dirty="0" smtClean="0">
                <a:latin typeface="Calibri" pitchFamily="34" charset="0"/>
              </a:rPr>
              <a:t> bod F patrí  prieniku dvoch</a:t>
            </a:r>
          </a:p>
          <a:p>
            <a:r>
              <a:rPr lang="sk-SK" dirty="0" smtClean="0">
                <a:latin typeface="Calibri" pitchFamily="34" charset="0"/>
              </a:rPr>
              <a:t>    kružníc a to k a  k´  </a:t>
            </a:r>
          </a:p>
          <a:p>
            <a:r>
              <a:rPr lang="sk-SK" dirty="0" smtClean="0">
                <a:latin typeface="Calibri" pitchFamily="34" charset="0"/>
              </a:rPr>
              <a:t>    </a:t>
            </a:r>
          </a:p>
          <a:p>
            <a:endParaRPr lang="sk-SK" dirty="0" smtClean="0"/>
          </a:p>
          <a:p>
            <a:endParaRPr lang="cs-CZ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5" grpId="0" animBg="1"/>
      <p:bldP spid="20" grpId="0"/>
      <p:bldP spid="21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143372" y="214290"/>
            <a:ext cx="2991082" cy="1285884"/>
          </a:xfrm>
        </p:spPr>
        <p:txBody>
          <a:bodyPr/>
          <a:lstStyle/>
          <a:p>
            <a:r>
              <a:rPr lang="sk-SK" sz="2800" dirty="0" smtClean="0"/>
              <a:t/>
            </a:r>
            <a:br>
              <a:rPr lang="sk-SK" sz="2800" dirty="0" smtClean="0"/>
            </a:br>
            <a:r>
              <a:rPr lang="sk-SK" sz="3200" dirty="0" smtClean="0">
                <a:solidFill>
                  <a:srgbClr val="CC6600"/>
                </a:solidFill>
              </a:rPr>
              <a:t>Veta</a:t>
            </a:r>
            <a:r>
              <a:rPr lang="sk-SK" dirty="0" smtClean="0">
                <a:solidFill>
                  <a:srgbClr val="CC6600"/>
                </a:solidFill>
              </a:rPr>
              <a:t> </a:t>
            </a:r>
            <a:r>
              <a:rPr lang="sk-SK" sz="6000" dirty="0" smtClean="0">
                <a:solidFill>
                  <a:srgbClr val="CC6600"/>
                </a:solidFill>
              </a:rPr>
              <a:t>SSS</a:t>
            </a:r>
            <a:endParaRPr lang="cs-CZ" sz="6000" dirty="0">
              <a:solidFill>
                <a:srgbClr val="CC66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14282" y="857232"/>
            <a:ext cx="2571736" cy="1928826"/>
          </a:xfrm>
        </p:spPr>
        <p:txBody>
          <a:bodyPr>
            <a:normAutofit lnSpcReduction="10000"/>
          </a:bodyPr>
          <a:lstStyle/>
          <a:p>
            <a:pPr algn="l"/>
            <a:r>
              <a:rPr lang="sk-SK" dirty="0" smtClean="0">
                <a:solidFill>
                  <a:schemeClr val="tx1"/>
                </a:solidFill>
              </a:rPr>
              <a:t>  </a:t>
            </a:r>
            <a:r>
              <a:rPr lang="sk-SK" b="1" dirty="0" smtClean="0">
                <a:solidFill>
                  <a:schemeClr val="tx1"/>
                </a:solidFill>
              </a:rPr>
              <a:t>PRI.    </a:t>
            </a:r>
          </a:p>
          <a:p>
            <a:pPr algn="l"/>
            <a:r>
              <a:rPr lang="sk-SK" b="1" dirty="0" smtClean="0">
                <a:solidFill>
                  <a:schemeClr val="tx1"/>
                </a:solidFill>
              </a:rPr>
              <a:t>Narysuj </a:t>
            </a:r>
            <a:r>
              <a:rPr lang="el-GR" b="1" dirty="0" smtClean="0">
                <a:solidFill>
                  <a:schemeClr val="tx1"/>
                </a:solidFill>
              </a:rPr>
              <a:t>Δ</a:t>
            </a:r>
            <a:r>
              <a:rPr lang="sk-SK" b="1" dirty="0" smtClean="0">
                <a:solidFill>
                  <a:schemeClr val="tx1"/>
                </a:solidFill>
              </a:rPr>
              <a:t>  ABC ak: </a:t>
            </a:r>
          </a:p>
          <a:p>
            <a:pPr algn="l"/>
            <a:r>
              <a:rPr lang="sk-SK" b="1" dirty="0" smtClean="0">
                <a:solidFill>
                  <a:schemeClr val="tx1"/>
                </a:solidFill>
              </a:rPr>
              <a:t>  a = 4 cm,</a:t>
            </a:r>
          </a:p>
          <a:p>
            <a:pPr algn="l"/>
            <a:r>
              <a:rPr lang="sk-SK" b="1" dirty="0" smtClean="0">
                <a:solidFill>
                  <a:schemeClr val="tx1"/>
                </a:solidFill>
              </a:rPr>
              <a:t>  b = 3cm, </a:t>
            </a:r>
          </a:p>
          <a:p>
            <a:pPr algn="l"/>
            <a:r>
              <a:rPr lang="sk-SK" b="1" dirty="0" smtClean="0">
                <a:solidFill>
                  <a:schemeClr val="tx1"/>
                </a:solidFill>
              </a:rPr>
              <a:t>  c = 6cm</a:t>
            </a:r>
            <a:endParaRPr lang="cs-CZ" b="1" dirty="0">
              <a:solidFill>
                <a:schemeClr val="tx1"/>
              </a:solidFill>
            </a:endParaRPr>
          </a:p>
        </p:txBody>
      </p:sp>
      <p:cxnSp>
        <p:nvCxnSpPr>
          <p:cNvPr id="5" name="Přímá spojovací čára 4"/>
          <p:cNvCxnSpPr/>
          <p:nvPr/>
        </p:nvCxnSpPr>
        <p:spPr>
          <a:xfrm flipV="1">
            <a:off x="4643438" y="5357826"/>
            <a:ext cx="3714778" cy="2967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Přímá spojovací čára 6"/>
          <p:cNvCxnSpPr/>
          <p:nvPr/>
        </p:nvCxnSpPr>
        <p:spPr>
          <a:xfrm rot="5400000">
            <a:off x="4679951" y="5392751"/>
            <a:ext cx="214314" cy="15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ovací čára 8"/>
          <p:cNvCxnSpPr/>
          <p:nvPr/>
        </p:nvCxnSpPr>
        <p:spPr>
          <a:xfrm rot="5400000">
            <a:off x="7680347" y="5392751"/>
            <a:ext cx="214314" cy="15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louk 9"/>
          <p:cNvSpPr/>
          <p:nvPr/>
        </p:nvSpPr>
        <p:spPr>
          <a:xfrm rot="15791927">
            <a:off x="5632655" y="3976145"/>
            <a:ext cx="1714512" cy="1500198"/>
          </a:xfrm>
          <a:prstGeom prst="arc">
            <a:avLst>
              <a:gd name="adj1" fmla="val 16200000"/>
              <a:gd name="adj2" fmla="val 1172864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louk 10"/>
          <p:cNvSpPr/>
          <p:nvPr/>
        </p:nvSpPr>
        <p:spPr>
          <a:xfrm>
            <a:off x="5072066" y="4000504"/>
            <a:ext cx="1143008" cy="1143008"/>
          </a:xfrm>
          <a:prstGeom prst="arc">
            <a:avLst>
              <a:gd name="adj1" fmla="val 13685417"/>
              <a:gd name="adj2" fmla="val 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3" name="Přímá spojovací čára 12"/>
          <p:cNvCxnSpPr/>
          <p:nvPr/>
        </p:nvCxnSpPr>
        <p:spPr>
          <a:xfrm rot="5400000">
            <a:off x="4750595" y="4179099"/>
            <a:ext cx="1214446" cy="114300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ovací čára 14"/>
          <p:cNvCxnSpPr/>
          <p:nvPr/>
        </p:nvCxnSpPr>
        <p:spPr>
          <a:xfrm>
            <a:off x="5929322" y="4071942"/>
            <a:ext cx="1857388" cy="128588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ovéPole 15"/>
          <p:cNvSpPr txBox="1"/>
          <p:nvPr/>
        </p:nvSpPr>
        <p:spPr>
          <a:xfrm>
            <a:off x="4572000" y="550070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A</a:t>
            </a:r>
            <a:endParaRPr lang="cs-CZ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7500958" y="557214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B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>
            <a:off x="8143900" y="542926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u</a:t>
            </a:r>
            <a:endParaRPr lang="cs-CZ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6572264" y="392906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k1</a:t>
            </a:r>
            <a:endParaRPr lang="cs-CZ" dirty="0"/>
          </a:p>
        </p:txBody>
      </p:sp>
      <p:sp>
        <p:nvSpPr>
          <p:cNvPr id="20" name="TextovéPole 19"/>
          <p:cNvSpPr txBox="1"/>
          <p:nvPr/>
        </p:nvSpPr>
        <p:spPr>
          <a:xfrm>
            <a:off x="5072066" y="364331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k2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5786446" y="350043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C</a:t>
            </a:r>
            <a:endParaRPr lang="cs-CZ" dirty="0"/>
          </a:p>
        </p:txBody>
      </p:sp>
      <p:sp>
        <p:nvSpPr>
          <p:cNvPr id="22" name="TextovéPole 21"/>
          <p:cNvSpPr txBox="1"/>
          <p:nvPr/>
        </p:nvSpPr>
        <p:spPr>
          <a:xfrm>
            <a:off x="3500430" y="607220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Úloha má dva riešenia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>
            <a:off x="3428992" y="1714488"/>
            <a:ext cx="1571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Dôkaz:</a:t>
            </a:r>
          </a:p>
          <a:p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4 + 3 &gt; 6</a:t>
            </a:r>
          </a:p>
          <a:p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7 &gt; 6</a:t>
            </a:r>
          </a:p>
          <a:p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Trojuholník sa dá zostrojiť</a:t>
            </a:r>
            <a:endParaRPr lang="cs-CZ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ovnoramenný trojúhelník 23"/>
          <p:cNvSpPr/>
          <p:nvPr/>
        </p:nvSpPr>
        <p:spPr>
          <a:xfrm>
            <a:off x="6572264" y="1928802"/>
            <a:ext cx="1857388" cy="928694"/>
          </a:xfrm>
          <a:prstGeom prst="triangle">
            <a:avLst>
              <a:gd name="adj" fmla="val 25302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TextovéPole 24"/>
          <p:cNvSpPr txBox="1"/>
          <p:nvPr/>
        </p:nvSpPr>
        <p:spPr>
          <a:xfrm>
            <a:off x="7643834" y="192880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4 cm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6" name="TextovéPole 25"/>
          <p:cNvSpPr txBox="1"/>
          <p:nvPr/>
        </p:nvSpPr>
        <p:spPr>
          <a:xfrm>
            <a:off x="6143636" y="214311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3 cm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7" name="TextovéPole 26"/>
          <p:cNvSpPr txBox="1"/>
          <p:nvPr/>
        </p:nvSpPr>
        <p:spPr>
          <a:xfrm>
            <a:off x="7000892" y="292893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6 cm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8" name="TextovéPole 27"/>
          <p:cNvSpPr txBox="1"/>
          <p:nvPr/>
        </p:nvSpPr>
        <p:spPr>
          <a:xfrm>
            <a:off x="6215074" y="264318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A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9" name="TextovéPole 28"/>
          <p:cNvSpPr txBox="1"/>
          <p:nvPr/>
        </p:nvSpPr>
        <p:spPr>
          <a:xfrm>
            <a:off x="8501090" y="2786058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B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7143768" y="164305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C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4" name="TextovéPole 33"/>
          <p:cNvSpPr txBox="1"/>
          <p:nvPr/>
        </p:nvSpPr>
        <p:spPr>
          <a:xfrm>
            <a:off x="357158" y="4357694"/>
            <a:ext cx="1928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k-SK" sz="1600" dirty="0" smtClean="0"/>
              <a:t>p, |AB| = 6cm</a:t>
            </a:r>
          </a:p>
          <a:p>
            <a:pPr marL="342900" indent="-342900">
              <a:buAutoNum type="arabicPeriod"/>
            </a:pPr>
            <a:r>
              <a:rPr lang="sk-SK" sz="1600" dirty="0" smtClean="0"/>
              <a:t>k1(B, r = 4cm )</a:t>
            </a:r>
          </a:p>
          <a:p>
            <a:pPr marL="342900" indent="-342900">
              <a:buAutoNum type="arabicPeriod"/>
            </a:pPr>
            <a:r>
              <a:rPr lang="sk-SK" sz="1600" dirty="0" smtClean="0"/>
              <a:t>k2(A, r = 3 cm)</a:t>
            </a:r>
          </a:p>
          <a:p>
            <a:pPr marL="342900" indent="-342900">
              <a:buAutoNum type="arabicPeriod"/>
            </a:pPr>
            <a:r>
              <a:rPr lang="sk-SK" sz="1600" dirty="0" smtClean="0"/>
              <a:t>C </a:t>
            </a:r>
            <a:r>
              <a:rPr lang="sk-SK" sz="1600" dirty="0" err="1" smtClean="0"/>
              <a:t>c</a:t>
            </a:r>
            <a:r>
              <a:rPr lang="sk-SK" sz="1600" dirty="0" smtClean="0"/>
              <a:t> k1 k2</a:t>
            </a:r>
          </a:p>
          <a:p>
            <a:pPr marL="342900" indent="-342900">
              <a:buAutoNum type="arabicPeriod"/>
            </a:pPr>
            <a:r>
              <a:rPr lang="sk-SK" sz="1600" dirty="0" smtClean="0"/>
              <a:t>Δ ABC</a:t>
            </a:r>
            <a:endParaRPr lang="cs-CZ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 animBg="1"/>
      <p:bldP spid="11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/>
          <p:cNvSpPr txBox="1"/>
          <p:nvPr/>
        </p:nvSpPr>
        <p:spPr>
          <a:xfrm>
            <a:off x="571472" y="785794"/>
            <a:ext cx="34290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 smtClean="0"/>
              <a:t>PRII.</a:t>
            </a:r>
          </a:p>
          <a:p>
            <a:r>
              <a:rPr lang="sk-SK" sz="2200" b="1" dirty="0" smtClean="0"/>
              <a:t>Narysuj  </a:t>
            </a:r>
            <a:r>
              <a:rPr lang="el-GR" sz="2200" b="1" dirty="0" smtClean="0"/>
              <a:t>Δ</a:t>
            </a:r>
            <a:r>
              <a:rPr lang="sk-SK" sz="2200" b="1" dirty="0" smtClean="0"/>
              <a:t> ABC ak: </a:t>
            </a:r>
          </a:p>
          <a:p>
            <a:r>
              <a:rPr lang="el-GR" sz="2200" b="1" dirty="0" smtClean="0"/>
              <a:t>β</a:t>
            </a:r>
            <a:r>
              <a:rPr lang="sk-SK" sz="2200" b="1" dirty="0" smtClean="0"/>
              <a:t> = 45 </a:t>
            </a:r>
            <a:r>
              <a:rPr lang="sk-SK" sz="2200" b="1" dirty="0" smtClean="0">
                <a:latin typeface="Calibri"/>
              </a:rPr>
              <a:t>⁰, </a:t>
            </a:r>
          </a:p>
          <a:p>
            <a:r>
              <a:rPr lang="sk-SK" sz="2200" b="1" dirty="0" smtClean="0">
                <a:latin typeface="Calibri"/>
              </a:rPr>
              <a:t>c = 7 cm, </a:t>
            </a:r>
          </a:p>
          <a:p>
            <a:r>
              <a:rPr lang="sk-SK" sz="2200" b="1" dirty="0" smtClean="0">
                <a:latin typeface="Calibri"/>
              </a:rPr>
              <a:t>a</a:t>
            </a:r>
            <a:r>
              <a:rPr lang="sk-SK" sz="2200" b="1" dirty="0" smtClean="0">
                <a:latin typeface="Calibri"/>
              </a:rPr>
              <a:t> </a:t>
            </a:r>
            <a:r>
              <a:rPr lang="sk-SK" sz="2200" b="1" dirty="0" smtClean="0">
                <a:latin typeface="Calibri"/>
              </a:rPr>
              <a:t>= 6cm</a:t>
            </a:r>
            <a:endParaRPr lang="sk-SK" sz="2200" b="1" dirty="0" smtClean="0"/>
          </a:p>
          <a:p>
            <a:endParaRPr lang="cs-CZ" sz="2200" b="1" dirty="0"/>
          </a:p>
        </p:txBody>
      </p:sp>
      <p:sp>
        <p:nvSpPr>
          <p:cNvPr id="4" name="TextovéPole 3"/>
          <p:cNvSpPr txBox="1"/>
          <p:nvPr/>
        </p:nvSpPr>
        <p:spPr>
          <a:xfrm>
            <a:off x="3857620" y="357166"/>
            <a:ext cx="3214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dirty="0" smtClean="0">
                <a:solidFill>
                  <a:schemeClr val="accent4">
                    <a:lumMod val="75000"/>
                  </a:schemeClr>
                </a:solidFill>
              </a:rPr>
              <a:t>veta SUS</a:t>
            </a:r>
            <a:endParaRPr lang="cs-CZ" sz="6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Rovnoramenný trojúhelník 4"/>
          <p:cNvSpPr/>
          <p:nvPr/>
        </p:nvSpPr>
        <p:spPr>
          <a:xfrm>
            <a:off x="4214810" y="1785926"/>
            <a:ext cx="2643206" cy="928694"/>
          </a:xfrm>
          <a:prstGeom prst="triangle">
            <a:avLst>
              <a:gd name="adj" fmla="val 63628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5929322" y="235743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45 </a:t>
            </a:r>
            <a:r>
              <a:rPr lang="sk-SK" dirty="0" smtClean="0">
                <a:latin typeface="Calibri"/>
              </a:rPr>
              <a:t>⁰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5143504" y="278605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c =7 cm</a:t>
            </a:r>
            <a:endParaRPr lang="cs-CZ" dirty="0"/>
          </a:p>
        </p:txBody>
      </p:sp>
      <p:sp>
        <p:nvSpPr>
          <p:cNvPr id="8" name="TextovéPole 7"/>
          <p:cNvSpPr txBox="1"/>
          <p:nvPr/>
        </p:nvSpPr>
        <p:spPr>
          <a:xfrm>
            <a:off x="6357950" y="185736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 a = 6cm</a:t>
            </a:r>
            <a:endParaRPr lang="cs-CZ" dirty="0"/>
          </a:p>
        </p:txBody>
      </p:sp>
      <p:sp>
        <p:nvSpPr>
          <p:cNvPr id="9" name="TextovéPole 8"/>
          <p:cNvSpPr txBox="1"/>
          <p:nvPr/>
        </p:nvSpPr>
        <p:spPr>
          <a:xfrm>
            <a:off x="4000496" y="271462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A</a:t>
            </a:r>
            <a:endParaRPr lang="cs-CZ" dirty="0"/>
          </a:p>
        </p:txBody>
      </p:sp>
      <p:sp>
        <p:nvSpPr>
          <p:cNvPr id="10" name="TextovéPole 9"/>
          <p:cNvSpPr txBox="1"/>
          <p:nvPr/>
        </p:nvSpPr>
        <p:spPr>
          <a:xfrm>
            <a:off x="5786446" y="142873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C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6715140" y="285749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B</a:t>
            </a:r>
            <a:endParaRPr lang="cs-CZ" dirty="0"/>
          </a:p>
        </p:txBody>
      </p:sp>
      <p:cxnSp>
        <p:nvCxnSpPr>
          <p:cNvPr id="13" name="Přímá spojovací čára 12"/>
          <p:cNvCxnSpPr/>
          <p:nvPr/>
        </p:nvCxnSpPr>
        <p:spPr>
          <a:xfrm>
            <a:off x="857224" y="5286388"/>
            <a:ext cx="4643470" cy="1588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ovací čára 14"/>
          <p:cNvCxnSpPr/>
          <p:nvPr/>
        </p:nvCxnSpPr>
        <p:spPr>
          <a:xfrm rot="5400000">
            <a:off x="1750199" y="5322107"/>
            <a:ext cx="21431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ovací čára 15"/>
          <p:cNvCxnSpPr/>
          <p:nvPr/>
        </p:nvCxnSpPr>
        <p:spPr>
          <a:xfrm rot="5400000">
            <a:off x="4894265" y="5321313"/>
            <a:ext cx="21431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ovací čára 17"/>
          <p:cNvCxnSpPr/>
          <p:nvPr/>
        </p:nvCxnSpPr>
        <p:spPr>
          <a:xfrm rot="16200000" flipV="1">
            <a:off x="2357422" y="2643182"/>
            <a:ext cx="2714644" cy="2571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ovací čára 19"/>
          <p:cNvCxnSpPr/>
          <p:nvPr/>
        </p:nvCxnSpPr>
        <p:spPr>
          <a:xfrm rot="5400000">
            <a:off x="2608249" y="2892421"/>
            <a:ext cx="21431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louk 20"/>
          <p:cNvSpPr/>
          <p:nvPr/>
        </p:nvSpPr>
        <p:spPr>
          <a:xfrm rot="21147679">
            <a:off x="1185416" y="3616626"/>
            <a:ext cx="3266389" cy="3040246"/>
          </a:xfrm>
          <a:prstGeom prst="arc">
            <a:avLst>
              <a:gd name="adj1" fmla="val 19593626"/>
              <a:gd name="adj2" fmla="val 2086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3" name="Přímá spojovací čára 22"/>
          <p:cNvCxnSpPr/>
          <p:nvPr/>
        </p:nvCxnSpPr>
        <p:spPr>
          <a:xfrm rot="10800000" flipV="1">
            <a:off x="1857356" y="4572008"/>
            <a:ext cx="2500330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/>
          <p:cNvSpPr txBox="1"/>
          <p:nvPr/>
        </p:nvSpPr>
        <p:spPr>
          <a:xfrm>
            <a:off x="1643042" y="550070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A </a:t>
            </a:r>
            <a:r>
              <a:rPr lang="sk-SK" i="1" dirty="0" smtClean="0"/>
              <a:t> </a:t>
            </a:r>
            <a:endParaRPr lang="cs-CZ" i="1" dirty="0"/>
          </a:p>
        </p:txBody>
      </p:sp>
      <p:sp>
        <p:nvSpPr>
          <p:cNvPr id="25" name="Obdélník 24"/>
          <p:cNvSpPr/>
          <p:nvPr/>
        </p:nvSpPr>
        <p:spPr>
          <a:xfrm>
            <a:off x="5000628" y="542926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solidFill>
                  <a:prstClr val="black"/>
                </a:solidFill>
              </a:rPr>
              <a:t>B</a:t>
            </a:r>
            <a:endParaRPr lang="cs-CZ" dirty="0"/>
          </a:p>
        </p:txBody>
      </p:sp>
      <p:sp>
        <p:nvSpPr>
          <p:cNvPr id="26" name="Obdélník 25"/>
          <p:cNvSpPr/>
          <p:nvPr/>
        </p:nvSpPr>
        <p:spPr>
          <a:xfrm>
            <a:off x="4357686" y="414338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solidFill>
                  <a:prstClr val="black"/>
                </a:solidFill>
              </a:rPr>
              <a:t>C</a:t>
            </a:r>
            <a:endParaRPr lang="cs-CZ" dirty="0"/>
          </a:p>
        </p:txBody>
      </p:sp>
      <p:sp>
        <p:nvSpPr>
          <p:cNvPr id="27" name="Obdélník 26"/>
          <p:cNvSpPr/>
          <p:nvPr/>
        </p:nvSpPr>
        <p:spPr>
          <a:xfrm>
            <a:off x="2786050" y="264318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solidFill>
                  <a:prstClr val="black"/>
                </a:solidFill>
              </a:rPr>
              <a:t>X</a:t>
            </a:r>
            <a:endParaRPr lang="cs-CZ" dirty="0"/>
          </a:p>
        </p:txBody>
      </p:sp>
      <p:sp>
        <p:nvSpPr>
          <p:cNvPr id="28" name="Obdélník 27"/>
          <p:cNvSpPr/>
          <p:nvPr/>
        </p:nvSpPr>
        <p:spPr>
          <a:xfrm>
            <a:off x="857224" y="535782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i="1" dirty="0" smtClean="0">
                <a:solidFill>
                  <a:prstClr val="black"/>
                </a:solidFill>
              </a:rPr>
              <a:t>p</a:t>
            </a:r>
            <a:endParaRPr lang="cs-CZ" dirty="0"/>
          </a:p>
        </p:txBody>
      </p:sp>
      <p:sp>
        <p:nvSpPr>
          <p:cNvPr id="29" name="TextovéPole 28"/>
          <p:cNvSpPr txBox="1"/>
          <p:nvPr/>
        </p:nvSpPr>
        <p:spPr>
          <a:xfrm>
            <a:off x="5643570" y="3786190"/>
            <a:ext cx="2214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k-SK" sz="1600" dirty="0" smtClean="0"/>
              <a:t>p, IABI = 7 cm</a:t>
            </a:r>
          </a:p>
          <a:p>
            <a:pPr marL="342900" indent="-342900">
              <a:buAutoNum type="arabicPeriod"/>
            </a:pPr>
            <a:r>
              <a:rPr lang="sk-SK" sz="1600" dirty="0" smtClean="0"/>
              <a:t>I&lt; ABXI = 45 </a:t>
            </a:r>
            <a:r>
              <a:rPr lang="sk-SK" sz="1600" dirty="0" smtClean="0">
                <a:latin typeface="Calibri"/>
              </a:rPr>
              <a:t>⁰</a:t>
            </a:r>
          </a:p>
          <a:p>
            <a:pPr marL="342900" indent="-342900">
              <a:buAutoNum type="arabicPeriod"/>
            </a:pPr>
            <a:r>
              <a:rPr lang="sk-SK" sz="1600" dirty="0" smtClean="0">
                <a:latin typeface="Calibri"/>
              </a:rPr>
              <a:t> k1 (A, r = 6 cm)</a:t>
            </a:r>
          </a:p>
          <a:p>
            <a:pPr marL="342900" indent="-342900">
              <a:buAutoNum type="arabicPeriod"/>
            </a:pPr>
            <a:r>
              <a:rPr lang="sk-SK" sz="1600" dirty="0" smtClean="0">
                <a:latin typeface="Calibri"/>
              </a:rPr>
              <a:t> C </a:t>
            </a:r>
            <a:r>
              <a:rPr lang="sk-SK" sz="1600" dirty="0" err="1" smtClean="0">
                <a:latin typeface="Calibri"/>
              </a:rPr>
              <a:t>c</a:t>
            </a:r>
            <a:r>
              <a:rPr lang="sk-SK" sz="1600" dirty="0" smtClean="0">
                <a:latin typeface="Calibri"/>
              </a:rPr>
              <a:t> k1     BX</a:t>
            </a:r>
          </a:p>
          <a:p>
            <a:pPr marL="342900" indent="-342900">
              <a:buAutoNum type="arabicPeriod"/>
            </a:pPr>
            <a:r>
              <a:rPr lang="sk-SK" sz="1600" dirty="0" smtClean="0">
                <a:latin typeface="Calibri"/>
              </a:rPr>
              <a:t> </a:t>
            </a:r>
            <a:r>
              <a:rPr lang="el-GR" sz="1600" dirty="0" smtClean="0">
                <a:latin typeface="Calibri"/>
              </a:rPr>
              <a:t>Δ</a:t>
            </a:r>
            <a:r>
              <a:rPr lang="sk-SK" sz="1600" dirty="0" smtClean="0">
                <a:latin typeface="Calibri"/>
              </a:rPr>
              <a:t> ABC</a:t>
            </a:r>
            <a:endParaRPr lang="cs-CZ" sz="1600" dirty="0"/>
          </a:p>
        </p:txBody>
      </p:sp>
      <p:sp>
        <p:nvSpPr>
          <p:cNvPr id="30" name="TextovéPole 29"/>
          <p:cNvSpPr txBox="1"/>
          <p:nvPr/>
        </p:nvSpPr>
        <p:spPr>
          <a:xfrm>
            <a:off x="714348" y="6143644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Úloha má štyri riešenia</a:t>
            </a:r>
            <a:endParaRPr lang="cs-CZ" dirty="0"/>
          </a:p>
        </p:txBody>
      </p:sp>
      <p:sp>
        <p:nvSpPr>
          <p:cNvPr id="31" name="Obdélník 30"/>
          <p:cNvSpPr/>
          <p:nvPr/>
        </p:nvSpPr>
        <p:spPr>
          <a:xfrm>
            <a:off x="4000496" y="3857628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i="1" dirty="0" smtClean="0">
                <a:solidFill>
                  <a:prstClr val="black"/>
                </a:solidFill>
              </a:rPr>
              <a:t>k1</a:t>
            </a:r>
            <a:endParaRPr lang="cs-CZ" dirty="0"/>
          </a:p>
        </p:txBody>
      </p:sp>
      <p:cxnSp>
        <p:nvCxnSpPr>
          <p:cNvPr id="33" name="Přímá spojovací čára 32"/>
          <p:cNvCxnSpPr/>
          <p:nvPr/>
        </p:nvCxnSpPr>
        <p:spPr>
          <a:xfrm rot="5400000">
            <a:off x="6108711" y="4178305"/>
            <a:ext cx="142082" cy="72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ovací čára 35"/>
          <p:cNvCxnSpPr/>
          <p:nvPr/>
        </p:nvCxnSpPr>
        <p:spPr>
          <a:xfrm>
            <a:off x="6286512" y="4714884"/>
            <a:ext cx="7143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Volný tvar 37"/>
          <p:cNvSpPr/>
          <p:nvPr/>
        </p:nvSpPr>
        <p:spPr>
          <a:xfrm>
            <a:off x="6643702" y="4643446"/>
            <a:ext cx="138561" cy="136516"/>
          </a:xfrm>
          <a:custGeom>
            <a:avLst/>
            <a:gdLst>
              <a:gd name="connsiteX0" fmla="*/ 0 w 129308"/>
              <a:gd name="connsiteY0" fmla="*/ 193964 h 223982"/>
              <a:gd name="connsiteX1" fmla="*/ 69272 w 129308"/>
              <a:gd name="connsiteY1" fmla="*/ 0 h 223982"/>
              <a:gd name="connsiteX2" fmla="*/ 124690 w 129308"/>
              <a:gd name="connsiteY2" fmla="*/ 193964 h 223982"/>
              <a:gd name="connsiteX3" fmla="*/ 96981 w 129308"/>
              <a:gd name="connsiteY3" fmla="*/ 180109 h 223982"/>
              <a:gd name="connsiteX4" fmla="*/ 96981 w 129308"/>
              <a:gd name="connsiteY4" fmla="*/ 180109 h 22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308" h="223982">
                <a:moveTo>
                  <a:pt x="0" y="193964"/>
                </a:moveTo>
                <a:cubicBezTo>
                  <a:pt x="24245" y="96982"/>
                  <a:pt x="48490" y="0"/>
                  <a:pt x="69272" y="0"/>
                </a:cubicBezTo>
                <a:cubicBezTo>
                  <a:pt x="90054" y="0"/>
                  <a:pt x="120072" y="163946"/>
                  <a:pt x="124690" y="193964"/>
                </a:cubicBezTo>
                <a:cubicBezTo>
                  <a:pt x="129308" y="223982"/>
                  <a:pt x="96981" y="180109"/>
                  <a:pt x="96981" y="180109"/>
                </a:cubicBezTo>
                <a:lnTo>
                  <a:pt x="96981" y="180109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21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57158" y="285728"/>
            <a:ext cx="2000264" cy="1428760"/>
          </a:xfr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sk-SK" dirty="0" smtClean="0">
                <a:solidFill>
                  <a:schemeClr val="bg2">
                    <a:lumMod val="25000"/>
                  </a:schemeClr>
                </a:solidFill>
              </a:rPr>
              <a:t>Veta USU</a:t>
            </a:r>
            <a:endParaRPr lang="cs-CZ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714744" y="357166"/>
            <a:ext cx="5114778" cy="1857388"/>
          </a:xfrm>
        </p:spPr>
        <p:txBody>
          <a:bodyPr>
            <a:normAutofit/>
          </a:bodyPr>
          <a:lstStyle/>
          <a:p>
            <a:r>
              <a:rPr lang="sk-SK" dirty="0" smtClean="0"/>
              <a:t>PRIII:</a:t>
            </a:r>
          </a:p>
          <a:p>
            <a:r>
              <a:rPr lang="sk-SK" dirty="0" smtClean="0"/>
              <a:t>Narysuj </a:t>
            </a:r>
            <a:r>
              <a:rPr lang="el-GR" dirty="0" smtClean="0"/>
              <a:t>Δ</a:t>
            </a:r>
            <a:r>
              <a:rPr lang="sk-SK" dirty="0" smtClean="0"/>
              <a:t> ABC ak: </a:t>
            </a:r>
          </a:p>
          <a:p>
            <a:r>
              <a:rPr lang="el-GR" dirty="0" smtClean="0"/>
              <a:t>β</a:t>
            </a:r>
            <a:r>
              <a:rPr lang="sk-SK" dirty="0" smtClean="0"/>
              <a:t> = 35</a:t>
            </a:r>
            <a:r>
              <a:rPr lang="sk-SK" dirty="0" smtClean="0">
                <a:latin typeface="Calibri"/>
              </a:rPr>
              <a:t>⁰</a:t>
            </a:r>
            <a:r>
              <a:rPr lang="sk-SK" dirty="0" smtClean="0"/>
              <a:t>  </a:t>
            </a:r>
            <a:r>
              <a:rPr lang="el-GR" dirty="0" smtClean="0"/>
              <a:t>γ</a:t>
            </a:r>
            <a:r>
              <a:rPr lang="sk-SK" dirty="0" smtClean="0"/>
              <a:t> = 98</a:t>
            </a:r>
            <a:r>
              <a:rPr lang="sk-SK" dirty="0" smtClean="0">
                <a:latin typeface="Calibri"/>
              </a:rPr>
              <a:t>⁰ </a:t>
            </a:r>
          </a:p>
          <a:p>
            <a:r>
              <a:rPr lang="sk-SK" dirty="0" smtClean="0">
                <a:latin typeface="Calibri"/>
              </a:rPr>
              <a:t> a = 11  cm </a:t>
            </a:r>
            <a:endParaRPr lang="cs-CZ" dirty="0"/>
          </a:p>
        </p:txBody>
      </p:sp>
      <p:sp>
        <p:nvSpPr>
          <p:cNvPr id="4" name="Rovnoramenný trojúhelník 3"/>
          <p:cNvSpPr/>
          <p:nvPr/>
        </p:nvSpPr>
        <p:spPr>
          <a:xfrm>
            <a:off x="3214678" y="928670"/>
            <a:ext cx="2786082" cy="157163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4357686" y="121442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98 </a:t>
            </a:r>
            <a:r>
              <a:rPr lang="sk-SK" dirty="0" smtClean="0">
                <a:latin typeface="Calibri"/>
              </a:rPr>
              <a:t>⁰</a:t>
            </a:r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5072066" y="2000240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sk-SK" b="1" dirty="0" smtClean="0">
                <a:solidFill>
                  <a:schemeClr val="bg2">
                    <a:lumMod val="25000"/>
                  </a:schemeClr>
                </a:solidFill>
                <a:latin typeface="Calibri"/>
              </a:rPr>
              <a:t>35 ⁰</a:t>
            </a:r>
            <a:endParaRPr lang="cs-CZ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5429256" y="150017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11 cm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3214678" y="250030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A 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4357686" y="428604"/>
            <a:ext cx="3529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200" dirty="0" smtClean="0">
                <a:solidFill>
                  <a:prstClr val="white"/>
                </a:solidFill>
              </a:rPr>
              <a:t>C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5857884" y="257174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solidFill>
                  <a:prstClr val="white"/>
                </a:solidFill>
              </a:rPr>
              <a:t>B</a:t>
            </a:r>
            <a:endParaRPr lang="cs-CZ" dirty="0"/>
          </a:p>
        </p:txBody>
      </p:sp>
      <p:cxnSp>
        <p:nvCxnSpPr>
          <p:cNvPr id="12" name="Přímá spojovací čára 11"/>
          <p:cNvCxnSpPr/>
          <p:nvPr/>
        </p:nvCxnSpPr>
        <p:spPr>
          <a:xfrm>
            <a:off x="3428992" y="5929330"/>
            <a:ext cx="4786346" cy="1588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ovací čára 13"/>
          <p:cNvCxnSpPr/>
          <p:nvPr/>
        </p:nvCxnSpPr>
        <p:spPr>
          <a:xfrm rot="5400000">
            <a:off x="3572662" y="5928536"/>
            <a:ext cx="285752" cy="1588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ovací čára 14"/>
          <p:cNvCxnSpPr/>
          <p:nvPr/>
        </p:nvCxnSpPr>
        <p:spPr>
          <a:xfrm rot="5400000">
            <a:off x="7358876" y="5928536"/>
            <a:ext cx="285752" cy="1588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ovéPole 15"/>
          <p:cNvSpPr txBox="1"/>
          <p:nvPr/>
        </p:nvSpPr>
        <p:spPr>
          <a:xfrm>
            <a:off x="3786182" y="621508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B</a:t>
            </a:r>
            <a:endParaRPr lang="cs-CZ" dirty="0"/>
          </a:p>
        </p:txBody>
      </p:sp>
      <p:sp>
        <p:nvSpPr>
          <p:cNvPr id="17" name="Obdélník 16"/>
          <p:cNvSpPr/>
          <p:nvPr/>
        </p:nvSpPr>
        <p:spPr>
          <a:xfrm>
            <a:off x="7500958" y="614364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solidFill>
                  <a:prstClr val="black"/>
                </a:solidFill>
              </a:rPr>
              <a:t>C</a:t>
            </a:r>
            <a:endParaRPr lang="cs-CZ" dirty="0"/>
          </a:p>
        </p:txBody>
      </p:sp>
      <p:sp>
        <p:nvSpPr>
          <p:cNvPr id="18" name="Obdélník 17"/>
          <p:cNvSpPr/>
          <p:nvPr/>
        </p:nvSpPr>
        <p:spPr>
          <a:xfrm>
            <a:off x="7643834" y="314324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solidFill>
                  <a:prstClr val="black"/>
                </a:solidFill>
              </a:rPr>
              <a:t>A</a:t>
            </a:r>
            <a:endParaRPr lang="cs-CZ" dirty="0"/>
          </a:p>
        </p:txBody>
      </p:sp>
      <p:cxnSp>
        <p:nvCxnSpPr>
          <p:cNvPr id="20" name="Přímá spojovací čára 19"/>
          <p:cNvCxnSpPr/>
          <p:nvPr/>
        </p:nvCxnSpPr>
        <p:spPr>
          <a:xfrm flipV="1">
            <a:off x="3714744" y="3214686"/>
            <a:ext cx="4857784" cy="2714644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ovací čára 20"/>
          <p:cNvCxnSpPr/>
          <p:nvPr/>
        </p:nvCxnSpPr>
        <p:spPr>
          <a:xfrm rot="5400000">
            <a:off x="8359008" y="3285330"/>
            <a:ext cx="285752" cy="1588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ovací čára 22"/>
          <p:cNvCxnSpPr/>
          <p:nvPr/>
        </p:nvCxnSpPr>
        <p:spPr>
          <a:xfrm rot="5400000" flipH="1" flipV="1">
            <a:off x="6179355" y="3821909"/>
            <a:ext cx="3429024" cy="785818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ovací čára 25"/>
          <p:cNvCxnSpPr/>
          <p:nvPr/>
        </p:nvCxnSpPr>
        <p:spPr>
          <a:xfrm>
            <a:off x="8143900" y="2643182"/>
            <a:ext cx="285752" cy="1588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/>
          <p:cNvSpPr txBox="1"/>
          <p:nvPr/>
        </p:nvSpPr>
        <p:spPr>
          <a:xfrm>
            <a:off x="7858148" y="2428868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X</a:t>
            </a:r>
            <a:endParaRPr lang="cs-CZ" dirty="0"/>
          </a:p>
        </p:txBody>
      </p:sp>
      <p:sp>
        <p:nvSpPr>
          <p:cNvPr id="29" name="TextovéPole 28"/>
          <p:cNvSpPr txBox="1"/>
          <p:nvPr/>
        </p:nvSpPr>
        <p:spPr>
          <a:xfrm>
            <a:off x="8429652" y="350043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Y</a:t>
            </a:r>
            <a:endParaRPr lang="cs-CZ" dirty="0"/>
          </a:p>
        </p:txBody>
      </p:sp>
      <p:sp>
        <p:nvSpPr>
          <p:cNvPr id="30" name="TextovéPole 29"/>
          <p:cNvSpPr txBox="1"/>
          <p:nvPr/>
        </p:nvSpPr>
        <p:spPr>
          <a:xfrm>
            <a:off x="3714744" y="3500438"/>
            <a:ext cx="1214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Úloha má štyri riešenia</a:t>
            </a:r>
            <a:endParaRPr lang="cs-CZ" dirty="0"/>
          </a:p>
        </p:txBody>
      </p:sp>
      <p:sp>
        <p:nvSpPr>
          <p:cNvPr id="31" name="TextovéPole 30"/>
          <p:cNvSpPr txBox="1"/>
          <p:nvPr/>
        </p:nvSpPr>
        <p:spPr>
          <a:xfrm>
            <a:off x="500034" y="4357694"/>
            <a:ext cx="1928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k-SK" sz="1600" dirty="0" smtClean="0"/>
              <a:t>m, IBCI = 11cm</a:t>
            </a:r>
          </a:p>
          <a:p>
            <a:pPr marL="342900" indent="-342900">
              <a:buAutoNum type="arabicPeriod"/>
            </a:pPr>
            <a:r>
              <a:rPr lang="sk-SK" sz="1600" dirty="0" smtClean="0"/>
              <a:t> I&lt;CBYI = 35 </a:t>
            </a:r>
            <a:r>
              <a:rPr lang="sk-SK" sz="1600" dirty="0" smtClean="0">
                <a:latin typeface="Calibri"/>
              </a:rPr>
              <a:t>⁰</a:t>
            </a:r>
          </a:p>
          <a:p>
            <a:pPr marL="342900" indent="-342900">
              <a:buAutoNum type="arabicPeriod"/>
            </a:pPr>
            <a:r>
              <a:rPr lang="sk-SK" sz="1600" dirty="0" smtClean="0">
                <a:latin typeface="Calibri"/>
              </a:rPr>
              <a:t> I&lt;BCXI = 98 ⁰</a:t>
            </a:r>
          </a:p>
          <a:p>
            <a:pPr marL="342900" indent="-342900">
              <a:buAutoNum type="arabicPeriod"/>
            </a:pPr>
            <a:r>
              <a:rPr lang="sk-SK" sz="1600" dirty="0" smtClean="0">
                <a:latin typeface="Calibri"/>
              </a:rPr>
              <a:t>A c BY    CX</a:t>
            </a:r>
          </a:p>
          <a:p>
            <a:pPr marL="342900" indent="-342900">
              <a:buAutoNum type="arabicPeriod"/>
            </a:pPr>
            <a:r>
              <a:rPr lang="sk-SK" sz="1600" dirty="0" smtClean="0">
                <a:latin typeface="Calibri"/>
              </a:rPr>
              <a:t>Δ ABC</a:t>
            </a:r>
            <a:endParaRPr lang="cs-CZ" sz="1600" dirty="0"/>
          </a:p>
        </p:txBody>
      </p:sp>
      <p:sp>
        <p:nvSpPr>
          <p:cNvPr id="33" name="Volný tvar 32"/>
          <p:cNvSpPr/>
          <p:nvPr/>
        </p:nvSpPr>
        <p:spPr>
          <a:xfrm>
            <a:off x="1428728" y="5214950"/>
            <a:ext cx="138561" cy="136516"/>
          </a:xfrm>
          <a:custGeom>
            <a:avLst/>
            <a:gdLst>
              <a:gd name="connsiteX0" fmla="*/ 0 w 129308"/>
              <a:gd name="connsiteY0" fmla="*/ 193964 h 223982"/>
              <a:gd name="connsiteX1" fmla="*/ 69272 w 129308"/>
              <a:gd name="connsiteY1" fmla="*/ 0 h 223982"/>
              <a:gd name="connsiteX2" fmla="*/ 124690 w 129308"/>
              <a:gd name="connsiteY2" fmla="*/ 193964 h 223982"/>
              <a:gd name="connsiteX3" fmla="*/ 96981 w 129308"/>
              <a:gd name="connsiteY3" fmla="*/ 180109 h 223982"/>
              <a:gd name="connsiteX4" fmla="*/ 96981 w 129308"/>
              <a:gd name="connsiteY4" fmla="*/ 180109 h 22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308" h="223982">
                <a:moveTo>
                  <a:pt x="0" y="193964"/>
                </a:moveTo>
                <a:cubicBezTo>
                  <a:pt x="24245" y="96982"/>
                  <a:pt x="48490" y="0"/>
                  <a:pt x="69272" y="0"/>
                </a:cubicBezTo>
                <a:cubicBezTo>
                  <a:pt x="90054" y="0"/>
                  <a:pt x="120072" y="163946"/>
                  <a:pt x="124690" y="193964"/>
                </a:cubicBezTo>
                <a:cubicBezTo>
                  <a:pt x="129308" y="223982"/>
                  <a:pt x="96981" y="180109"/>
                  <a:pt x="96981" y="180109"/>
                </a:cubicBezTo>
                <a:lnTo>
                  <a:pt x="96981" y="180109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5" name="Přímá spojovací čára 34"/>
          <p:cNvCxnSpPr/>
          <p:nvPr/>
        </p:nvCxnSpPr>
        <p:spPr>
          <a:xfrm>
            <a:off x="1142976" y="5286388"/>
            <a:ext cx="71438" cy="1588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6" grpId="0"/>
      <p:bldP spid="17" grpId="0"/>
      <p:bldP spid="18" grpId="0"/>
      <p:bldP spid="28" grpId="0"/>
      <p:bldP spid="29" grpId="0"/>
      <p:bldP spid="30" grpId="0"/>
      <p:bldP spid="31" grpId="0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500034" y="4071942"/>
            <a:ext cx="7286676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600" b="1" dirty="0" smtClean="0"/>
              <a:t>Narysuj:</a:t>
            </a:r>
          </a:p>
          <a:p>
            <a:pPr marL="342900" indent="-342900">
              <a:buAutoNum type="arabicPeriod"/>
            </a:pPr>
            <a:r>
              <a:rPr lang="el-GR" sz="3000" dirty="0" smtClean="0"/>
              <a:t>Δ</a:t>
            </a:r>
            <a:r>
              <a:rPr lang="sk-SK" sz="3000" dirty="0" smtClean="0"/>
              <a:t> KLM ak: k = 5cm, l = 7 cm, m = 3 cm</a:t>
            </a:r>
          </a:p>
          <a:p>
            <a:pPr marL="342900" indent="-342900">
              <a:buAutoNum type="arabicPeriod"/>
            </a:pPr>
            <a:r>
              <a:rPr lang="sk-SK" sz="3000" dirty="0" smtClean="0"/>
              <a:t>Δ ABC ak:  </a:t>
            </a:r>
            <a:r>
              <a:rPr lang="el-GR" sz="3000" dirty="0" smtClean="0"/>
              <a:t>α</a:t>
            </a:r>
            <a:r>
              <a:rPr lang="sk-SK" sz="3000" dirty="0" smtClean="0"/>
              <a:t> = 120 </a:t>
            </a:r>
            <a:r>
              <a:rPr lang="sk-SK" sz="3000" dirty="0" smtClean="0">
                <a:latin typeface="Calibri"/>
              </a:rPr>
              <a:t>⁰ , c = 9 cm, b = 6 cm</a:t>
            </a:r>
          </a:p>
          <a:p>
            <a:pPr marL="342900" indent="-342900">
              <a:buAutoNum type="arabicPeriod"/>
            </a:pPr>
            <a:r>
              <a:rPr lang="sk-SK" sz="3000" dirty="0" smtClean="0">
                <a:latin typeface="Calibri"/>
              </a:rPr>
              <a:t>Δ ABC ak: </a:t>
            </a:r>
            <a:r>
              <a:rPr lang="el-GR" sz="3000" dirty="0" smtClean="0">
                <a:latin typeface="Calibri"/>
              </a:rPr>
              <a:t>α</a:t>
            </a:r>
            <a:r>
              <a:rPr lang="sk-SK" sz="3000" dirty="0" smtClean="0"/>
              <a:t> = 110 </a:t>
            </a:r>
            <a:r>
              <a:rPr lang="sk-SK" sz="3000" dirty="0" smtClean="0">
                <a:latin typeface="Calibri"/>
              </a:rPr>
              <a:t>⁰, </a:t>
            </a:r>
            <a:r>
              <a:rPr lang="el-GR" sz="3000" dirty="0" smtClean="0"/>
              <a:t>γ</a:t>
            </a:r>
            <a:r>
              <a:rPr lang="sk-SK" sz="3000" dirty="0" smtClean="0"/>
              <a:t> = 30 </a:t>
            </a:r>
            <a:r>
              <a:rPr lang="sk-SK" sz="3000" dirty="0" smtClean="0">
                <a:latin typeface="Calibri"/>
              </a:rPr>
              <a:t>⁰, a = 5 cm</a:t>
            </a:r>
            <a:endParaRPr lang="cs-CZ" sz="3000" dirty="0"/>
          </a:p>
        </p:txBody>
      </p:sp>
      <p:sp>
        <p:nvSpPr>
          <p:cNvPr id="4" name="Rovnoramenný trojúhelník 3"/>
          <p:cNvSpPr/>
          <p:nvPr/>
        </p:nvSpPr>
        <p:spPr>
          <a:xfrm>
            <a:off x="428596" y="857232"/>
            <a:ext cx="7143800" cy="2786082"/>
          </a:xfrm>
          <a:prstGeom prst="triangle">
            <a:avLst>
              <a:gd name="adj" fmla="val 10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Rovnoramenný trojúhelník 4"/>
          <p:cNvSpPr/>
          <p:nvPr/>
        </p:nvSpPr>
        <p:spPr>
          <a:xfrm rot="911097">
            <a:off x="3854435" y="578897"/>
            <a:ext cx="2571768" cy="2500330"/>
          </a:xfrm>
          <a:prstGeom prst="triangle">
            <a:avLst>
              <a:gd name="adj" fmla="val 5067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Rovnoramenný trojúhelník 5"/>
          <p:cNvSpPr/>
          <p:nvPr/>
        </p:nvSpPr>
        <p:spPr>
          <a:xfrm rot="987531">
            <a:off x="1211354" y="1641612"/>
            <a:ext cx="2786082" cy="1143008"/>
          </a:xfrm>
          <a:prstGeom prst="triangle">
            <a:avLst>
              <a:gd name="adj" fmla="val 1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Rovnoramenný trojúhelník 6"/>
          <p:cNvSpPr/>
          <p:nvPr/>
        </p:nvSpPr>
        <p:spPr>
          <a:xfrm rot="10607559">
            <a:off x="2482731" y="556443"/>
            <a:ext cx="2071702" cy="1983706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7818" y="1500174"/>
            <a:ext cx="3469182" cy="2571752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Nezabudni čo si sa  o konštrukcii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trojuholníka </a:t>
            </a:r>
            <a:r>
              <a:rPr lang="sk-SK" smtClean="0">
                <a:solidFill>
                  <a:srgbClr val="FF0000"/>
                </a:solidFill>
              </a:rPr>
              <a:t>naučil!!!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2"/>
          </p:nvPr>
        </p:nvSpPr>
        <p:spPr>
          <a:xfrm>
            <a:off x="5715008" y="5786454"/>
            <a:ext cx="3000396" cy="714380"/>
          </a:xfrm>
        </p:spPr>
        <p:txBody>
          <a:bodyPr>
            <a:normAutofit/>
          </a:bodyPr>
          <a:lstStyle/>
          <a:p>
            <a:r>
              <a:rPr lang="sk-SK" sz="2000" dirty="0" smtClean="0"/>
              <a:t>Gazdíková S. 2012</a:t>
            </a:r>
            <a:endParaRPr lang="cs-CZ" sz="2000" dirty="0"/>
          </a:p>
        </p:txBody>
      </p:sp>
      <p:pic>
        <p:nvPicPr>
          <p:cNvPr id="9" name="Zástupný symbol pro obrázek 8" descr="2231-1041_sm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9" b="19"/>
          <a:stretch>
            <a:fillRect/>
          </a:stretch>
        </p:blipFill>
        <p:spPr>
          <a:xfrm>
            <a:off x="1714480" y="1928802"/>
            <a:ext cx="2000264" cy="2000264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hatý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ohat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ohat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á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2.xml><?xml version="1.0" encoding="utf-8"?>
<a:themeOverride xmlns:a="http://schemas.openxmlformats.org/drawingml/2006/main">
  <a:clrScheme name="Mediá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3.xml><?xml version="1.0" encoding="utf-8"?>
<a:themeOverride xmlns:a="http://schemas.openxmlformats.org/drawingml/2006/main">
  <a:clrScheme name="Mediá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4.xml><?xml version="1.0" encoding="utf-8"?>
<a:themeOverride xmlns:a="http://schemas.openxmlformats.org/drawingml/2006/main">
  <a:clrScheme name="Mediá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487</Words>
  <PresentationFormat>Předvádění na obrazovce (4:3)</PresentationFormat>
  <Paragraphs>155</Paragraphs>
  <Slides>9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Bohatý</vt:lpstr>
      <vt:lpstr>Konštrukcia Trojuholníka            I.</vt:lpstr>
      <vt:lpstr>Snímek 2</vt:lpstr>
      <vt:lpstr>Konštrukčné úlohy </vt:lpstr>
      <vt:lpstr>Matematické značky v geometrii</vt:lpstr>
      <vt:lpstr> Veta SSS</vt:lpstr>
      <vt:lpstr>Snímek 6</vt:lpstr>
      <vt:lpstr>Veta USU</vt:lpstr>
      <vt:lpstr>Snímek 8</vt:lpstr>
      <vt:lpstr>Nezabudni čo si sa  o konštrukcii trojuholníka naučil!!!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Stanka</dc:creator>
  <cp:lastModifiedBy>Stanka</cp:lastModifiedBy>
  <cp:revision>289</cp:revision>
  <dcterms:created xsi:type="dcterms:W3CDTF">2012-04-17T16:33:40Z</dcterms:created>
  <dcterms:modified xsi:type="dcterms:W3CDTF">2012-05-03T17:00:12Z</dcterms:modified>
</cp:coreProperties>
</file>