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4" r:id="rId2"/>
    <p:sldId id="259" r:id="rId3"/>
    <p:sldId id="256" r:id="rId4"/>
    <p:sldId id="257" r:id="rId5"/>
    <p:sldId id="275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73" r:id="rId14"/>
    <p:sldId id="266" r:id="rId15"/>
    <p:sldId id="267" r:id="rId16"/>
    <p:sldId id="270" r:id="rId17"/>
    <p:sldId id="269" r:id="rId18"/>
    <p:sldId id="271" r:id="rId19"/>
    <p:sldId id="272" r:id="rId2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>
      <p:cViewPr varScale="1">
        <p:scale>
          <a:sx n="65" d="100"/>
          <a:sy n="65" d="100"/>
        </p:scale>
        <p:origin x="-128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26765B9-83A5-4266-AC52-7DDE6E88F3FE}" type="datetimeFigureOut">
              <a:rPr lang="sk-SK" smtClean="0"/>
              <a:pPr/>
              <a:t>3. 12. 2023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4BA05A7-99FA-432A-8EAD-1B644F12B47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65B9-83A5-4266-AC52-7DDE6E88F3FE}" type="datetimeFigureOut">
              <a:rPr lang="sk-SK" smtClean="0"/>
              <a:pPr/>
              <a:t>3. 12. 2023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05A7-99FA-432A-8EAD-1B644F12B47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65B9-83A5-4266-AC52-7DDE6E88F3FE}" type="datetimeFigureOut">
              <a:rPr lang="sk-SK" smtClean="0"/>
              <a:pPr/>
              <a:t>3. 12. 2023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05A7-99FA-432A-8EAD-1B644F12B47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26765B9-83A5-4266-AC52-7DDE6E88F3FE}" type="datetimeFigureOut">
              <a:rPr lang="sk-SK" smtClean="0"/>
              <a:pPr/>
              <a:t>3. 12. 2023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4BA05A7-99FA-432A-8EAD-1B644F12B475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26765B9-83A5-4266-AC52-7DDE6E88F3FE}" type="datetimeFigureOut">
              <a:rPr lang="sk-SK" smtClean="0"/>
              <a:pPr/>
              <a:t>3. 12. 2023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4BA05A7-99FA-432A-8EAD-1B644F12B47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65B9-83A5-4266-AC52-7DDE6E88F3FE}" type="datetimeFigureOut">
              <a:rPr lang="sk-SK" smtClean="0"/>
              <a:pPr/>
              <a:t>3. 12. 2023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05A7-99FA-432A-8EAD-1B644F12B475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65B9-83A5-4266-AC52-7DDE6E88F3FE}" type="datetimeFigureOut">
              <a:rPr lang="sk-SK" smtClean="0"/>
              <a:pPr/>
              <a:t>3. 12. 2023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05A7-99FA-432A-8EAD-1B644F12B475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26765B9-83A5-4266-AC52-7DDE6E88F3FE}" type="datetimeFigureOut">
              <a:rPr lang="sk-SK" smtClean="0"/>
              <a:pPr/>
              <a:t>3. 12. 2023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4BA05A7-99FA-432A-8EAD-1B644F12B475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65B9-83A5-4266-AC52-7DDE6E88F3FE}" type="datetimeFigureOut">
              <a:rPr lang="sk-SK" smtClean="0"/>
              <a:pPr/>
              <a:t>3. 12. 2023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05A7-99FA-432A-8EAD-1B644F12B47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26765B9-83A5-4266-AC52-7DDE6E88F3FE}" type="datetimeFigureOut">
              <a:rPr lang="sk-SK" smtClean="0"/>
              <a:pPr/>
              <a:t>3. 12. 2023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4BA05A7-99FA-432A-8EAD-1B644F12B475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26765B9-83A5-4266-AC52-7DDE6E88F3FE}" type="datetimeFigureOut">
              <a:rPr lang="sk-SK" smtClean="0"/>
              <a:pPr/>
              <a:t>3. 12. 2023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4BA05A7-99FA-432A-8EAD-1B644F12B475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26765B9-83A5-4266-AC52-7DDE6E88F3FE}" type="datetimeFigureOut">
              <a:rPr lang="sk-SK" smtClean="0"/>
              <a:pPr/>
              <a:t>3. 12. 2023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4BA05A7-99FA-432A-8EAD-1B644F12B475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796136" y="6237312"/>
            <a:ext cx="3024336" cy="43204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Mgr. </a:t>
            </a:r>
            <a:r>
              <a:rPr lang="sk-SK" smtClean="0"/>
              <a:t>Ivana </a:t>
            </a:r>
            <a:r>
              <a:rPr lang="sk-SK" smtClean="0"/>
              <a:t>Sokolská</a:t>
            </a:r>
            <a:endParaRPr lang="sk-SK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1979712" y="2852936"/>
          <a:ext cx="6192837" cy="282729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65412"/>
                <a:gridCol w="187325"/>
                <a:gridCol w="187325"/>
                <a:gridCol w="3152775"/>
              </a:tblGrid>
              <a:tr h="6172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25821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Gymnázium, SNP 1, </a:t>
                      </a:r>
                      <a:br>
                        <a:rPr kumimoji="0" lang="sk-SK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sk-SK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056 01 Gelnica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Web: </a:t>
                      </a:r>
                      <a:r>
                        <a:rPr kumimoji="0" lang="sk-SK" sz="2400" u="sng" strike="noStrike" cap="none" normalizeH="0" baseline="0" smtClean="0">
                          <a:ln>
                            <a:noFill/>
                          </a:ln>
                          <a:effectLst/>
                          <a:hlinkClick r:id=""/>
                        </a:rPr>
                        <a:t>www.gymgl.sk</a:t>
                      </a:r>
                      <a:r>
                        <a:rPr kumimoji="0" lang="sk-SK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        </a:t>
                      </a:r>
                      <a:endParaRPr kumimoji="0" lang="sk-SK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5837" marR="35837" marT="53441" marB="53441" anchor="ctr" horzOverflow="overflow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KĽÚČ K INOVATÍVNEMU VZDELÁVANIU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ITMS kód projektu: 26110130703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5837" marR="35837" marT="53441" marB="53441" anchor="b" horzOverflow="overflow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Obrázok 4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555875" cy="264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Obrázok 1" descr="agentura_cmy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413" y="0"/>
            <a:ext cx="43513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Obrázok 2" descr="EU-ESF-VERTICAL-COLO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67513" y="0"/>
            <a:ext cx="2376487" cy="221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Nadpis 1"/>
          <p:cNvSpPr txBox="1">
            <a:spLocks/>
          </p:cNvSpPr>
          <p:nvPr/>
        </p:nvSpPr>
        <p:spPr>
          <a:xfrm>
            <a:off x="1835696" y="714356"/>
            <a:ext cx="6172200" cy="20719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anchor="b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66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Južná </a:t>
            </a:r>
            <a:r>
              <a:rPr kumimoji="0" lang="sk-SK" sz="6600" b="1" i="0" u="none" strike="noStrike" kern="1200" cap="small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európa</a:t>
            </a:r>
            <a:endParaRPr kumimoji="0" lang="sk-SK" sz="6600" b="1" i="0" u="none" strike="noStrike" kern="1200" cap="small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14290"/>
            <a:ext cx="4429124" cy="69929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4400" b="1" dirty="0" err="1" smtClean="0"/>
              <a:t>Obyvateľtvo</a:t>
            </a:r>
            <a:endParaRPr lang="sk-SK" sz="4400" b="1" dirty="0"/>
          </a:p>
        </p:txBody>
      </p:sp>
      <p:pic>
        <p:nvPicPr>
          <p:cNvPr id="4" name="Zástupný symbol obsahu 3" descr="spanielsko_fanusik_vlajka_v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391472" y="0"/>
            <a:ext cx="4752528" cy="3168352"/>
          </a:xfrm>
        </p:spPr>
      </p:pic>
      <p:sp>
        <p:nvSpPr>
          <p:cNvPr id="5" name="BlokTextu 4"/>
          <p:cNvSpPr txBox="1"/>
          <p:nvPr/>
        </p:nvSpPr>
        <p:spPr>
          <a:xfrm>
            <a:off x="467544" y="1484784"/>
            <a:ext cx="3480440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sk-SK" dirty="0" err="1" smtClean="0"/>
              <a:t>Romani</a:t>
            </a:r>
            <a:endParaRPr lang="sk-SK" dirty="0" smtClean="0"/>
          </a:p>
          <a:p>
            <a:pPr>
              <a:buFontTx/>
              <a:buChar char="-"/>
            </a:pPr>
            <a:r>
              <a:rPr lang="sk-SK" dirty="0" smtClean="0"/>
              <a:t>Sever Španielska – </a:t>
            </a:r>
            <a:r>
              <a:rPr lang="sk-SK" i="1" u="sng" dirty="0" smtClean="0"/>
              <a:t>BASKOVIA</a:t>
            </a:r>
          </a:p>
          <a:p>
            <a:pPr>
              <a:buFontTx/>
              <a:buChar char="-"/>
            </a:pPr>
            <a:r>
              <a:rPr lang="sk-SK" dirty="0" smtClean="0"/>
              <a:t>SV - </a:t>
            </a:r>
            <a:r>
              <a:rPr lang="sk-SK" i="1" u="sng" dirty="0" smtClean="0"/>
              <a:t>KATALÁNCI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467544" y="3284984"/>
            <a:ext cx="172034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i="1" dirty="0" smtClean="0"/>
              <a:t>Náboženstvo:</a:t>
            </a:r>
          </a:p>
          <a:p>
            <a:pPr>
              <a:buFontTx/>
              <a:buChar char="-"/>
            </a:pPr>
            <a:r>
              <a:rPr lang="sk-SK" dirty="0" smtClean="0"/>
              <a:t>Kresťanstvo </a:t>
            </a:r>
          </a:p>
          <a:p>
            <a:pPr>
              <a:buFontTx/>
              <a:buChar char="-"/>
            </a:pPr>
            <a:r>
              <a:rPr lang="sk-SK" dirty="0" smtClean="0"/>
              <a:t> na J - Islam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539552" y="4581128"/>
            <a:ext cx="4284058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Osídlenie:</a:t>
            </a:r>
          </a:p>
          <a:p>
            <a:pPr>
              <a:buFontTx/>
              <a:buChar char="-"/>
            </a:pPr>
            <a:r>
              <a:rPr lang="sk-SK" dirty="0" smtClean="0"/>
              <a:t> pobrežie viac</a:t>
            </a:r>
          </a:p>
          <a:p>
            <a:pPr>
              <a:buFontTx/>
              <a:buChar char="-"/>
            </a:pPr>
            <a:r>
              <a:rPr lang="sk-SK" dirty="0" smtClean="0"/>
              <a:t>- vnútrozemie menej</a:t>
            </a:r>
          </a:p>
          <a:p>
            <a:pPr>
              <a:buFontTx/>
              <a:buChar char="-"/>
            </a:pPr>
            <a:r>
              <a:rPr lang="sk-SK" dirty="0" smtClean="0"/>
              <a:t>- </a:t>
            </a:r>
            <a:r>
              <a:rPr lang="sk-SK" i="1" u="sng" dirty="0" smtClean="0"/>
              <a:t>najväčšie mestá</a:t>
            </a:r>
            <a:r>
              <a:rPr lang="sk-SK" dirty="0" smtClean="0"/>
              <a:t>: Barcelona, Valencia,</a:t>
            </a:r>
          </a:p>
          <a:p>
            <a:r>
              <a:rPr lang="sk-SK" dirty="0" smtClean="0"/>
              <a:t>                                Sevilla</a:t>
            </a:r>
            <a:endParaRPr lang="sk-SK" dirty="0"/>
          </a:p>
        </p:txBody>
      </p:sp>
      <p:pic>
        <p:nvPicPr>
          <p:cNvPr id="8" name="Obrázok 7" descr="260PX-~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89326" y="620688"/>
            <a:ext cx="5054674" cy="3810447"/>
          </a:xfrm>
          <a:prstGeom prst="rect">
            <a:avLst/>
          </a:prstGeom>
        </p:spPr>
      </p:pic>
      <p:pic>
        <p:nvPicPr>
          <p:cNvPr id="9" name="Obrázok 8" descr="686PX-~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47533" y="692696"/>
            <a:ext cx="5096467" cy="3848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Barcelona-00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908720"/>
            <a:ext cx="7635213" cy="45811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Obrázok 4" descr="Mess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5776" y="1196752"/>
            <a:ext cx="5088565" cy="3816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valencia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260648"/>
            <a:ext cx="8585824" cy="516866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4330824" cy="7969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400" dirty="0" smtClean="0"/>
              <a:t>Hospodárstvo:</a:t>
            </a:r>
            <a:endParaRPr lang="sk-SK" sz="4400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0" y="1484784"/>
            <a:ext cx="7467600" cy="64807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 prevláda </a:t>
            </a:r>
            <a:r>
              <a:rPr lang="sk-SK" b="1" i="1" dirty="0" smtClean="0"/>
              <a:t>RASTLINNÁ VÝROBA</a:t>
            </a:r>
            <a:endParaRPr lang="sk-SK" b="1" i="1" dirty="0"/>
          </a:p>
        </p:txBody>
      </p:sp>
      <p:pic>
        <p:nvPicPr>
          <p:cNvPr id="4" name="Obrázok 3" descr="pomaranč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056" y="0"/>
            <a:ext cx="3657600" cy="2743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Obrázok 4" descr="oliv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5816" y="836712"/>
            <a:ext cx="4071320" cy="27089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Obrázok 5" descr="mandar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104456" cy="2736303"/>
          </a:xfrm>
          <a:prstGeom prst="ellipse">
            <a:avLst/>
          </a:prstGeom>
          <a:solidFill>
            <a:schemeClr val="bg1"/>
          </a:solidFill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BlokTextu 7"/>
          <p:cNvSpPr txBox="1"/>
          <p:nvPr/>
        </p:nvSpPr>
        <p:spPr>
          <a:xfrm>
            <a:off x="323528" y="4077072"/>
            <a:ext cx="325101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ŽIVOČÍŠNA VÝROBA</a:t>
            </a:r>
            <a:endParaRPr lang="sk-SK" sz="2400" b="1" dirty="0"/>
          </a:p>
        </p:txBody>
      </p:sp>
      <p:pic>
        <p:nvPicPr>
          <p:cNvPr id="9" name="Obrázok 8" descr="hovadzi dob.jpg"/>
          <p:cNvPicPr>
            <a:picLocks noChangeAspect="1"/>
          </p:cNvPicPr>
          <p:nvPr/>
        </p:nvPicPr>
        <p:blipFill>
          <a:blip r:embed="rId5" cstate="print"/>
          <a:srcRect l="27557" t="7777"/>
          <a:stretch>
            <a:fillRect/>
          </a:stretch>
        </p:blipFill>
        <p:spPr>
          <a:xfrm>
            <a:off x="251520" y="2708920"/>
            <a:ext cx="4416152" cy="33028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Obrázok 9" descr="kozy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51920" y="2564904"/>
            <a:ext cx="4991100" cy="34671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Obrázok 10" descr="pyrit.jpe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52" y="260648"/>
            <a:ext cx="7522344" cy="60238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4546848" cy="1143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sz="4400" b="1" dirty="0" smtClean="0"/>
              <a:t>ZAUJÍMAVOSTI:</a:t>
            </a:r>
            <a:endParaRPr lang="sk-SK" sz="44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251520" y="1340768"/>
            <a:ext cx="7467600" cy="4873752"/>
          </a:xfrm>
        </p:spPr>
        <p:txBody>
          <a:bodyPr/>
          <a:lstStyle/>
          <a:p>
            <a:r>
              <a:rPr lang="sk-SK" b="1" dirty="0" smtClean="0"/>
              <a:t>Paradajková bitka “La </a:t>
            </a:r>
            <a:r>
              <a:rPr lang="sk-SK" b="1" dirty="0" err="1" smtClean="0"/>
              <a:t>Tomatina</a:t>
            </a:r>
            <a:r>
              <a:rPr lang="sk-SK" b="1" dirty="0" smtClean="0"/>
              <a:t>”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- v meste </a:t>
            </a:r>
            <a:r>
              <a:rPr lang="sk-SK" dirty="0" err="1" smtClean="0"/>
              <a:t>Buňolu</a:t>
            </a:r>
            <a:r>
              <a:rPr lang="sk-SK" dirty="0" smtClean="0"/>
              <a:t> </a:t>
            </a:r>
          </a:p>
        </p:txBody>
      </p:sp>
      <p:pic>
        <p:nvPicPr>
          <p:cNvPr id="4" name="Obrázok 3" descr="paradajk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056" y="0"/>
            <a:ext cx="1206000" cy="1209600"/>
          </a:xfrm>
          <a:prstGeom prst="rect">
            <a:avLst/>
          </a:prstGeom>
        </p:spPr>
      </p:pic>
      <p:pic>
        <p:nvPicPr>
          <p:cNvPr id="6" name="Obrázok 5" descr="paradajk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0192" y="548680"/>
            <a:ext cx="1206000" cy="1209600"/>
          </a:xfrm>
          <a:prstGeom prst="rect">
            <a:avLst/>
          </a:prstGeom>
        </p:spPr>
      </p:pic>
      <p:pic>
        <p:nvPicPr>
          <p:cNvPr id="7" name="Obrázok 6" descr="paradajk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4328" y="0"/>
            <a:ext cx="1206000" cy="1209600"/>
          </a:xfrm>
          <a:prstGeom prst="rect">
            <a:avLst/>
          </a:prstGeom>
        </p:spPr>
      </p:pic>
      <p:pic>
        <p:nvPicPr>
          <p:cNvPr id="8" name="Obrázok 7" descr="paradajk.bitka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640" y="1556792"/>
            <a:ext cx="7247665" cy="4992836"/>
          </a:xfrm>
          <a:prstGeom prst="rect">
            <a:avLst/>
          </a:prstGeom>
        </p:spPr>
      </p:pic>
      <p:pic>
        <p:nvPicPr>
          <p:cNvPr id="9" name="Obrázok 8" descr="paradajkova bitk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1556792"/>
            <a:ext cx="7580737" cy="4969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323528" y="476672"/>
            <a:ext cx="7467600" cy="487375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err="1" smtClean="0"/>
              <a:t>Flamenco</a:t>
            </a:r>
            <a:endParaRPr lang="sk-SK" b="1" dirty="0" smtClean="0"/>
          </a:p>
          <a:p>
            <a:pPr lvl="2"/>
            <a:r>
              <a:rPr lang="sk-SK" b="1" dirty="0" smtClean="0"/>
              <a:t>Typ ľudovej hudby</a:t>
            </a:r>
          </a:p>
          <a:p>
            <a:pPr lvl="2"/>
            <a:r>
              <a:rPr lang="sk-SK" b="1" dirty="0" smtClean="0"/>
              <a:t>Kultúrny fenomén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 smtClean="0"/>
          </a:p>
          <a:p>
            <a:endParaRPr lang="sk-SK" dirty="0"/>
          </a:p>
        </p:txBody>
      </p:sp>
      <p:pic>
        <p:nvPicPr>
          <p:cNvPr id="4" name="Obrázok 3" descr="flamenc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6016" y="260648"/>
            <a:ext cx="3810000" cy="4013200"/>
          </a:xfrm>
          <a:prstGeom prst="rect">
            <a:avLst/>
          </a:prstGeom>
        </p:spPr>
      </p:pic>
      <p:pic>
        <p:nvPicPr>
          <p:cNvPr id="5" name="Obrázok 4" descr="flamenco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3068960"/>
            <a:ext cx="6096000" cy="3581400"/>
          </a:xfrm>
          <a:prstGeom prst="rect">
            <a:avLst/>
          </a:prstGeom>
        </p:spPr>
      </p:pic>
      <p:pic>
        <p:nvPicPr>
          <p:cNvPr id="6" name="Obrázok 5" descr="not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32240" y="4271743"/>
            <a:ext cx="1933476" cy="25862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3962720" cy="868958"/>
          </a:xfrm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sk-SK" sz="4000" b="1" dirty="0" smtClean="0"/>
              <a:t>Opakovanie:</a:t>
            </a:r>
            <a:endParaRPr lang="sk-SK" sz="4000" b="1" dirty="0"/>
          </a:p>
        </p:txBody>
      </p:sp>
      <p:pic>
        <p:nvPicPr>
          <p:cNvPr id="4" name="Zástupný symbol obsahu 3" descr="tajnička špan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t="2064" r="40077" b="15869"/>
          <a:stretch>
            <a:fillRect/>
          </a:stretch>
        </p:blipFill>
        <p:spPr>
          <a:xfrm>
            <a:off x="0" y="1484784"/>
            <a:ext cx="8694907" cy="5112568"/>
          </a:xfrm>
        </p:spPr>
      </p:pic>
      <p:sp>
        <p:nvSpPr>
          <p:cNvPr id="5" name="Obdĺžnik 4"/>
          <p:cNvSpPr/>
          <p:nvPr/>
        </p:nvSpPr>
        <p:spPr>
          <a:xfrm>
            <a:off x="7308304" y="476672"/>
            <a:ext cx="720080" cy="504056"/>
          </a:xfrm>
          <a:prstGeom prst="rect">
            <a:avLst/>
          </a:prstGeom>
          <a:solidFill>
            <a:schemeClr val="accent2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3898776" cy="1143000"/>
          </a:xfrm>
          <a:scene3d>
            <a:camera prst="perspectiveContrastingRightFacing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sz="4000" b="1" dirty="0" smtClean="0"/>
              <a:t>COSTA BRAVA</a:t>
            </a:r>
            <a:endParaRPr lang="sk-SK" sz="4000" b="1" dirty="0"/>
          </a:p>
        </p:txBody>
      </p:sp>
      <p:pic>
        <p:nvPicPr>
          <p:cNvPr id="5" name="Obrázok 4" descr="costa-brava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1124744"/>
            <a:ext cx="4968552" cy="5189377"/>
          </a:xfrm>
          <a:prstGeom prst="rect">
            <a:avLst/>
          </a:prstGeom>
        </p:spPr>
      </p:pic>
      <p:pic>
        <p:nvPicPr>
          <p:cNvPr id="7" name="Zástupný symbol obsahu 3" descr="costa b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23728" y="1628800"/>
            <a:ext cx="6745932" cy="4475666"/>
          </a:xfrm>
          <a:prstGeom prst="rect">
            <a:avLst/>
          </a:prstGeom>
        </p:spPr>
      </p:pic>
      <p:pic>
        <p:nvPicPr>
          <p:cNvPr id="10" name="Zástupný symbol obsahu 7" descr="costa-brava_789610a.jpg"/>
          <p:cNvPicPr>
            <a:picLocks noGrp="1" noChangeAspect="1"/>
          </p:cNvPicPr>
          <p:nvPr>
            <p:ph sz="quarter" idx="1"/>
          </p:nvPr>
        </p:nvPicPr>
        <p:blipFill>
          <a:blip r:embed="rId4" cstate="print"/>
          <a:stretch>
            <a:fillRect/>
          </a:stretch>
        </p:blipFill>
        <p:spPr>
          <a:xfrm>
            <a:off x="2169071" y="1484784"/>
            <a:ext cx="6974929" cy="456540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15000" cy="11430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sz="4000" b="1" dirty="0" smtClean="0"/>
              <a:t>KANÁRSKE OSTROVY:</a:t>
            </a:r>
            <a:endParaRPr lang="sk-SK" sz="4000" b="1" dirty="0"/>
          </a:p>
        </p:txBody>
      </p:sp>
      <p:pic>
        <p:nvPicPr>
          <p:cNvPr id="4" name="Zástupný symbol obsahu 3" descr="kanarsje mapa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556791"/>
            <a:ext cx="7200800" cy="4323695"/>
          </a:xfrm>
        </p:spPr>
      </p:pic>
      <p:pic>
        <p:nvPicPr>
          <p:cNvPr id="5" name="Obrázok 4" descr="kanarske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1484784"/>
            <a:ext cx="6906344" cy="5179758"/>
          </a:xfrm>
          <a:prstGeom prst="rect">
            <a:avLst/>
          </a:prstGeom>
        </p:spPr>
      </p:pic>
      <p:pic>
        <p:nvPicPr>
          <p:cNvPr id="6" name="Obrázok 5" descr="TOM17a8ab_kanary_tenerif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9632" y="1366670"/>
            <a:ext cx="6696744" cy="5491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slepa mapa europ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484784"/>
            <a:ext cx="6696744" cy="5207556"/>
          </a:xfrm>
        </p:spPr>
      </p:pic>
      <p:sp>
        <p:nvSpPr>
          <p:cNvPr id="8" name="BlokTextu 7"/>
          <p:cNvSpPr txBox="1"/>
          <p:nvPr/>
        </p:nvSpPr>
        <p:spPr>
          <a:xfrm>
            <a:off x="1547664" y="5445224"/>
            <a:ext cx="360040" cy="830997"/>
          </a:xfrm>
          <a:prstGeom prst="rect">
            <a:avLst/>
          </a:prstGeom>
          <a:solidFill>
            <a:schemeClr val="accent2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4800" dirty="0" smtClean="0">
                <a:latin typeface="Aharoni" pitchFamily="2" charset="-79"/>
                <a:cs typeface="Aharoni" pitchFamily="2" charset="-79"/>
              </a:rPr>
              <a:t>1</a:t>
            </a:r>
            <a:endParaRPr lang="sk-SK" sz="4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2051720" y="5301208"/>
            <a:ext cx="360040" cy="830997"/>
          </a:xfrm>
          <a:prstGeom prst="rect">
            <a:avLst/>
          </a:prstGeom>
          <a:solidFill>
            <a:schemeClr val="accent2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4800" dirty="0" smtClean="0">
                <a:latin typeface="Aharoni" pitchFamily="2" charset="-79"/>
                <a:cs typeface="Aharoni" pitchFamily="2" charset="-79"/>
              </a:rPr>
              <a:t>2</a:t>
            </a:r>
            <a:endParaRPr lang="sk-SK" sz="4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3419872" y="4797152"/>
            <a:ext cx="360040" cy="830997"/>
          </a:xfrm>
          <a:prstGeom prst="rect">
            <a:avLst/>
          </a:prstGeom>
          <a:solidFill>
            <a:schemeClr val="accent2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4800" dirty="0" smtClean="0">
                <a:latin typeface="Aharoni" pitchFamily="2" charset="-79"/>
                <a:cs typeface="Aharoni" pitchFamily="2" charset="-79"/>
              </a:rPr>
              <a:t>3</a:t>
            </a:r>
            <a:endParaRPr lang="sk-SK" sz="4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4716016" y="5589240"/>
            <a:ext cx="360040" cy="830997"/>
          </a:xfrm>
          <a:prstGeom prst="rect">
            <a:avLst/>
          </a:prstGeom>
          <a:solidFill>
            <a:schemeClr val="accent2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4800" dirty="0" smtClean="0">
                <a:latin typeface="Aharoni" pitchFamily="2" charset="-79"/>
                <a:cs typeface="Aharoni" pitchFamily="2" charset="-79"/>
              </a:rPr>
              <a:t>4</a:t>
            </a:r>
            <a:endParaRPr lang="sk-SK" sz="4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2" name="Ovál 11"/>
          <p:cNvSpPr/>
          <p:nvPr/>
        </p:nvSpPr>
        <p:spPr>
          <a:xfrm>
            <a:off x="2699792" y="537321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vál 12"/>
          <p:cNvSpPr/>
          <p:nvPr/>
        </p:nvSpPr>
        <p:spPr>
          <a:xfrm flipH="1" flipV="1">
            <a:off x="4067944" y="6381328"/>
            <a:ext cx="72008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vál 13"/>
          <p:cNvSpPr/>
          <p:nvPr/>
        </p:nvSpPr>
        <p:spPr>
          <a:xfrm flipV="1">
            <a:off x="3806201" y="5085184"/>
            <a:ext cx="45719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vál 14"/>
          <p:cNvSpPr/>
          <p:nvPr/>
        </p:nvSpPr>
        <p:spPr>
          <a:xfrm flipH="1" flipV="1">
            <a:off x="3707904" y="5373216"/>
            <a:ext cx="72008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Zástupný symbol obsahu 3" descr="europa.jpg"/>
          <p:cNvPicPr>
            <a:picLocks noChangeAspect="1"/>
          </p:cNvPicPr>
          <p:nvPr/>
        </p:nvPicPr>
        <p:blipFill>
          <a:blip r:embed="rId2" cstate="print"/>
          <a:srcRect l="10370" t="61746" r="65069" b="13833"/>
          <a:stretch>
            <a:fillRect/>
          </a:stretch>
        </p:blipFill>
        <p:spPr>
          <a:xfrm>
            <a:off x="0" y="2852936"/>
            <a:ext cx="6145048" cy="4005064"/>
          </a:xfrm>
          <a:prstGeom prst="rect">
            <a:avLst/>
          </a:prstGeom>
          <a:ln w="381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Obrázok 8" descr="vlajk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336" y="2060848"/>
            <a:ext cx="3995664" cy="2664296"/>
          </a:xfrm>
          <a:prstGeom prst="rect">
            <a:avLst/>
          </a:prstGeom>
        </p:spPr>
      </p:pic>
      <p:sp>
        <p:nvSpPr>
          <p:cNvPr id="10" name="Nadpis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84482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sz="6000" dirty="0" smtClean="0">
                <a:latin typeface="Arial Black" pitchFamily="34" charset="0"/>
              </a:rPr>
              <a:t>pyrenej</a:t>
            </a:r>
            <a:r>
              <a:rPr lang="sk-SK" sz="6000" b="1" dirty="0" smtClean="0">
                <a:latin typeface="Arial Black" pitchFamily="34" charset="0"/>
              </a:rPr>
              <a:t>ský polostrov- ŠPANIELSKO</a:t>
            </a:r>
            <a:endParaRPr lang="sk-SK" sz="6000" b="1" dirty="0">
              <a:latin typeface="Arial Black" pitchFamily="34" charset="0"/>
            </a:endParaRPr>
          </a:p>
        </p:txBody>
      </p:sp>
      <p:pic>
        <p:nvPicPr>
          <p:cNvPr id="11" name="Obrázok 10" descr="palm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88224" y="5110088"/>
            <a:ext cx="1747912" cy="1747912"/>
          </a:xfrm>
          <a:prstGeom prst="rect">
            <a:avLst/>
          </a:prstGeom>
        </p:spPr>
      </p:pic>
      <p:sp>
        <p:nvSpPr>
          <p:cNvPr id="6" name="Obdĺžnik 5"/>
          <p:cNvSpPr/>
          <p:nvPr/>
        </p:nvSpPr>
        <p:spPr>
          <a:xfrm>
            <a:off x="500034" y="20002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 smtClean="0"/>
              <a:t>https://www.youtube.com/watch?v=iKK_QKK9lYU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2170584" cy="1143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sk-SK" dirty="0" smtClean="0">
                <a:latin typeface="Impact" pitchFamily="34" charset="0"/>
              </a:rPr>
              <a:t>Poloha:</a:t>
            </a:r>
            <a:endParaRPr lang="sk-SK" dirty="0">
              <a:latin typeface="Impact" pitchFamily="34" charset="0"/>
            </a:endParaRPr>
          </a:p>
        </p:txBody>
      </p:sp>
      <p:pic>
        <p:nvPicPr>
          <p:cNvPr id="4" name="Zástupný symbol obsahu 3" descr="europ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73513" y="1600200"/>
            <a:ext cx="7434973" cy="4873625"/>
          </a:xfrm>
          <a:prstGeom prst="rect">
            <a:avLst/>
          </a:prstGeom>
          <a:ln w="381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Ovál 4"/>
          <p:cNvSpPr/>
          <p:nvPr/>
        </p:nvSpPr>
        <p:spPr>
          <a:xfrm>
            <a:off x="1259632" y="4437112"/>
            <a:ext cx="2016224" cy="1512168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2561085" y="332656"/>
            <a:ext cx="4063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/>
              <a:t>-na zemeguli,</a:t>
            </a:r>
          </a:p>
          <a:p>
            <a:r>
              <a:rPr lang="sk-SK" b="1" dirty="0" smtClean="0"/>
              <a:t>-Susedia :suchozemský + cez more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7467600" cy="56040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Závislé územia:</a:t>
            </a:r>
            <a:endParaRPr lang="sk-SK" dirty="0"/>
          </a:p>
        </p:txBody>
      </p:sp>
      <p:pic>
        <p:nvPicPr>
          <p:cNvPr id="4" name="Zástupný symbol obsahu 3" descr="europ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42910" y="1357298"/>
            <a:ext cx="7805533" cy="5116527"/>
          </a:xfrm>
          <a:prstGeom prst="rect">
            <a:avLst/>
          </a:prstGeom>
          <a:ln w="381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Ovál 4"/>
          <p:cNvSpPr/>
          <p:nvPr/>
        </p:nvSpPr>
        <p:spPr>
          <a:xfrm rot="1209641">
            <a:off x="2315089" y="4572008"/>
            <a:ext cx="785818" cy="1214446"/>
          </a:xfrm>
          <a:prstGeom prst="ellipse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2928926" y="5429264"/>
            <a:ext cx="438152" cy="152400"/>
          </a:xfrm>
          <a:prstGeom prst="ellipse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428596" y="6143644"/>
            <a:ext cx="438152" cy="152400"/>
          </a:xfrm>
          <a:prstGeom prst="ellipse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 rot="1233018">
            <a:off x="1928794" y="4714884"/>
            <a:ext cx="428628" cy="928694"/>
          </a:xfrm>
          <a:prstGeom prst="ellipse">
            <a:avLst/>
          </a:prstGeom>
          <a:noFill/>
          <a:ln w="476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 rot="1233018">
            <a:off x="2963066" y="2271920"/>
            <a:ext cx="374407" cy="262385"/>
          </a:xfrm>
          <a:prstGeom prst="ellipse">
            <a:avLst/>
          </a:prstGeom>
          <a:noFill/>
          <a:ln w="476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4978896" cy="7969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4000" b="1" dirty="0" smtClean="0"/>
              <a:t>Prírodné pomery</a:t>
            </a:r>
            <a:endParaRPr lang="sk-SK" sz="4000" b="1" dirty="0"/>
          </a:p>
        </p:txBody>
      </p:sp>
      <p:pic>
        <p:nvPicPr>
          <p:cNvPr id="4" name="Zástupný symbol obsahu 3" descr="300px-Spain_topo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3191" t="2368" r="5319" b="4495"/>
          <a:stretch>
            <a:fillRect/>
          </a:stretch>
        </p:blipFill>
        <p:spPr>
          <a:xfrm>
            <a:off x="395536" y="1008359"/>
            <a:ext cx="6624736" cy="5849641"/>
          </a:xfrm>
        </p:spPr>
      </p:pic>
      <p:sp>
        <p:nvSpPr>
          <p:cNvPr id="5" name="BlokTextu 4"/>
          <p:cNvSpPr txBox="1"/>
          <p:nvPr/>
        </p:nvSpPr>
        <p:spPr>
          <a:xfrm rot="1295492">
            <a:off x="4389392" y="2098853"/>
            <a:ext cx="1468672" cy="461665"/>
          </a:xfrm>
          <a:prstGeom prst="rect">
            <a:avLst/>
          </a:prstGeom>
          <a:solidFill>
            <a:schemeClr val="bg2"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Pyreneje</a:t>
            </a:r>
            <a:endParaRPr lang="sk-SK" sz="2400" b="1" dirty="0"/>
          </a:p>
        </p:txBody>
      </p:sp>
      <p:sp>
        <p:nvSpPr>
          <p:cNvPr id="6" name="BlokTextu 5"/>
          <p:cNvSpPr txBox="1"/>
          <p:nvPr/>
        </p:nvSpPr>
        <p:spPr>
          <a:xfrm rot="20247107">
            <a:off x="2221040" y="2916243"/>
            <a:ext cx="1622560" cy="830997"/>
          </a:xfrm>
          <a:prstGeom prst="rect">
            <a:avLst/>
          </a:prstGeom>
          <a:solidFill>
            <a:schemeClr val="bg2"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Kastílske </a:t>
            </a:r>
          </a:p>
          <a:p>
            <a:r>
              <a:rPr lang="sk-SK" sz="2400" b="1" dirty="0" smtClean="0"/>
              <a:t>vrchy</a:t>
            </a:r>
            <a:endParaRPr lang="sk-SK" sz="2400" b="1" dirty="0"/>
          </a:p>
        </p:txBody>
      </p:sp>
      <p:sp>
        <p:nvSpPr>
          <p:cNvPr id="7" name="BlokTextu 6"/>
          <p:cNvSpPr txBox="1"/>
          <p:nvPr/>
        </p:nvSpPr>
        <p:spPr>
          <a:xfrm rot="20765431">
            <a:off x="2650436" y="5131593"/>
            <a:ext cx="2239716" cy="461665"/>
          </a:xfrm>
          <a:prstGeom prst="rect">
            <a:avLst/>
          </a:prstGeom>
          <a:solidFill>
            <a:schemeClr val="bg2"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Sierra Nevada</a:t>
            </a:r>
            <a:endParaRPr lang="sk-SK" sz="2400" b="1" dirty="0"/>
          </a:p>
        </p:txBody>
      </p:sp>
      <p:sp>
        <p:nvSpPr>
          <p:cNvPr id="8" name="BlokTextu 7"/>
          <p:cNvSpPr txBox="1"/>
          <p:nvPr/>
        </p:nvSpPr>
        <p:spPr>
          <a:xfrm rot="20765431">
            <a:off x="2953274" y="3714066"/>
            <a:ext cx="1229824" cy="461665"/>
          </a:xfrm>
          <a:prstGeom prst="rect">
            <a:avLst/>
          </a:prstGeom>
          <a:solidFill>
            <a:schemeClr val="bg2"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sz="2400" b="1" dirty="0" err="1" smtClean="0"/>
              <a:t>Meseta</a:t>
            </a:r>
            <a:endParaRPr lang="sk-SK" sz="2400" b="1" dirty="0"/>
          </a:p>
        </p:txBody>
      </p:sp>
      <p:sp>
        <p:nvSpPr>
          <p:cNvPr id="9" name="Ovál 8"/>
          <p:cNvSpPr/>
          <p:nvPr/>
        </p:nvSpPr>
        <p:spPr>
          <a:xfrm>
            <a:off x="3419872" y="357301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Zástupný symbol obsahu 6" descr="pyreneje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40352" cy="5805264"/>
          </a:xfrm>
        </p:spPr>
      </p:pic>
      <p:pic>
        <p:nvPicPr>
          <p:cNvPr id="9" name="Zástupný symbol obsahu 8" descr="kastilske vrchy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5055" y="0"/>
            <a:ext cx="8678945" cy="5589240"/>
          </a:xfrm>
        </p:spPr>
      </p:pic>
      <p:pic>
        <p:nvPicPr>
          <p:cNvPr id="11" name="Obrázok 10" descr="meset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441" y="908720"/>
            <a:ext cx="8946448" cy="3456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375476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sz="4800" b="1" dirty="0" smtClean="0"/>
              <a:t>PODNEBIE</a:t>
            </a:r>
            <a:endParaRPr lang="sk-SK" sz="48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7931224" cy="506117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SUBTROPICKÉ</a:t>
            </a:r>
            <a:r>
              <a:rPr lang="sk-SK" dirty="0" smtClean="0"/>
              <a:t>                                 leto:</a:t>
            </a:r>
          </a:p>
          <a:p>
            <a:pPr>
              <a:buNone/>
            </a:pPr>
            <a:r>
              <a:rPr lang="sk-SK" dirty="0" smtClean="0"/>
              <a:t>                                    </a:t>
            </a:r>
          </a:p>
          <a:p>
            <a:pPr>
              <a:buNone/>
            </a:pPr>
            <a:r>
              <a:rPr lang="sk-SK" dirty="0" smtClean="0"/>
              <a:t>                                                             </a:t>
            </a:r>
          </a:p>
          <a:p>
            <a:pPr>
              <a:buNone/>
            </a:pPr>
            <a:r>
              <a:rPr lang="sk-SK" dirty="0" smtClean="0"/>
              <a:t>                                                              zima: </a:t>
            </a:r>
            <a:endParaRPr lang="sk-SK" dirty="0"/>
          </a:p>
        </p:txBody>
      </p:sp>
      <p:pic>
        <p:nvPicPr>
          <p:cNvPr id="4" name="Obrázok 3" descr="PODNEBIE.jpg"/>
          <p:cNvPicPr>
            <a:picLocks noChangeAspect="1"/>
          </p:cNvPicPr>
          <p:nvPr/>
        </p:nvPicPr>
        <p:blipFill>
          <a:blip r:embed="rId2" cstate="print"/>
          <a:srcRect l="20388" t="59412" r="61670" b="17583"/>
          <a:stretch>
            <a:fillRect/>
          </a:stretch>
        </p:blipFill>
        <p:spPr>
          <a:xfrm>
            <a:off x="467544" y="2348880"/>
            <a:ext cx="3247561" cy="2952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Rovná spojovacia šípka 5"/>
          <p:cNvCxnSpPr/>
          <p:nvPr/>
        </p:nvCxnSpPr>
        <p:spPr>
          <a:xfrm>
            <a:off x="3203848" y="1844824"/>
            <a:ext cx="24482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nko 6"/>
          <p:cNvSpPr/>
          <p:nvPr/>
        </p:nvSpPr>
        <p:spPr>
          <a:xfrm>
            <a:off x="6444208" y="1484784"/>
            <a:ext cx="1224136" cy="864096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lak 7"/>
          <p:cNvSpPr/>
          <p:nvPr/>
        </p:nvSpPr>
        <p:spPr>
          <a:xfrm>
            <a:off x="6732240" y="2996952"/>
            <a:ext cx="1080120" cy="432048"/>
          </a:xfrm>
          <a:prstGeom prst="clou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Slza 8"/>
          <p:cNvSpPr/>
          <p:nvPr/>
        </p:nvSpPr>
        <p:spPr>
          <a:xfrm rot="19270022">
            <a:off x="6854776" y="3602781"/>
            <a:ext cx="273611" cy="257605"/>
          </a:xfrm>
          <a:prstGeom prst="teardrop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Slza 9"/>
          <p:cNvSpPr/>
          <p:nvPr/>
        </p:nvSpPr>
        <p:spPr>
          <a:xfrm rot="19270022">
            <a:off x="7502848" y="3674789"/>
            <a:ext cx="273611" cy="257605"/>
          </a:xfrm>
          <a:prstGeom prst="teardrop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Slza 10"/>
          <p:cNvSpPr/>
          <p:nvPr/>
        </p:nvSpPr>
        <p:spPr>
          <a:xfrm rot="19270022">
            <a:off x="7048224" y="4170886"/>
            <a:ext cx="318764" cy="201513"/>
          </a:xfrm>
          <a:prstGeom prst="teardrop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3786214" cy="11430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800" b="1" dirty="0" smtClean="0"/>
              <a:t>VODSTVO:</a:t>
            </a:r>
            <a:endParaRPr lang="sk-SK" sz="48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b="1" u="sng" dirty="0" err="1" smtClean="0"/>
              <a:t>Ebro</a:t>
            </a:r>
            <a:endParaRPr lang="sk-SK" b="1" u="sng" dirty="0" smtClean="0"/>
          </a:p>
          <a:p>
            <a:endParaRPr lang="sk-SK" b="1" u="sng" dirty="0" smtClean="0"/>
          </a:p>
          <a:p>
            <a:endParaRPr lang="sk-SK" b="1" u="sng" dirty="0" smtClean="0"/>
          </a:p>
          <a:p>
            <a:endParaRPr lang="sk-SK" b="1" u="sng" dirty="0" smtClean="0"/>
          </a:p>
          <a:p>
            <a:endParaRPr lang="sk-SK" b="1" u="sng" dirty="0" smtClean="0"/>
          </a:p>
          <a:p>
            <a:r>
              <a:rPr lang="sk-SK" b="1" u="sng" dirty="0" err="1" smtClean="0"/>
              <a:t>Tajo</a:t>
            </a:r>
            <a:endParaRPr lang="sk-SK" b="1" u="sng" dirty="0" smtClean="0"/>
          </a:p>
          <a:p>
            <a:endParaRPr lang="sk-SK" b="1" u="sng" dirty="0" smtClean="0"/>
          </a:p>
          <a:p>
            <a:endParaRPr lang="sk-SK" b="1" u="sng" dirty="0" smtClean="0"/>
          </a:p>
          <a:p>
            <a:endParaRPr lang="sk-SK" b="1" u="sng" dirty="0" smtClean="0"/>
          </a:p>
          <a:p>
            <a:r>
              <a:rPr lang="sk-SK" b="1" u="sng" dirty="0" err="1" smtClean="0"/>
              <a:t>Duero</a:t>
            </a:r>
            <a:endParaRPr lang="sk-SK" b="1" u="sng" dirty="0"/>
          </a:p>
        </p:txBody>
      </p:sp>
      <p:pic>
        <p:nvPicPr>
          <p:cNvPr id="4" name="Obrázok 3" descr="ebr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692696"/>
            <a:ext cx="5283384" cy="3816424"/>
          </a:xfrm>
          <a:prstGeom prst="rect">
            <a:avLst/>
          </a:prstGeom>
        </p:spPr>
      </p:pic>
      <p:pic>
        <p:nvPicPr>
          <p:cNvPr id="5" name="Obrázok 4" descr="rieka taj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3928" y="764704"/>
            <a:ext cx="4982964" cy="3556024"/>
          </a:xfrm>
          <a:prstGeom prst="rect">
            <a:avLst/>
          </a:prstGeom>
        </p:spPr>
      </p:pic>
      <p:pic>
        <p:nvPicPr>
          <p:cNvPr id="6" name="Obrázok 5" descr="rieka duer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16255" y="548680"/>
            <a:ext cx="5527745" cy="39929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315</TotalTime>
  <Words>132</Words>
  <Application>Microsoft Office PowerPoint</Application>
  <PresentationFormat>Prezentácia na obrazovke (4:3)</PresentationFormat>
  <Paragraphs>61</Paragraphs>
  <Slides>19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0" baseType="lpstr">
      <vt:lpstr>Arkáda</vt:lpstr>
      <vt:lpstr>Snímka 1</vt:lpstr>
      <vt:lpstr>Snímka 2</vt:lpstr>
      <vt:lpstr>pyrenejský polostrov- ŠPANIELSKO</vt:lpstr>
      <vt:lpstr>Poloha:</vt:lpstr>
      <vt:lpstr>Závislé územia:</vt:lpstr>
      <vt:lpstr>Prírodné pomery</vt:lpstr>
      <vt:lpstr>Snímka 7</vt:lpstr>
      <vt:lpstr>PODNEBIE</vt:lpstr>
      <vt:lpstr>VODSTVO:</vt:lpstr>
      <vt:lpstr>Obyvateľtvo</vt:lpstr>
      <vt:lpstr>Snímka 11</vt:lpstr>
      <vt:lpstr>Snímka 12</vt:lpstr>
      <vt:lpstr>Hospodárstvo:</vt:lpstr>
      <vt:lpstr>ZAUJÍMAVOSTI:</vt:lpstr>
      <vt:lpstr>Snímka 15</vt:lpstr>
      <vt:lpstr>Snímka 16</vt:lpstr>
      <vt:lpstr>Opakovanie:</vt:lpstr>
      <vt:lpstr>COSTA BRAVA</vt:lpstr>
      <vt:lpstr>KANÁRSKE OSTROVY: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ŠPANIELSKO</dc:title>
  <dc:creator>PC</dc:creator>
  <cp:lastModifiedBy>sokol</cp:lastModifiedBy>
  <cp:revision>122</cp:revision>
  <dcterms:created xsi:type="dcterms:W3CDTF">2013-04-14T17:46:51Z</dcterms:created>
  <dcterms:modified xsi:type="dcterms:W3CDTF">2023-12-03T07:58:37Z</dcterms:modified>
</cp:coreProperties>
</file>