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á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dátumu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E23D8-1F6C-4610-900E-1B8408EE2BA9}" type="datetimeFigureOut">
              <a:rPr lang="sk-SK" smtClean="0"/>
              <a:t>3. 10. 2023</a:t>
            </a:fld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B99F8-22DA-4E39-9F6B-5EA252297635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E23D8-1F6C-4610-900E-1B8408EE2BA9}" type="datetimeFigureOut">
              <a:rPr lang="sk-SK" smtClean="0"/>
              <a:t>3. 10. 2023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99F8-22DA-4E39-9F6B-5EA25229763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E23D8-1F6C-4610-900E-1B8408EE2BA9}" type="datetimeFigureOut">
              <a:rPr lang="sk-SK" smtClean="0"/>
              <a:t>3. 10. 2023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99F8-22DA-4E39-9F6B-5EA25229763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5BE23D8-1F6C-4610-900E-1B8408EE2BA9}" type="datetimeFigureOut">
              <a:rPr lang="sk-SK" smtClean="0"/>
              <a:t>3. 10. 2023</a:t>
            </a:fld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A0B99F8-22DA-4E39-9F6B-5EA252297635}" type="slidenum">
              <a:rPr lang="sk-SK" smtClean="0"/>
              <a:t>‹#›</a:t>
            </a:fld>
            <a:endParaRPr lang="sk-SK"/>
          </a:p>
        </p:txBody>
      </p:sp>
      <p:sp>
        <p:nvSpPr>
          <p:cNvPr id="16" name="Zástupný symbol päty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E23D8-1F6C-4610-900E-1B8408EE2BA9}" type="datetimeFigureOut">
              <a:rPr lang="sk-SK" smtClean="0"/>
              <a:t>3. 10. 2023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99F8-22DA-4E39-9F6B-5EA252297635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cxnSp>
        <p:nvCxnSpPr>
          <p:cNvPr id="7" name="Rovná spojnica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E23D8-1F6C-4610-900E-1B8408EE2BA9}" type="datetimeFigureOut">
              <a:rPr lang="sk-SK" smtClean="0"/>
              <a:t>3. 10. 2023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99F8-22DA-4E39-9F6B-5EA252297635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99F8-22DA-4E39-9F6B-5EA252297635}" type="slidenum">
              <a:rPr lang="sk-SK" smtClean="0"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E23D8-1F6C-4610-900E-1B8408EE2BA9}" type="datetimeFigureOut">
              <a:rPr lang="sk-SK" smtClean="0"/>
              <a:t>3. 10. 2023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32" name="Zástupný symbol obsah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4" name="Zástupný symbol obsah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cxnSp>
        <p:nvCxnSpPr>
          <p:cNvPr id="10" name="Rovná spojnica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E23D8-1F6C-4610-900E-1B8408EE2BA9}" type="datetimeFigureOut">
              <a:rPr lang="sk-SK" smtClean="0"/>
              <a:t>3. 10. 2023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99F8-22DA-4E39-9F6B-5EA252297635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E23D8-1F6C-4610-900E-1B8408EE2BA9}" type="datetimeFigureOut">
              <a:rPr lang="sk-SK" smtClean="0"/>
              <a:t>3. 10. 2023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B99F8-22DA-4E39-9F6B-5EA252297635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obsah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5BE23D8-1F6C-4610-900E-1B8408EE2BA9}" type="datetimeFigureOut">
              <a:rPr lang="sk-SK" smtClean="0"/>
              <a:t>3. 10. 2023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0B99F8-22DA-4E39-9F6B-5EA252297635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E23D8-1F6C-4610-900E-1B8408EE2BA9}" type="datetimeFigureOut">
              <a:rPr lang="sk-SK" smtClean="0"/>
              <a:t>3. 10. 2023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B99F8-22DA-4E39-9F6B-5EA252297635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5BE23D8-1F6C-4610-900E-1B8408EE2BA9}" type="datetimeFigureOut">
              <a:rPr lang="sk-SK" smtClean="0"/>
              <a:t>3. 10. 2023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A0B99F8-22DA-4E39-9F6B-5EA252297635}" type="slidenum">
              <a:rPr lang="sk-SK" smtClean="0"/>
              <a:t>‹#›</a:t>
            </a:fld>
            <a:endParaRPr lang="sk-SK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sz="3200" dirty="0" smtClean="0"/>
              <a:t>Z Assisi</a:t>
            </a:r>
            <a:endParaRPr lang="sk-SK" sz="3200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5400" dirty="0" smtClean="0"/>
              <a:t>Svätý František</a:t>
            </a:r>
            <a:endParaRPr lang="sk-SK" sz="5400" dirty="0"/>
          </a:p>
        </p:txBody>
      </p:sp>
    </p:spTree>
    <p:extLst>
      <p:ext uri="{BB962C8B-B14F-4D97-AF65-F5344CB8AC3E}">
        <p14:creationId xmlns:p14="http://schemas.microsoft.com/office/powerpoint/2010/main" val="250998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2000" dirty="0"/>
              <a:t>v</a:t>
            </a:r>
            <a:r>
              <a:rPr lang="sk-SK" sz="2000" dirty="0" smtClean="0"/>
              <a:t> </a:t>
            </a:r>
            <a:r>
              <a:rPr lang="sk-SK" sz="2000" dirty="0"/>
              <a:t>lete alebo na jeseň roku 1210 (podľa niektorých zdrojov už v roku 1209) získal František od pápeža ústne povolenie žiť v chudobe a kázať </a:t>
            </a:r>
            <a:r>
              <a:rPr lang="sk-SK" sz="2000" dirty="0" smtClean="0"/>
              <a:t>pokánie</a:t>
            </a:r>
          </a:p>
          <a:p>
            <a:r>
              <a:rPr lang="sk-SK" sz="2000" dirty="0"/>
              <a:t>z</a:t>
            </a:r>
            <a:r>
              <a:rPr lang="sk-SK" sz="2000" dirty="0" smtClean="0"/>
              <a:t>aslúžil </a:t>
            </a:r>
            <a:r>
              <a:rPr lang="sk-SK" sz="2000" dirty="0"/>
              <a:t>sa o to aj kardinál </a:t>
            </a:r>
            <a:r>
              <a:rPr lang="sk-SK" sz="2000" dirty="0" err="1"/>
              <a:t>Ugolino</a:t>
            </a:r>
            <a:r>
              <a:rPr lang="sk-SK" sz="2000" dirty="0"/>
              <a:t>, neskorší pápež Gregor IX. Podľa populárnej tradície nechcel Inocent Františka najprv vôbec prijať, presvedčil ho však sen, v ktorom videl rúcajúci sa kostol (cirkev), ktorý podopiera chudobný </a:t>
            </a:r>
            <a:r>
              <a:rPr lang="sk-SK" sz="2000" dirty="0" smtClean="0"/>
              <a:t>muž</a:t>
            </a:r>
          </a:p>
          <a:p>
            <a:r>
              <a:rPr lang="sk-SK" sz="2000" dirty="0"/>
              <a:t>k</a:t>
            </a:r>
            <a:r>
              <a:rPr lang="sk-SK" sz="2000" dirty="0" smtClean="0"/>
              <a:t>eď </a:t>
            </a:r>
            <a:r>
              <a:rPr lang="sk-SK" sz="2000" dirty="0"/>
              <a:t>Františka prijal, spoznal v ňom muža zo svojho sna a jeho regulu </a:t>
            </a:r>
            <a:r>
              <a:rPr lang="sk-SK" sz="2000" dirty="0" smtClean="0"/>
              <a:t>schválil </a:t>
            </a:r>
          </a:p>
          <a:p>
            <a:r>
              <a:rPr lang="sk-SK" sz="2000" dirty="0"/>
              <a:t>p</a:t>
            </a:r>
            <a:r>
              <a:rPr lang="sk-SK" sz="2000" dirty="0" smtClean="0"/>
              <a:t>ápežské </a:t>
            </a:r>
            <a:r>
              <a:rPr lang="sk-SK" sz="2000" dirty="0"/>
              <a:t>uznanie rehole bolo oficiálne zverejnené pravdepodobne až pred alebo počas Štvrtého lateránskeho koncilu v roku 1215, pretože po ňom bol vznik reholí na základe dovtedy neuznaných regúl (ako napr. Benediktova, Augustínova) </a:t>
            </a:r>
            <a:r>
              <a:rPr lang="sk-SK" sz="2000" dirty="0" smtClean="0"/>
              <a:t>zakázaný</a:t>
            </a:r>
          </a:p>
          <a:p>
            <a:r>
              <a:rPr lang="sk-SK" sz="2000" dirty="0"/>
              <a:t>č</a:t>
            </a:r>
            <a:r>
              <a:rPr lang="sk-SK" sz="2000" dirty="0" smtClean="0"/>
              <a:t>i </a:t>
            </a:r>
            <a:r>
              <a:rPr lang="sk-SK" sz="2000" dirty="0"/>
              <a:t>bolo uznanie vyhlásené znovu ústne alebo už písomne nie je </a:t>
            </a:r>
            <a:r>
              <a:rPr lang="sk-SK" sz="2000" dirty="0" smtClean="0"/>
              <a:t>známe</a:t>
            </a:r>
            <a:endParaRPr lang="sk-SK" sz="20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Pokračovanie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6041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</a:t>
            </a:r>
            <a:r>
              <a:rPr lang="sk-SK" dirty="0" smtClean="0"/>
              <a:t> </a:t>
            </a:r>
            <a:r>
              <a:rPr lang="sk-SK" dirty="0"/>
              <a:t>tejto dobe musel František a jeho bratia opustiť svoje pôsobisko na </a:t>
            </a:r>
            <a:r>
              <a:rPr lang="sk-SK" dirty="0" err="1"/>
              <a:t>Rivo</a:t>
            </a:r>
            <a:r>
              <a:rPr lang="sk-SK" dirty="0"/>
              <a:t> </a:t>
            </a:r>
            <a:r>
              <a:rPr lang="sk-SK" dirty="0" err="1" smtClean="0"/>
              <a:t>Torto</a:t>
            </a:r>
            <a:endParaRPr lang="sk-SK" dirty="0" smtClean="0"/>
          </a:p>
          <a:p>
            <a:r>
              <a:rPr lang="sk-SK" dirty="0"/>
              <a:t>o</a:t>
            </a:r>
            <a:r>
              <a:rPr lang="sk-SK" dirty="0" smtClean="0"/>
              <a:t>pát </a:t>
            </a:r>
            <a:r>
              <a:rPr lang="sk-SK" dirty="0"/>
              <a:t>benediktínskeho kláštora na hore </a:t>
            </a:r>
            <a:r>
              <a:rPr lang="sk-SK" dirty="0" err="1"/>
              <a:t>Subasio</a:t>
            </a:r>
            <a:r>
              <a:rPr lang="sk-SK" dirty="0"/>
              <a:t> im zveril do užívania kaplnku </a:t>
            </a:r>
            <a:r>
              <a:rPr lang="sk-SK" i="1" dirty="0" err="1"/>
              <a:t>Santa</a:t>
            </a:r>
            <a:r>
              <a:rPr lang="sk-SK" i="1" dirty="0"/>
              <a:t> Maria </a:t>
            </a:r>
            <a:r>
              <a:rPr lang="sk-SK" i="1" dirty="0" err="1"/>
              <a:t>degli</a:t>
            </a:r>
            <a:r>
              <a:rPr lang="sk-SK" i="1" dirty="0"/>
              <a:t> </a:t>
            </a:r>
            <a:r>
              <a:rPr lang="sk-SK" i="1" dirty="0" err="1"/>
              <a:t>Angeli</a:t>
            </a:r>
            <a:r>
              <a:rPr lang="sk-SK" dirty="0"/>
              <a:t> (</a:t>
            </a:r>
            <a:r>
              <a:rPr lang="sk-SK" dirty="0" err="1"/>
              <a:t>Porciunkulu</a:t>
            </a:r>
            <a:r>
              <a:rPr lang="sk-SK" dirty="0"/>
              <a:t>), ktorá sa stala strediskom nového náboženského </a:t>
            </a:r>
            <a:r>
              <a:rPr lang="sk-SK" dirty="0" smtClean="0"/>
              <a:t>hnutia</a:t>
            </a:r>
            <a:endParaRPr lang="sk-SK" dirty="0"/>
          </a:p>
          <a:p>
            <a:r>
              <a:rPr lang="sk-SK" dirty="0"/>
              <a:t>v</a:t>
            </a:r>
            <a:r>
              <a:rPr lang="sk-SK" dirty="0" smtClean="0"/>
              <a:t> </a:t>
            </a:r>
            <a:r>
              <a:rPr lang="sk-SK" dirty="0"/>
              <a:t>roku 1212 vznikol prvý františkánsky kláštor v </a:t>
            </a:r>
            <a:r>
              <a:rPr lang="sk-SK" dirty="0" err="1"/>
              <a:t>Toskánsku</a:t>
            </a:r>
            <a:r>
              <a:rPr lang="sk-SK" dirty="0"/>
              <a:t> neďaleko </a:t>
            </a:r>
            <a:r>
              <a:rPr lang="sk-SK" dirty="0" err="1" smtClean="0"/>
              <a:t>Cetony</a:t>
            </a:r>
            <a:endParaRPr lang="sk-SK" dirty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Pokračovanie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965117"/>
            <a:ext cx="4104456" cy="15524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926868"/>
            <a:ext cx="2876550" cy="15906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156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František zomrel večer 3. októbra, čo ale podľa vtedajšieho počítania času sa počítalo už k nasledujúcemu dňu, preto sa jeho sviatok slávi 4. </a:t>
            </a:r>
            <a:r>
              <a:rPr lang="sk-SK" dirty="0" smtClean="0"/>
              <a:t>októbra </a:t>
            </a:r>
          </a:p>
          <a:p>
            <a:r>
              <a:rPr lang="sk-SK" dirty="0" smtClean="0"/>
              <a:t>v roku</a:t>
            </a:r>
            <a:r>
              <a:rPr lang="sk-SK" dirty="0"/>
              <a:t> 1228 ho pápež Gregor IX. vyhlásil za </a:t>
            </a:r>
            <a:r>
              <a:rPr lang="sk-SK" dirty="0" smtClean="0"/>
              <a:t>svätého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Smrť</a:t>
            </a:r>
            <a:endParaRPr lang="sk-SK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884155"/>
            <a:ext cx="1944216" cy="25208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93067"/>
            <a:ext cx="2088232" cy="27030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687796"/>
            <a:ext cx="2346517" cy="28083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11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572000"/>
          </a:xfrm>
        </p:spPr>
        <p:txBody>
          <a:bodyPr>
            <a:normAutofit fontScale="92500" lnSpcReduction="20000"/>
          </a:bodyPr>
          <a:lstStyle/>
          <a:p>
            <a:r>
              <a:rPr lang="sk-SK" dirty="0"/>
              <a:t>František sa narodil ako </a:t>
            </a:r>
            <a:r>
              <a:rPr lang="sk-SK" dirty="0" err="1"/>
              <a:t>Giovanni</a:t>
            </a:r>
            <a:r>
              <a:rPr lang="sk-SK" dirty="0"/>
              <a:t> </a:t>
            </a:r>
            <a:r>
              <a:rPr lang="sk-SK" dirty="0" err="1"/>
              <a:t>Battista</a:t>
            </a:r>
            <a:r>
              <a:rPr lang="sk-SK" dirty="0"/>
              <a:t> </a:t>
            </a:r>
            <a:r>
              <a:rPr lang="sk-SK" dirty="0" err="1"/>
              <a:t>Bernardone</a:t>
            </a:r>
            <a:r>
              <a:rPr lang="sk-SK" dirty="0"/>
              <a:t> v </a:t>
            </a:r>
            <a:r>
              <a:rPr lang="sk-SK" dirty="0" err="1" smtClean="0"/>
              <a:t>umbrijskom</a:t>
            </a:r>
            <a:r>
              <a:rPr lang="sk-SK" dirty="0"/>
              <a:t> </a:t>
            </a:r>
            <a:r>
              <a:rPr lang="sk-SK" dirty="0" smtClean="0"/>
              <a:t>meste</a:t>
            </a:r>
            <a:r>
              <a:rPr lang="sk-SK" dirty="0"/>
              <a:t> Assisi na úpätí hory Monte </a:t>
            </a:r>
            <a:r>
              <a:rPr lang="sk-SK" dirty="0" err="1" smtClean="0"/>
              <a:t>Subasio</a:t>
            </a:r>
            <a:endParaRPr lang="sk-SK" dirty="0" smtClean="0"/>
          </a:p>
          <a:p>
            <a:r>
              <a:rPr lang="sk-SK" dirty="0"/>
              <a:t>j</a:t>
            </a:r>
            <a:r>
              <a:rPr lang="sk-SK" dirty="0" smtClean="0"/>
              <a:t>eho </a:t>
            </a:r>
            <a:r>
              <a:rPr lang="sk-SK" dirty="0"/>
              <a:t>rodičmi boli zámožný obchodník so súknom </a:t>
            </a:r>
            <a:r>
              <a:rPr lang="sk-SK" i="1" dirty="0" err="1"/>
              <a:t>Pietro</a:t>
            </a:r>
            <a:r>
              <a:rPr lang="sk-SK" i="1" dirty="0"/>
              <a:t> </a:t>
            </a:r>
            <a:r>
              <a:rPr lang="sk-SK" i="1" dirty="0" err="1"/>
              <a:t>di</a:t>
            </a:r>
            <a:r>
              <a:rPr lang="sk-SK" i="1" dirty="0"/>
              <a:t> </a:t>
            </a:r>
            <a:r>
              <a:rPr lang="sk-SK" i="1" dirty="0" err="1"/>
              <a:t>Bernardone</a:t>
            </a:r>
            <a:r>
              <a:rPr lang="sk-SK" dirty="0"/>
              <a:t> a jeho manželka </a:t>
            </a:r>
            <a:r>
              <a:rPr lang="sk-SK" i="1" dirty="0" err="1"/>
              <a:t>Giovanna</a:t>
            </a:r>
            <a:r>
              <a:rPr lang="sk-SK" dirty="0" smtClean="0"/>
              <a:t>, </a:t>
            </a:r>
          </a:p>
          <a:p>
            <a:pPr marL="0" indent="0">
              <a:buNone/>
            </a:pPr>
            <a:r>
              <a:rPr lang="sk-SK" dirty="0" smtClean="0"/>
              <a:t>    zvaná </a:t>
            </a:r>
            <a:r>
              <a:rPr lang="sk-SK" dirty="0"/>
              <a:t>tiež </a:t>
            </a:r>
            <a:r>
              <a:rPr lang="sk-SK" i="1" dirty="0" err="1"/>
              <a:t>Pica</a:t>
            </a:r>
            <a:r>
              <a:rPr lang="sk-SK" dirty="0"/>
              <a:t>, ktorá pravdepodobne pochádzala </a:t>
            </a:r>
            <a:endParaRPr lang="sk-SK" dirty="0" smtClean="0"/>
          </a:p>
          <a:p>
            <a:pPr marL="0" indent="0">
              <a:buNone/>
            </a:pPr>
            <a:r>
              <a:rPr lang="sk-SK" dirty="0"/>
              <a:t> </a:t>
            </a:r>
            <a:r>
              <a:rPr lang="sk-SK" dirty="0" smtClean="0"/>
              <a:t>   z </a:t>
            </a:r>
            <a:r>
              <a:rPr lang="sk-SK" dirty="0" err="1" smtClean="0"/>
              <a:t>Provensalska</a:t>
            </a:r>
            <a:r>
              <a:rPr lang="sk-SK" dirty="0" smtClean="0"/>
              <a:t> </a:t>
            </a:r>
          </a:p>
          <a:p>
            <a:r>
              <a:rPr lang="sk-SK" dirty="0" smtClean="0"/>
              <a:t>František </a:t>
            </a:r>
            <a:r>
              <a:rPr lang="sk-SK" dirty="0"/>
              <a:t>bol pokrstený ako </a:t>
            </a:r>
            <a:r>
              <a:rPr lang="sk-SK" i="1" dirty="0" err="1"/>
              <a:t>Giovanni</a:t>
            </a:r>
            <a:r>
              <a:rPr lang="sk-SK" dirty="0"/>
              <a:t> (Ján</a:t>
            </a:r>
            <a:r>
              <a:rPr lang="sk-SK" dirty="0" smtClean="0"/>
              <a:t>) </a:t>
            </a:r>
          </a:p>
          <a:p>
            <a:r>
              <a:rPr lang="sk-SK" dirty="0" smtClean="0"/>
              <a:t>krátko </a:t>
            </a:r>
            <a:r>
              <a:rPr lang="sk-SK" dirty="0"/>
              <a:t>nato mu však jeho otec, ktorý sa práve </a:t>
            </a:r>
            <a:endParaRPr lang="sk-SK" dirty="0" smtClean="0"/>
          </a:p>
          <a:p>
            <a:r>
              <a:rPr lang="sk-SK" dirty="0" smtClean="0"/>
              <a:t>vrátil </a:t>
            </a:r>
            <a:r>
              <a:rPr lang="sk-SK" dirty="0"/>
              <a:t>z obchodnej cesty po Francúzsku, dal meno </a:t>
            </a:r>
            <a:r>
              <a:rPr lang="sk-SK" dirty="0" err="1"/>
              <a:t>Francesco</a:t>
            </a:r>
            <a:r>
              <a:rPr lang="sk-SK" dirty="0"/>
              <a:t> („malý Francúz</a:t>
            </a:r>
            <a:r>
              <a:rPr lang="sk-SK" dirty="0" smtClean="0"/>
              <a:t>“)</a:t>
            </a:r>
          </a:p>
          <a:p>
            <a:r>
              <a:rPr lang="sk-SK" dirty="0" smtClean="0"/>
              <a:t> </a:t>
            </a:r>
            <a:r>
              <a:rPr lang="sk-SK" dirty="0"/>
              <a:t>p</a:t>
            </a:r>
            <a:r>
              <a:rPr lang="sk-SK" dirty="0" smtClean="0"/>
              <a:t>odľa </a:t>
            </a:r>
            <a:r>
              <a:rPr lang="sk-SK" dirty="0"/>
              <a:t>niektorých zdrojov si tak chcel uctiť krajinu, pri obchodovaní s ktorou nadobudol svoje </a:t>
            </a:r>
            <a:r>
              <a:rPr lang="sk-SK" dirty="0" smtClean="0"/>
              <a:t>bohatstvo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Svätý František</a:t>
            </a:r>
            <a:endParaRPr lang="sk-S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791402"/>
            <a:ext cx="1224136" cy="22702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61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572000"/>
          </a:xfrm>
        </p:spPr>
        <p:txBody>
          <a:bodyPr>
            <a:noAutofit/>
          </a:bodyPr>
          <a:lstStyle/>
          <a:p>
            <a:r>
              <a:rPr lang="sk-SK" sz="2000" dirty="0"/>
              <a:t>v</a:t>
            </a:r>
            <a:r>
              <a:rPr lang="sk-SK" sz="2000" dirty="0" smtClean="0"/>
              <a:t> </a:t>
            </a:r>
            <a:r>
              <a:rPr lang="sk-SK" sz="2000" dirty="0"/>
              <a:t>roku 1199 vypukla v Assisi občianska vojna medzi mešťanmi a </a:t>
            </a:r>
            <a:r>
              <a:rPr lang="sk-SK" sz="2000" dirty="0" smtClean="0"/>
              <a:t>šľachtou</a:t>
            </a:r>
          </a:p>
          <a:p>
            <a:r>
              <a:rPr lang="sk-SK" sz="2000" dirty="0" smtClean="0"/>
              <a:t>mladý </a:t>
            </a:r>
            <a:r>
              <a:rPr lang="sk-SK" sz="2000" dirty="0"/>
              <a:t>František sa do vojny zapojil v meštianskych </a:t>
            </a:r>
            <a:r>
              <a:rPr lang="sk-SK" sz="2000" dirty="0" smtClean="0"/>
              <a:t>oddieloch </a:t>
            </a:r>
          </a:p>
          <a:p>
            <a:r>
              <a:rPr lang="sk-SK" sz="2000" dirty="0"/>
              <a:t>v</a:t>
            </a:r>
            <a:r>
              <a:rPr lang="sk-SK" sz="2000" dirty="0" smtClean="0"/>
              <a:t> </a:t>
            </a:r>
            <a:r>
              <a:rPr lang="sk-SK" sz="2000" dirty="0"/>
              <a:t>roku 1202 vytiahlo Assisi do boja proti susednému mestu Perugia, kam sa uchýlila veľká časť assiskej </a:t>
            </a:r>
            <a:r>
              <a:rPr lang="sk-SK" sz="2000" dirty="0" smtClean="0"/>
              <a:t>šľachty</a:t>
            </a:r>
          </a:p>
          <a:p>
            <a:r>
              <a:rPr lang="sk-SK" sz="2000" dirty="0" smtClean="0"/>
              <a:t>v </a:t>
            </a:r>
            <a:r>
              <a:rPr lang="sk-SK" sz="2000" dirty="0"/>
              <a:t>novembri toho roku skončila vojna pre Assisi porážkou v bitke pri </a:t>
            </a:r>
            <a:r>
              <a:rPr lang="sk-SK" sz="2000" dirty="0" err="1"/>
              <a:t>Collestrade</a:t>
            </a:r>
            <a:r>
              <a:rPr lang="sk-SK" sz="2000" dirty="0"/>
              <a:t> a František padol spolu so svojimi spolubojovníkmi do zajatia, z ktorého ho musel vykúpiť jeho </a:t>
            </a:r>
            <a:r>
              <a:rPr lang="sk-SK" sz="2000" dirty="0" smtClean="0"/>
              <a:t>otec</a:t>
            </a:r>
          </a:p>
          <a:p>
            <a:r>
              <a:rPr lang="sk-SK" sz="2000" dirty="0"/>
              <a:t>v</a:t>
            </a:r>
            <a:r>
              <a:rPr lang="sk-SK" sz="2000" dirty="0" smtClean="0"/>
              <a:t> </a:t>
            </a:r>
            <a:r>
              <a:rPr lang="sk-SK" sz="2000" dirty="0"/>
              <a:t>zajatí František ťažko </a:t>
            </a:r>
            <a:r>
              <a:rPr lang="sk-SK" sz="2000" dirty="0" smtClean="0"/>
              <a:t>ochorel </a:t>
            </a:r>
          </a:p>
          <a:p>
            <a:r>
              <a:rPr lang="sk-SK" sz="2000" dirty="0"/>
              <a:t>k</a:t>
            </a:r>
            <a:r>
              <a:rPr lang="sk-SK" sz="2000" dirty="0" smtClean="0"/>
              <a:t>eď </a:t>
            </a:r>
            <a:r>
              <a:rPr lang="sk-SK" sz="2000" dirty="0"/>
              <a:t>František po roku vychádzal z väzenia, mal za sebou viacero existenciálnych sklamaní: jeho mladíckym snom bolo stať sa široko-ďaleko známym rytierom, v boji však utrpel potupnú </a:t>
            </a:r>
            <a:r>
              <a:rPr lang="sk-SK" sz="2000" dirty="0" smtClean="0"/>
              <a:t>porážku</a:t>
            </a:r>
          </a:p>
          <a:p>
            <a:r>
              <a:rPr lang="sk-SK" sz="2000" dirty="0" smtClean="0"/>
              <a:t>namiesto </a:t>
            </a:r>
            <a:r>
              <a:rPr lang="sk-SK" sz="2000" dirty="0"/>
              <a:t>užívania si mládeneckej sily, životaschopnosti a bojovnosti sa vo svojich dvadsiatich rokoch musel vyrovnávať s telesnou slabosťou a </a:t>
            </a:r>
            <a:r>
              <a:rPr lang="sk-SK" sz="2000" dirty="0" smtClean="0"/>
              <a:t>chorobou</a:t>
            </a:r>
            <a:endParaRPr lang="sk-SK" sz="20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Pokračovanie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2717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/>
              <a:t>p</a:t>
            </a:r>
            <a:r>
              <a:rPr lang="sk-SK" dirty="0" smtClean="0"/>
              <a:t>o </a:t>
            </a:r>
            <a:r>
              <a:rPr lang="sk-SK" dirty="0"/>
              <a:t>svojom návrate do Assisi a s postupne zlepšujúcim sa zdravotným stavom sa František ešte pokúsil nadviazať na svoj bezstarostný </a:t>
            </a:r>
            <a:r>
              <a:rPr lang="sk-SK" dirty="0" smtClean="0"/>
              <a:t>život</a:t>
            </a:r>
          </a:p>
          <a:p>
            <a:r>
              <a:rPr lang="sk-SK" dirty="0" smtClean="0"/>
              <a:t>v </a:t>
            </a:r>
            <a:r>
              <a:rPr lang="sk-SK" dirty="0"/>
              <a:t>roku 1204 sa chcel pridať do armády šľachtica </a:t>
            </a:r>
            <a:r>
              <a:rPr lang="sk-SK" dirty="0" err="1"/>
              <a:t>Gautiera</a:t>
            </a:r>
            <a:r>
              <a:rPr lang="sk-SK" dirty="0"/>
              <a:t> III. z </a:t>
            </a:r>
            <a:r>
              <a:rPr lang="sk-SK" dirty="0" err="1"/>
              <a:t>Brienne</a:t>
            </a:r>
            <a:r>
              <a:rPr lang="sk-SK" dirty="0"/>
              <a:t>, ktorý si pod záštitou pápeža Inocenta </a:t>
            </a:r>
            <a:r>
              <a:rPr lang="sk-SK" dirty="0" smtClean="0"/>
              <a:t>III.</a:t>
            </a:r>
            <a:r>
              <a:rPr lang="sk-SK" dirty="0"/>
              <a:t> </a:t>
            </a:r>
            <a:r>
              <a:rPr lang="sk-SK" dirty="0" smtClean="0"/>
              <a:t>nárokoval </a:t>
            </a:r>
            <a:r>
              <a:rPr lang="sk-SK" dirty="0"/>
              <a:t>na cisárovi Fridrichovi II</a:t>
            </a:r>
            <a:r>
              <a:rPr lang="sk-SK" dirty="0" smtClean="0"/>
              <a:t>.</a:t>
            </a:r>
            <a:r>
              <a:rPr lang="sk-SK" dirty="0"/>
              <a:t> sicílske </a:t>
            </a:r>
            <a:r>
              <a:rPr lang="sk-SK" dirty="0" smtClean="0"/>
              <a:t>kráľovstvo </a:t>
            </a:r>
          </a:p>
          <a:p>
            <a:r>
              <a:rPr lang="sk-SK" dirty="0"/>
              <a:t>k</a:t>
            </a:r>
            <a:r>
              <a:rPr lang="sk-SK" dirty="0" smtClean="0"/>
              <a:t>eď </a:t>
            </a:r>
            <a:r>
              <a:rPr lang="sk-SK" dirty="0"/>
              <a:t>bol na ceste do </a:t>
            </a:r>
            <a:r>
              <a:rPr lang="sk-SK" dirty="0" err="1"/>
              <a:t>Puglie</a:t>
            </a:r>
            <a:r>
              <a:rPr lang="sk-SK" dirty="0"/>
              <a:t>, mal v </a:t>
            </a:r>
            <a:r>
              <a:rPr lang="sk-SK" dirty="0" err="1"/>
              <a:t>Spolete</a:t>
            </a:r>
            <a:r>
              <a:rPr lang="sk-SK" dirty="0"/>
              <a:t> niekoľko mystických snov, ktoré prehĺbili jeho duchovnú krízu, ochorel a vrátil sa do </a:t>
            </a:r>
            <a:r>
              <a:rPr lang="sk-SK" dirty="0" smtClean="0"/>
              <a:t>Assisi</a:t>
            </a:r>
          </a:p>
          <a:p>
            <a:r>
              <a:rPr lang="sk-SK" dirty="0"/>
              <a:t>z</a:t>
            </a:r>
            <a:r>
              <a:rPr lang="sk-SK" dirty="0" smtClean="0"/>
              <a:t>ačal </a:t>
            </a:r>
            <a:r>
              <a:rPr lang="sk-SK" dirty="0"/>
              <a:t>sa vyhýbať svojim obľúbeným kratochvíľam a bohémskym </a:t>
            </a:r>
            <a:r>
              <a:rPr lang="sk-SK" dirty="0" smtClean="0"/>
              <a:t>priateľom</a:t>
            </a:r>
            <a:endParaRPr lang="sk-SK" dirty="0" smtClean="0"/>
          </a:p>
          <a:p>
            <a:r>
              <a:rPr lang="sk-SK" dirty="0"/>
              <a:t>p</a:t>
            </a:r>
            <a:r>
              <a:rPr lang="sk-SK" dirty="0" smtClean="0"/>
              <a:t>rosil </a:t>
            </a:r>
            <a:r>
              <a:rPr lang="sk-SK" dirty="0"/>
              <a:t>Boha o osvietenie a často navštevoval </a:t>
            </a:r>
            <a:r>
              <a:rPr lang="sk-SK" dirty="0" smtClean="0"/>
              <a:t>malomocných</a:t>
            </a:r>
          </a:p>
          <a:p>
            <a:r>
              <a:rPr lang="sk-SK" dirty="0"/>
              <a:t>v</a:t>
            </a:r>
            <a:r>
              <a:rPr lang="sk-SK" dirty="0" smtClean="0"/>
              <a:t> </a:t>
            </a:r>
            <a:r>
              <a:rPr lang="sk-SK" dirty="0"/>
              <a:t>tejto dobe vykonal púť do Ríma, všetky svoje peniaze venoval ako milodar pri hrobe sv. Petra a spolu so žobrákmi sa postil pri vstupe do </a:t>
            </a:r>
            <a:r>
              <a:rPr lang="sk-SK" dirty="0" smtClean="0"/>
              <a:t>baziliky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Pokračovanie</a:t>
            </a:r>
            <a:endParaRPr lang="sk-S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37190"/>
            <a:ext cx="1008112" cy="16003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980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357944" y="1556792"/>
            <a:ext cx="8229600" cy="4572000"/>
          </a:xfrm>
        </p:spPr>
        <p:txBody>
          <a:bodyPr>
            <a:noAutofit/>
          </a:bodyPr>
          <a:lstStyle/>
          <a:p>
            <a:r>
              <a:rPr lang="sk-SK" sz="1600" dirty="0"/>
              <a:t>k</a:t>
            </a:r>
            <a:r>
              <a:rPr lang="sk-SK" sz="1600" dirty="0" smtClean="0"/>
              <a:t>eď </a:t>
            </a:r>
            <a:r>
              <a:rPr lang="sk-SK" sz="1600" dirty="0"/>
              <a:t>sa po svojom návrate modlil v kostole </a:t>
            </a:r>
            <a:r>
              <a:rPr lang="sk-SK" sz="1600" i="1" dirty="0"/>
              <a:t>San </a:t>
            </a:r>
            <a:r>
              <a:rPr lang="sk-SK" sz="1600" i="1" dirty="0" err="1"/>
              <a:t>Damiano</a:t>
            </a:r>
            <a:r>
              <a:rPr lang="sk-SK" sz="1600" dirty="0"/>
              <a:t>, prehovoril k nemu Kristus z </a:t>
            </a:r>
            <a:r>
              <a:rPr lang="sk-SK" sz="1600" dirty="0" smtClean="0"/>
              <a:t>kríža</a:t>
            </a:r>
          </a:p>
          <a:p>
            <a:r>
              <a:rPr lang="sk-SK" sz="1600" dirty="0"/>
              <a:t>t</a:t>
            </a:r>
            <a:r>
              <a:rPr lang="sk-SK" sz="1600" dirty="0" smtClean="0"/>
              <a:t>rikrát </a:t>
            </a:r>
            <a:r>
              <a:rPr lang="sk-SK" sz="1600" dirty="0"/>
              <a:t>zopakoval: </a:t>
            </a:r>
            <a:r>
              <a:rPr lang="sk-SK" sz="1600" i="1" dirty="0"/>
              <a:t>„František, nevidíš, že sa môj dom rozpadá? Oprav ho!“</a:t>
            </a:r>
            <a:r>
              <a:rPr lang="sk-SK" sz="1600" dirty="0"/>
              <a:t> František si okamžite zadovážil stavebný materiál a začal opravovať kostol, v ktorom sa práve </a:t>
            </a:r>
            <a:r>
              <a:rPr lang="sk-SK" sz="1600" dirty="0" smtClean="0"/>
              <a:t>modlil</a:t>
            </a:r>
          </a:p>
          <a:p>
            <a:r>
              <a:rPr lang="sk-SK" sz="1600" dirty="0"/>
              <a:t>n</a:t>
            </a:r>
            <a:r>
              <a:rPr lang="sk-SK" sz="1600" dirty="0" smtClean="0"/>
              <a:t>eskôr </a:t>
            </a:r>
            <a:r>
              <a:rPr lang="sk-SK" sz="1600" dirty="0"/>
              <a:t>podobne opravil aj dnes už neexistujúci kostol San </a:t>
            </a:r>
            <a:r>
              <a:rPr lang="sk-SK" sz="1600" dirty="0" err="1"/>
              <a:t>Pietro</a:t>
            </a:r>
            <a:r>
              <a:rPr lang="sk-SK" sz="1600" dirty="0"/>
              <a:t> </a:t>
            </a:r>
            <a:r>
              <a:rPr lang="sk-SK" sz="1600" dirty="0" err="1"/>
              <a:t>della</a:t>
            </a:r>
            <a:r>
              <a:rPr lang="sk-SK" sz="1600" dirty="0"/>
              <a:t> </a:t>
            </a:r>
            <a:r>
              <a:rPr lang="sk-SK" sz="1600" dirty="0" err="1"/>
              <a:t>Spina</a:t>
            </a:r>
            <a:r>
              <a:rPr lang="sk-SK" sz="1600" dirty="0"/>
              <a:t> a kostol </a:t>
            </a:r>
            <a:r>
              <a:rPr lang="sk-SK" sz="1600" dirty="0" err="1"/>
              <a:t>Santa</a:t>
            </a:r>
            <a:r>
              <a:rPr lang="sk-SK" sz="1600" dirty="0"/>
              <a:t> Maria </a:t>
            </a:r>
            <a:r>
              <a:rPr lang="sk-SK" sz="1600" dirty="0" err="1"/>
              <a:t>degli</a:t>
            </a:r>
            <a:r>
              <a:rPr lang="sk-SK" sz="1600" dirty="0"/>
              <a:t> </a:t>
            </a:r>
            <a:r>
              <a:rPr lang="sk-SK" sz="1600" dirty="0" err="1"/>
              <a:t>Angeli</a:t>
            </a:r>
            <a:r>
              <a:rPr lang="sk-SK" sz="1600" dirty="0"/>
              <a:t> neďaleko Assisi, známejší pod názvom </a:t>
            </a:r>
            <a:r>
              <a:rPr lang="sk-SK" sz="1600" dirty="0" err="1" smtClean="0"/>
              <a:t>Porciunkula</a:t>
            </a:r>
            <a:endParaRPr lang="sk-SK" sz="1600" dirty="0"/>
          </a:p>
          <a:p>
            <a:r>
              <a:rPr lang="sk-SK" sz="1600" dirty="0"/>
              <a:t>n</a:t>
            </a:r>
            <a:r>
              <a:rPr lang="sk-SK" sz="1600" dirty="0" smtClean="0"/>
              <a:t>a </a:t>
            </a:r>
            <a:r>
              <a:rPr lang="sk-SK" sz="1600" dirty="0"/>
              <a:t>opravu kostolov a iné dobročinné účely si František bral finančné prostriedky z obchodu svojho </a:t>
            </a:r>
            <a:r>
              <a:rPr lang="sk-SK" sz="1600" dirty="0" smtClean="0"/>
              <a:t>otca</a:t>
            </a:r>
          </a:p>
          <a:p>
            <a:r>
              <a:rPr lang="sk-SK" sz="1600" dirty="0"/>
              <a:t>t</a:t>
            </a:r>
            <a:r>
              <a:rPr lang="sk-SK" sz="1600" dirty="0" smtClean="0"/>
              <a:t>o </a:t>
            </a:r>
            <a:r>
              <a:rPr lang="sk-SK" sz="1600" dirty="0"/>
              <a:t>viedlo k hádkam a dokonca k súdnemu sporu, pri ktorom </a:t>
            </a:r>
            <a:r>
              <a:rPr lang="sk-SK" sz="1600" dirty="0" err="1"/>
              <a:t>Pietro</a:t>
            </a:r>
            <a:r>
              <a:rPr lang="sk-SK" sz="1600" dirty="0"/>
              <a:t> </a:t>
            </a:r>
            <a:r>
              <a:rPr lang="sk-SK" sz="1600" dirty="0" err="1"/>
              <a:t>Bernardone</a:t>
            </a:r>
            <a:r>
              <a:rPr lang="sk-SK" sz="1600" dirty="0"/>
              <a:t> podal na svojho syna žalobu u miestneho biskupa </a:t>
            </a:r>
            <a:r>
              <a:rPr lang="sk-SK" sz="1600" dirty="0" err="1"/>
              <a:t>Guida</a:t>
            </a:r>
            <a:r>
              <a:rPr lang="sk-SK" sz="1600" dirty="0"/>
              <a:t> II. </a:t>
            </a:r>
            <a:endParaRPr lang="sk-SK" sz="1600" dirty="0" smtClean="0"/>
          </a:p>
          <a:p>
            <a:r>
              <a:rPr lang="sk-SK" sz="1600" dirty="0"/>
              <a:t>p</a:t>
            </a:r>
            <a:r>
              <a:rPr lang="sk-SK" sz="1600" dirty="0" smtClean="0"/>
              <a:t>ri </a:t>
            </a:r>
            <a:r>
              <a:rPr lang="sk-SK" sz="1600" dirty="0"/>
              <a:t>súdnom pojednávaní, ktoré sa konalo na jar roku 1206 verejne na námestí, sa František vyzliekol donaha, dramaticky sa vzdal svojho dedičstva a zriekol sa svojho otca slovami: </a:t>
            </a:r>
            <a:endParaRPr lang="sk-SK" sz="1600" dirty="0" smtClean="0"/>
          </a:p>
          <a:p>
            <a:r>
              <a:rPr lang="sk-SK" sz="1600" i="1" dirty="0" smtClean="0"/>
              <a:t>„</a:t>
            </a:r>
            <a:r>
              <a:rPr lang="sk-SK" sz="1600" i="1" dirty="0"/>
              <a:t>Do dnešného dňa som ťa volal svojím otcom na tejto zemi, odteraz však chcem hovoriť: </a:t>
            </a:r>
            <a:r>
              <a:rPr lang="sk-SK" sz="1600" i="1" dirty="0" smtClean="0"/>
              <a:t>„Otče</a:t>
            </a:r>
            <a:r>
              <a:rPr lang="sk-SK" sz="1600" i="1" dirty="0"/>
              <a:t>, ktorý si na </a:t>
            </a:r>
            <a:r>
              <a:rPr lang="sk-SK" sz="1600" i="1" dirty="0" smtClean="0"/>
              <a:t>nebesiach.“</a:t>
            </a:r>
            <a:r>
              <a:rPr lang="sk-SK" sz="1600" dirty="0"/>
              <a:t> </a:t>
            </a:r>
            <a:endParaRPr lang="sk-SK" sz="1600" dirty="0" smtClean="0"/>
          </a:p>
          <a:p>
            <a:r>
              <a:rPr lang="sk-SK" sz="1600" dirty="0"/>
              <a:t>o</a:t>
            </a:r>
            <a:r>
              <a:rPr lang="sk-SK" sz="1600" dirty="0" smtClean="0"/>
              <a:t>d </a:t>
            </a:r>
            <a:r>
              <a:rPr lang="sk-SK" sz="1600" dirty="0"/>
              <a:t>tej chvíle žil František v dobrovoľnej chudobe ako pustovník na okraji </a:t>
            </a:r>
            <a:r>
              <a:rPr lang="sk-SK" sz="1600" dirty="0" smtClean="0"/>
              <a:t>spoločnosti</a:t>
            </a:r>
            <a:endParaRPr lang="sk-SK" sz="16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Povolanie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665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395536" y="1716723"/>
            <a:ext cx="8229600" cy="4572000"/>
          </a:xfrm>
        </p:spPr>
        <p:txBody>
          <a:bodyPr>
            <a:normAutofit fontScale="77500" lnSpcReduction="20000"/>
          </a:bodyPr>
          <a:lstStyle/>
          <a:p>
            <a:r>
              <a:rPr lang="sk-SK" dirty="0"/>
              <a:t>24. februára 1208 na sviatok sv. Mateja ho pri omši v kostole </a:t>
            </a:r>
            <a:r>
              <a:rPr lang="sk-SK" dirty="0" err="1"/>
              <a:t>Santa</a:t>
            </a:r>
            <a:r>
              <a:rPr lang="sk-SK" dirty="0"/>
              <a:t> Maria </a:t>
            </a:r>
            <a:r>
              <a:rPr lang="sk-SK" dirty="0" err="1"/>
              <a:t>degli</a:t>
            </a:r>
            <a:r>
              <a:rPr lang="sk-SK" dirty="0"/>
              <a:t> </a:t>
            </a:r>
            <a:r>
              <a:rPr lang="sk-SK" dirty="0" err="1"/>
              <a:t>Angeli</a:t>
            </a:r>
            <a:r>
              <a:rPr lang="sk-SK" dirty="0"/>
              <a:t> zaujala pasáž z Evanjelia podľa Matúša (10,5-14) o vyslaní učeníkov:</a:t>
            </a:r>
          </a:p>
          <a:p>
            <a:r>
              <a:rPr lang="sk-SK" i="1" dirty="0"/>
              <a:t>„Choďte a hlásajte: Priblížilo sa nebeské </a:t>
            </a:r>
            <a:r>
              <a:rPr lang="sk-SK" i="1" dirty="0" smtClean="0"/>
              <a:t>kráľovstvo. Neberte </a:t>
            </a:r>
            <a:r>
              <a:rPr lang="sk-SK" i="1" dirty="0"/>
              <a:t>si do opaskov ani zlato ani striebro ani peniaze; ani kapsu na cestu si neberte ani dvoje šiat ani obuv ani palicu...“</a:t>
            </a:r>
            <a:endParaRPr lang="sk-SK" dirty="0"/>
          </a:p>
          <a:p>
            <a:r>
              <a:rPr lang="sk-SK" dirty="0"/>
              <a:t>František pochopil tieto slová ako priamu a jednoznačnú výzvu žiť ako dvanásti Ježišovi učeníci, apoštoli (tzv. apoštolský život, lat. </a:t>
            </a:r>
            <a:r>
              <a:rPr lang="sk-SK" i="1" dirty="0" err="1"/>
              <a:t>vita</a:t>
            </a:r>
            <a:r>
              <a:rPr lang="sk-SK" i="1" dirty="0"/>
              <a:t> </a:t>
            </a:r>
            <a:r>
              <a:rPr lang="sk-SK" i="1" dirty="0" err="1"/>
              <a:t>apostolica</a:t>
            </a:r>
            <a:r>
              <a:rPr lang="sk-SK" dirty="0"/>
              <a:t>) a skromne zvestovať </a:t>
            </a:r>
            <a:r>
              <a:rPr lang="sk-SK" dirty="0" smtClean="0"/>
              <a:t>vieru</a:t>
            </a:r>
            <a:endParaRPr lang="sk-SK" dirty="0"/>
          </a:p>
          <a:p>
            <a:r>
              <a:rPr lang="sk-SK" dirty="0"/>
              <a:t>František sa považoval za kajúcnika, čo ho chránilo pred cirkevným prenasledovaním kvôli </a:t>
            </a:r>
            <a:r>
              <a:rPr lang="sk-SK" dirty="0" smtClean="0"/>
              <a:t>kacírstvu </a:t>
            </a:r>
          </a:p>
          <a:p>
            <a:r>
              <a:rPr lang="sk-SK" dirty="0"/>
              <a:t>a</a:t>
            </a:r>
            <a:r>
              <a:rPr lang="sk-SK" dirty="0" smtClean="0"/>
              <a:t>ko </a:t>
            </a:r>
            <a:r>
              <a:rPr lang="sk-SK" dirty="0"/>
              <a:t>kajúcnik nabádal aj ostatných, aby milovali Boha, kajali sa za svoje hriechy a takto postupne priťahoval ďalších mladých ľudí, ktorí boli ochotní </a:t>
            </a:r>
            <a:r>
              <a:rPr lang="sk-SK" dirty="0" err="1"/>
              <a:t>zdieľať</a:t>
            </a:r>
            <a:r>
              <a:rPr lang="sk-SK" dirty="0"/>
              <a:t> s ním jeho spôsob </a:t>
            </a:r>
            <a:r>
              <a:rPr lang="sk-SK" dirty="0" smtClean="0"/>
              <a:t>života</a:t>
            </a:r>
          </a:p>
          <a:p>
            <a:r>
              <a:rPr lang="sk-SK" dirty="0"/>
              <a:t>p</a:t>
            </a:r>
            <a:r>
              <a:rPr lang="sk-SK" dirty="0" smtClean="0"/>
              <a:t>odľa </a:t>
            </a:r>
            <a:r>
              <a:rPr lang="sk-SK" dirty="0"/>
              <a:t>tradície sa k nemu ako prví pripojili bohatý šľachtic </a:t>
            </a:r>
            <a:r>
              <a:rPr lang="sk-SK" dirty="0" err="1"/>
              <a:t>Bernardo</a:t>
            </a:r>
            <a:r>
              <a:rPr lang="sk-SK" dirty="0"/>
              <a:t> </a:t>
            </a:r>
            <a:r>
              <a:rPr lang="sk-SK" dirty="0" err="1"/>
              <a:t>di</a:t>
            </a:r>
            <a:r>
              <a:rPr lang="sk-SK" dirty="0"/>
              <a:t> </a:t>
            </a:r>
            <a:r>
              <a:rPr lang="sk-SK" dirty="0" err="1"/>
              <a:t>Quintavalle</a:t>
            </a:r>
            <a:r>
              <a:rPr lang="sk-SK" dirty="0"/>
              <a:t> a právnik </a:t>
            </a:r>
            <a:r>
              <a:rPr lang="sk-SK" dirty="0" err="1"/>
              <a:t>Pietro</a:t>
            </a:r>
            <a:r>
              <a:rPr lang="sk-SK" dirty="0"/>
              <a:t> </a:t>
            </a:r>
            <a:r>
              <a:rPr lang="sk-SK" dirty="0" err="1" smtClean="0"/>
              <a:t>Cattani</a:t>
            </a:r>
            <a:endParaRPr lang="sk-SK" dirty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Pokračovanie</a:t>
            </a:r>
            <a:endParaRPr lang="sk-S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32656"/>
            <a:ext cx="2542984" cy="141453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984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p</a:t>
            </a:r>
            <a:r>
              <a:rPr lang="sk-SK" dirty="0" smtClean="0"/>
              <a:t>odľa </a:t>
            </a:r>
            <a:r>
              <a:rPr lang="sk-SK" dirty="0"/>
              <a:t>tradície sa František, </a:t>
            </a:r>
            <a:r>
              <a:rPr lang="sk-SK" dirty="0" err="1"/>
              <a:t>Bernardo</a:t>
            </a:r>
            <a:r>
              <a:rPr lang="sk-SK" dirty="0"/>
              <a:t> a </a:t>
            </a:r>
            <a:r>
              <a:rPr lang="sk-SK" dirty="0" err="1"/>
              <a:t>Pietro</a:t>
            </a:r>
            <a:r>
              <a:rPr lang="sk-SK" dirty="0"/>
              <a:t> pokúsili na základe náhodne vybraných evanjeliových veršov zistiť, aké poslanie pre nich Boh </a:t>
            </a:r>
            <a:r>
              <a:rPr lang="sk-SK" dirty="0" smtClean="0"/>
              <a:t>pripravil</a:t>
            </a:r>
          </a:p>
          <a:p>
            <a:r>
              <a:rPr lang="sk-SK" dirty="0"/>
              <a:t>i</a:t>
            </a:r>
            <a:r>
              <a:rPr lang="sk-SK" dirty="0" smtClean="0"/>
              <a:t>ch </a:t>
            </a:r>
            <a:r>
              <a:rPr lang="sk-SK" dirty="0"/>
              <a:t>životným programom sa takto stali tieto tri verše:</a:t>
            </a:r>
          </a:p>
          <a:p>
            <a:r>
              <a:rPr lang="sk-SK" i="1" dirty="0"/>
              <a:t>Ježiš mu vravel: „Ak chceš byť dokonalý, choď, predaj, čo máš, rozdaj chudobným a budeš mať poklad v nebi. Potom príď a nasleduj ma</a:t>
            </a:r>
            <a:r>
              <a:rPr lang="sk-SK" i="1" dirty="0" smtClean="0"/>
              <a:t>!“</a:t>
            </a:r>
            <a:endParaRPr lang="sk-SK" dirty="0"/>
          </a:p>
          <a:p>
            <a:r>
              <a:rPr lang="sk-SK" i="1" dirty="0" smtClean="0"/>
              <a:t>a </a:t>
            </a:r>
            <a:r>
              <a:rPr lang="sk-SK" i="1" dirty="0"/>
              <a:t>povedal im: „Na cestu si neberte nič</a:t>
            </a:r>
            <a:r>
              <a:rPr lang="sk-SK" i="1" dirty="0" smtClean="0"/>
              <a:t>: </a:t>
            </a:r>
            <a:r>
              <a:rPr lang="sk-SK" i="1" dirty="0"/>
              <a:t>ani palicu </a:t>
            </a:r>
            <a:r>
              <a:rPr lang="sk-SK" i="1" dirty="0" smtClean="0"/>
              <a:t>ani kapsu </a:t>
            </a:r>
            <a:r>
              <a:rPr lang="sk-SK" i="1" dirty="0"/>
              <a:t>ani chlieb ani peniaze, ani dvoje šiat nemajte</a:t>
            </a:r>
            <a:r>
              <a:rPr lang="sk-SK" i="1" dirty="0" smtClean="0"/>
              <a:t>.“</a:t>
            </a:r>
            <a:endParaRPr lang="sk-SK" dirty="0"/>
          </a:p>
          <a:p>
            <a:r>
              <a:rPr lang="sk-SK" i="1" dirty="0"/>
              <a:t>a</a:t>
            </a:r>
            <a:r>
              <a:rPr lang="sk-SK" i="1" dirty="0" smtClean="0"/>
              <a:t> </a:t>
            </a:r>
            <a:r>
              <a:rPr lang="sk-SK" i="1" dirty="0"/>
              <a:t>všetkým povedal: „Kto chce ísť za mnou, nech zaprie sám seba, vezme každý deň svoj kríž a nasleduje ma</a:t>
            </a:r>
            <a:r>
              <a:rPr lang="sk-SK" i="1" dirty="0" smtClean="0"/>
              <a:t>.“</a:t>
            </a:r>
            <a:endParaRPr lang="sk-SK" dirty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Vznik Františkánskej rehole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170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k</a:t>
            </a:r>
            <a:r>
              <a:rPr lang="sk-SK" dirty="0" smtClean="0"/>
              <a:t>rátko </a:t>
            </a:r>
            <a:r>
              <a:rPr lang="sk-SK" dirty="0"/>
              <a:t>po Bernardovi a </a:t>
            </a:r>
            <a:r>
              <a:rPr lang="sk-SK" dirty="0" err="1"/>
              <a:t>Pietrovi</a:t>
            </a:r>
            <a:r>
              <a:rPr lang="sk-SK" dirty="0"/>
              <a:t> sa k Františkovi pripojil aj brat </a:t>
            </a:r>
            <a:r>
              <a:rPr lang="sk-SK" dirty="0" err="1"/>
              <a:t>Egidio</a:t>
            </a:r>
            <a:r>
              <a:rPr lang="sk-SK" dirty="0"/>
              <a:t>, začiatkom roka 1209 bolo bratov už osem a neskôr sa k nim pripojili ďalší </a:t>
            </a:r>
            <a:r>
              <a:rPr lang="sk-SK" dirty="0" smtClean="0"/>
              <a:t>štyria </a:t>
            </a:r>
          </a:p>
          <a:p>
            <a:r>
              <a:rPr lang="sk-SK" dirty="0"/>
              <a:t>ž</a:t>
            </a:r>
            <a:r>
              <a:rPr lang="sk-SK" dirty="0" smtClean="0"/>
              <a:t>ili </a:t>
            </a:r>
            <a:r>
              <a:rPr lang="sk-SK" dirty="0"/>
              <a:t>jednoduchým životom v opustenej nemocnici </a:t>
            </a:r>
            <a:r>
              <a:rPr lang="sk-SK" dirty="0" err="1"/>
              <a:t>Rivo</a:t>
            </a:r>
            <a:r>
              <a:rPr lang="sk-SK" dirty="0"/>
              <a:t> </a:t>
            </a:r>
            <a:r>
              <a:rPr lang="sk-SK" dirty="0" err="1"/>
              <a:t>Torto</a:t>
            </a:r>
            <a:r>
              <a:rPr lang="sk-SK" dirty="0"/>
              <a:t> neďaleko Assisi; mnoho času však trávili putovaním hornatými krajmi </a:t>
            </a:r>
            <a:r>
              <a:rPr lang="sk-SK" dirty="0" err="1"/>
              <a:t>Umbrie</a:t>
            </a:r>
            <a:r>
              <a:rPr lang="sk-SK" dirty="0"/>
              <a:t>, vždy v dobrej nálade a so spevom nabádali ľudí k </a:t>
            </a:r>
            <a:r>
              <a:rPr lang="sk-SK" dirty="0" smtClean="0"/>
              <a:t>pokániu </a:t>
            </a:r>
          </a:p>
          <a:p>
            <a:r>
              <a:rPr lang="sk-SK" dirty="0"/>
              <a:t>e</a:t>
            </a:r>
            <a:r>
              <a:rPr lang="sk-SK" dirty="0" smtClean="0"/>
              <a:t>šte </a:t>
            </a:r>
            <a:r>
              <a:rPr lang="sk-SK" dirty="0"/>
              <a:t>na jar roku 1208 sa prví štyria bratia vydali na svoju prvú misiu: František a </a:t>
            </a:r>
            <a:r>
              <a:rPr lang="sk-SK" dirty="0" err="1"/>
              <a:t>Egidio</a:t>
            </a:r>
            <a:r>
              <a:rPr lang="sk-SK" dirty="0"/>
              <a:t> do kraja Marky, </a:t>
            </a:r>
            <a:r>
              <a:rPr lang="sk-SK" dirty="0" err="1"/>
              <a:t>Bernardo</a:t>
            </a:r>
            <a:r>
              <a:rPr lang="sk-SK" dirty="0"/>
              <a:t> a </a:t>
            </a:r>
            <a:r>
              <a:rPr lang="sk-SK" dirty="0" err="1"/>
              <a:t>Pietro</a:t>
            </a:r>
            <a:r>
              <a:rPr lang="sk-SK" dirty="0"/>
              <a:t> opačným </a:t>
            </a:r>
            <a:r>
              <a:rPr lang="sk-SK" dirty="0" smtClean="0"/>
              <a:t>smerom </a:t>
            </a:r>
          </a:p>
          <a:p>
            <a:r>
              <a:rPr lang="sk-SK" dirty="0"/>
              <a:t>n</a:t>
            </a:r>
            <a:r>
              <a:rPr lang="sk-SK" dirty="0" smtClean="0"/>
              <a:t>a </a:t>
            </a:r>
            <a:r>
              <a:rPr lang="sk-SK" dirty="0"/>
              <a:t>jeseň odišli na druhú misiu, pri ktorej </a:t>
            </a:r>
          </a:p>
          <a:p>
            <a:pPr marL="0" indent="0">
              <a:buNone/>
            </a:pPr>
            <a:r>
              <a:rPr lang="sk-SK" dirty="0" smtClean="0"/>
              <a:t>    doputovali </a:t>
            </a:r>
            <a:r>
              <a:rPr lang="sk-SK" dirty="0"/>
              <a:t>až do </a:t>
            </a:r>
            <a:r>
              <a:rPr lang="sk-SK" dirty="0" err="1"/>
              <a:t>Rietského</a:t>
            </a:r>
            <a:r>
              <a:rPr lang="sk-SK" dirty="0"/>
              <a:t> </a:t>
            </a:r>
            <a:r>
              <a:rPr lang="sk-SK" dirty="0" smtClean="0"/>
              <a:t>údolia</a:t>
            </a:r>
          </a:p>
          <a:p>
            <a:r>
              <a:rPr lang="sk-SK" dirty="0" smtClean="0"/>
              <a:t>v zime </a:t>
            </a:r>
            <a:r>
              <a:rPr lang="sk-SK" dirty="0" err="1" smtClean="0"/>
              <a:t>Bernardo</a:t>
            </a:r>
            <a:r>
              <a:rPr lang="sk-SK" dirty="0" smtClean="0"/>
              <a:t> a </a:t>
            </a:r>
            <a:r>
              <a:rPr lang="sk-SK" dirty="0" err="1" smtClean="0"/>
              <a:t>Egidio</a:t>
            </a:r>
            <a:r>
              <a:rPr lang="sk-SK" dirty="0" smtClean="0"/>
              <a:t> navštívili Florenciu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Pokračovanie</a:t>
            </a:r>
            <a:endParaRPr lang="sk-SK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437112"/>
            <a:ext cx="1656184" cy="21474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194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v</a:t>
            </a:r>
            <a:r>
              <a:rPr lang="sk-SK" dirty="0" smtClean="0"/>
              <a:t> </a:t>
            </a:r>
            <a:r>
              <a:rPr lang="sk-SK" dirty="0"/>
              <a:t>roku 1209 putoval František so svojimi jedenástimi nasledovníkmi do Ríma, aby tam pápeža Inocenta </a:t>
            </a:r>
            <a:r>
              <a:rPr lang="sk-SK" dirty="0" smtClean="0"/>
              <a:t>III. dobrovoľne </a:t>
            </a:r>
            <a:r>
              <a:rPr lang="sk-SK" dirty="0"/>
              <a:t>požiadal o schválenie spôsobu života svojho malého </a:t>
            </a:r>
            <a:r>
              <a:rPr lang="sk-SK" dirty="0" smtClean="0"/>
              <a:t>spoločenstva</a:t>
            </a:r>
          </a:p>
          <a:p>
            <a:r>
              <a:rPr lang="sk-SK" dirty="0" smtClean="0"/>
              <a:t>napriek </a:t>
            </a:r>
            <a:r>
              <a:rPr lang="sk-SK" dirty="0"/>
              <a:t>tomu, že v dobe vojen proti kacírom bolo založenie nového náboženského hnutia vnímané veľmi </a:t>
            </a:r>
            <a:r>
              <a:rPr lang="sk-SK" dirty="0" smtClean="0"/>
              <a:t>skepticky </a:t>
            </a:r>
          </a:p>
          <a:p>
            <a:r>
              <a:rPr lang="sk-SK" dirty="0"/>
              <a:t>p</a:t>
            </a:r>
            <a:r>
              <a:rPr lang="sk-SK" dirty="0" smtClean="0"/>
              <a:t>rvé </a:t>
            </a:r>
            <a:r>
              <a:rPr lang="sk-SK" dirty="0"/>
              <a:t>vydanie františkánskej reguly, ktorá bola vtedy pápežovi predložená, sa stratilo </a:t>
            </a:r>
            <a:r>
              <a:rPr lang="sk-SK" dirty="0" smtClean="0"/>
              <a:t>(</a:t>
            </a:r>
            <a:r>
              <a:rPr lang="sk-SK" dirty="0"/>
              <a:t>v literatúre býva táto prvá františkánska regula označovaná po latinsky ako </a:t>
            </a:r>
            <a:r>
              <a:rPr lang="sk-SK" i="1" dirty="0"/>
              <a:t>Regula </a:t>
            </a:r>
            <a:r>
              <a:rPr lang="sk-SK" i="1" dirty="0" err="1"/>
              <a:t>primitiva</a:t>
            </a:r>
            <a:r>
              <a:rPr lang="sk-SK" dirty="0" smtClean="0"/>
              <a:t>)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Pokračovanie</a:t>
            </a:r>
            <a:endParaRPr lang="sk-SK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97" t="6657" r="5560" b="-9110"/>
          <a:stretch/>
        </p:blipFill>
        <p:spPr bwMode="auto">
          <a:xfrm>
            <a:off x="4139952" y="5328000"/>
            <a:ext cx="3744000" cy="15601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451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83</TotalTime>
  <Words>286</Words>
  <Application>Microsoft Office PowerPoint</Application>
  <PresentationFormat>Prezentácia na obrazovke (4:3)</PresentationFormat>
  <Paragraphs>72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Papier</vt:lpstr>
      <vt:lpstr>Svätý František</vt:lpstr>
      <vt:lpstr>Svätý František</vt:lpstr>
      <vt:lpstr>Pokračovanie</vt:lpstr>
      <vt:lpstr>Pokračovanie</vt:lpstr>
      <vt:lpstr>Povolanie</vt:lpstr>
      <vt:lpstr>Pokračovanie</vt:lpstr>
      <vt:lpstr>Vznik Františkánskej rehole</vt:lpstr>
      <vt:lpstr>Pokračovanie</vt:lpstr>
      <vt:lpstr>Pokračovanie</vt:lpstr>
      <vt:lpstr>Pokračovanie</vt:lpstr>
      <vt:lpstr>Pokračovanie</vt:lpstr>
      <vt:lpstr>Smrť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Svätý František</dc:title>
  <dc:creator>RODINKA</dc:creator>
  <cp:lastModifiedBy>RODINKA</cp:lastModifiedBy>
  <cp:revision>10</cp:revision>
  <dcterms:created xsi:type="dcterms:W3CDTF">2023-10-03T11:01:22Z</dcterms:created>
  <dcterms:modified xsi:type="dcterms:W3CDTF">2023-10-03T12:28:14Z</dcterms:modified>
</cp:coreProperties>
</file>