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8"/>
  </p:notesMasterIdLst>
  <p:sldIdLst>
    <p:sldId id="258" r:id="rId2"/>
    <p:sldId id="257" r:id="rId3"/>
    <p:sldId id="283" r:id="rId4"/>
    <p:sldId id="285" r:id="rId5"/>
    <p:sldId id="259" r:id="rId6"/>
    <p:sldId id="280" r:id="rId7"/>
    <p:sldId id="262" r:id="rId8"/>
    <p:sldId id="284" r:id="rId9"/>
    <p:sldId id="286" r:id="rId10"/>
    <p:sldId id="260" r:id="rId11"/>
    <p:sldId id="281" r:id="rId12"/>
    <p:sldId id="261" r:id="rId13"/>
    <p:sldId id="289" r:id="rId14"/>
    <p:sldId id="282" r:id="rId15"/>
    <p:sldId id="288" r:id="rId16"/>
    <p:sldId id="293" r:id="rId17"/>
    <p:sldId id="299" r:id="rId18"/>
    <p:sldId id="292" r:id="rId19"/>
    <p:sldId id="291" r:id="rId20"/>
    <p:sldId id="294" r:id="rId21"/>
    <p:sldId id="295" r:id="rId22"/>
    <p:sldId id="290" r:id="rId23"/>
    <p:sldId id="296" r:id="rId24"/>
    <p:sldId id="297" r:id="rId25"/>
    <p:sldId id="298" r:id="rId26"/>
    <p:sldId id="30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4660"/>
  </p:normalViewPr>
  <p:slideViewPr>
    <p:cSldViewPr snapToGrid="0">
      <p:cViewPr>
        <p:scale>
          <a:sx n="90" d="100"/>
          <a:sy n="90" d="100"/>
        </p:scale>
        <p:origin x="82" y="-3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1A225-EB83-4DFB-A479-4B152921BDD5}" type="datetimeFigureOut">
              <a:rPr lang="sk-SK" smtClean="0"/>
              <a:pPr/>
              <a:t>12. 4. 2023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E4FC0-4C35-4B8B-9124-B4BF06FE711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716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E4FC0-4C35-4B8B-9124-B4BF06FE7114}" type="slidenum">
              <a:rPr lang="sk-SK" smtClean="0"/>
              <a:pPr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16238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12. 4. 2023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219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12. 4. 2023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593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12. 4. 2023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2150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12. 4. 2023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779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12. 4. 2023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8455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12. 4. 2023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1764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12. 4. 2023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42394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12. 4. 2023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8857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12. 4. 2023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504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12. 4. 2023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4757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12. 4. 2023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525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12. 4. 2023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9454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12. 4. 2023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028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12. 4. 2023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693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12. 4. 2023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908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12. 4. 2023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351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DD3FE-BF4B-417E-BA6B-37077F616B45}" type="datetimeFigureOut">
              <a:rPr lang="sk-SK" smtClean="0"/>
              <a:pPr/>
              <a:t>12. 4. 2023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4757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ppity.net/sh.php?k=1QCbRaDTQlesVsDWKRjGBNfNL6ELEeIABlqoDger4x3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3CBBB13-C97C-4641-8F81-CC6423B41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543" y="1555423"/>
            <a:ext cx="7766936" cy="1646302"/>
          </a:xfrm>
        </p:spPr>
        <p:txBody>
          <a:bodyPr/>
          <a:lstStyle/>
          <a:p>
            <a:pPr algn="ctr"/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ENERGETICKÉ ZMENY PRI CHEMICKÝCH REAKCIÁCH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xmlns="" id="{EA8C40AB-6CC8-47C9-A001-6E9310D2A2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87" y="3158196"/>
            <a:ext cx="2337259" cy="32017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3" t="37126" r="59996" b="13576"/>
          <a:stretch/>
        </p:blipFill>
        <p:spPr bwMode="auto">
          <a:xfrm>
            <a:off x="7983416" y="3094892"/>
            <a:ext cx="2236764" cy="3418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2" t="50739" r="56153" b="4723"/>
          <a:stretch/>
        </p:blipFill>
        <p:spPr bwMode="auto">
          <a:xfrm>
            <a:off x="3903260" y="3271545"/>
            <a:ext cx="3166282" cy="308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59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obsah 2">
            <a:extLst>
              <a:ext uri="{FF2B5EF4-FFF2-40B4-BE49-F238E27FC236}">
                <a16:creationId xmlns:a16="http://schemas.microsoft.com/office/drawing/2014/main" xmlns="" id="{0422FF22-CAD0-4812-A139-A61026E40F59}"/>
              </a:ext>
            </a:extLst>
          </p:cNvPr>
          <p:cNvSpPr txBox="1">
            <a:spLocks/>
          </p:cNvSpPr>
          <p:nvPr/>
        </p:nvSpPr>
        <p:spPr>
          <a:xfrm>
            <a:off x="677333" y="1781667"/>
            <a:ext cx="10760521" cy="4259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200" dirty="0"/>
              <a:t>Sú  reakcie, pri ktorých </a:t>
            </a:r>
            <a:r>
              <a:rPr lang="sk-SK" sz="3200" b="1" dirty="0">
                <a:solidFill>
                  <a:srgbClr val="FF0000"/>
                </a:solidFill>
              </a:rPr>
              <a:t>sa teplo </a:t>
            </a:r>
            <a:r>
              <a:rPr lang="sk-SK" sz="3200" b="1" dirty="0" smtClean="0">
                <a:solidFill>
                  <a:srgbClr val="FF0000"/>
                </a:solidFill>
              </a:rPr>
              <a:t>spotrebúva, treba ho dodávať!!!</a:t>
            </a:r>
            <a:endParaRPr lang="sk-SK" sz="3200" dirty="0"/>
          </a:p>
          <a:p>
            <a:endParaRPr lang="sk-SK" sz="1000" dirty="0"/>
          </a:p>
          <a:p>
            <a:pPr>
              <a:buFont typeface="Wingdings" panose="05000000000000000000" pitchFamily="2" charset="2"/>
              <a:buChar char="v"/>
            </a:pPr>
            <a:r>
              <a:rPr lang="sk-SK" sz="3200" dirty="0" smtClean="0"/>
              <a:t>napr</a:t>
            </a:r>
            <a:r>
              <a:rPr lang="sk-SK" sz="3200" dirty="0"/>
              <a:t>. </a:t>
            </a:r>
            <a:r>
              <a:rPr lang="sk-SK" sz="3200" dirty="0" smtClean="0"/>
              <a:t>varenie, pečenie, nabíjanie batérie, fotosyntéza, </a:t>
            </a:r>
            <a:r>
              <a:rPr lang="sk-SK" sz="3200" b="1" dirty="0" smtClean="0"/>
              <a:t>pálenie </a:t>
            </a:r>
            <a:r>
              <a:rPr lang="sk-SK" sz="3200" b="1" dirty="0"/>
              <a:t>vápna</a:t>
            </a:r>
            <a:r>
              <a:rPr lang="sk-SK" sz="3200" dirty="0"/>
              <a:t>, </a:t>
            </a:r>
            <a:r>
              <a:rPr lang="sk-SK" sz="3200" b="1" dirty="0"/>
              <a:t>spracovanie železa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/>
          <a:lstStyle/>
          <a:p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2. ENDOTERMICKÉ REAKCIE</a:t>
            </a:r>
            <a:endParaRPr lang="sk-SK" b="1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xmlns="" id="{61C93505-BD16-4DEC-9906-9D84D9FD6C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4" r="24129"/>
          <a:stretch/>
        </p:blipFill>
        <p:spPr>
          <a:xfrm>
            <a:off x="10683711" y="3950616"/>
            <a:ext cx="1508289" cy="2907384"/>
          </a:xfrm>
          <a:prstGeom prst="rect">
            <a:avLst/>
          </a:prstGeom>
        </p:spPr>
      </p:pic>
      <p:pic>
        <p:nvPicPr>
          <p:cNvPr id="5" name="Picture 2" descr="Kinder Bueno torta | Recept | Zákusky a Jedl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0054" y="4251073"/>
            <a:ext cx="1905000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801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35" y="134587"/>
            <a:ext cx="8596668" cy="794994"/>
          </a:xfrm>
        </p:spPr>
        <p:txBody>
          <a:bodyPr/>
          <a:lstStyle/>
          <a:p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2. ENDOTERMICKÉ REAKCIE</a:t>
            </a:r>
            <a:endParaRPr lang="sk-SK" b="1" dirty="0"/>
          </a:p>
        </p:txBody>
      </p:sp>
      <p:sp>
        <p:nvSpPr>
          <p:cNvPr id="8" name="Zástupný obsah 2">
            <a:extLst>
              <a:ext uri="{FF2B5EF4-FFF2-40B4-BE49-F238E27FC236}">
                <a16:creationId xmlns:a16="http://schemas.microsoft.com/office/drawing/2014/main" xmlns="" id="{9ABE59F8-FF10-4593-9EE8-D02F99BE4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35" y="812511"/>
            <a:ext cx="10996111" cy="4388881"/>
          </a:xfrm>
        </p:spPr>
        <p:txBody>
          <a:bodyPr>
            <a:normAutofit/>
          </a:bodyPr>
          <a:lstStyle/>
          <a:p>
            <a:r>
              <a:rPr lang="sk-SK" sz="3200" dirty="0"/>
              <a:t>Reakcie </a:t>
            </a:r>
            <a:r>
              <a:rPr lang="sk-SK" sz="3200" b="1" dirty="0">
                <a:solidFill>
                  <a:srgbClr val="FF0000"/>
                </a:solidFill>
              </a:rPr>
              <a:t>prebiehajú len za neustáleho dodávania tepla</a:t>
            </a:r>
            <a:r>
              <a:rPr lang="sk-SK" sz="3200" dirty="0"/>
              <a:t>.</a:t>
            </a:r>
          </a:p>
          <a:p>
            <a:r>
              <a:rPr lang="sk-SK" sz="3200" b="1" dirty="0" smtClean="0">
                <a:solidFill>
                  <a:srgbClr val="00B050"/>
                </a:solidFill>
              </a:rPr>
              <a:t>všeobecný </a:t>
            </a:r>
            <a:r>
              <a:rPr lang="sk-SK" sz="3200" b="1" dirty="0">
                <a:solidFill>
                  <a:srgbClr val="00B050"/>
                </a:solidFill>
              </a:rPr>
              <a:t>zápis chemickej reakcie :</a:t>
            </a:r>
          </a:p>
          <a:p>
            <a:pPr marL="0" indent="0" algn="ctr">
              <a:buNone/>
            </a:pPr>
            <a:r>
              <a:rPr lang="sk-SK" sz="4400" b="1" dirty="0" err="1" smtClean="0"/>
              <a:t>reaktanty</a:t>
            </a:r>
            <a:r>
              <a:rPr lang="sk-SK" sz="4400" b="1" dirty="0" smtClean="0"/>
              <a:t>              </a:t>
            </a:r>
            <a:r>
              <a:rPr lang="sk-SK" sz="4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→</a:t>
            </a:r>
            <a:r>
              <a:rPr lang="sk-SK" sz="4400" b="1" dirty="0" smtClean="0">
                <a:cs typeface="Times New Roman" panose="02020603050405020304" pitchFamily="18" charset="0"/>
              </a:rPr>
              <a:t> produkty</a:t>
            </a:r>
            <a:endParaRPr lang="sk-SK" sz="4400" b="1" dirty="0">
              <a:solidFill>
                <a:srgbClr val="FF0000"/>
              </a:solidFill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xmlns="" id="{CDA3ED72-9890-459D-9519-A7CE24DB8988}"/>
              </a:ext>
            </a:extLst>
          </p:cNvPr>
          <p:cNvSpPr/>
          <p:nvPr/>
        </p:nvSpPr>
        <p:spPr>
          <a:xfrm>
            <a:off x="4786475" y="2104654"/>
            <a:ext cx="20313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000" b="1" dirty="0">
                <a:solidFill>
                  <a:srgbClr val="FF0000"/>
                </a:solidFill>
                <a:cs typeface="Times New Roman" panose="02020603050405020304" pitchFamily="18" charset="0"/>
              </a:rPr>
              <a:t>+ </a:t>
            </a:r>
            <a:r>
              <a:rPr lang="sk-SK" sz="4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teplo </a:t>
            </a:r>
            <a:endParaRPr lang="sk-SK" sz="4000" dirty="0"/>
          </a:p>
        </p:txBody>
      </p:sp>
      <p:pic>
        <p:nvPicPr>
          <p:cNvPr id="3074" name="Picture 2" descr="Zdroj: http://images.google.sk/imgres?imgurl=http://upload.wikimedia.org/wikipedia/commons/thumb/6/6f/Entalpia_r_endot%C3%A9rmica.svg/345px-Entalpia_r_endot%C3%A9rmica.svg.png&amp;imgrefurl=http://commons.wikimedia.org/wiki/File:Entalpia_r_endot%25C3%25A9rmica.svg&amp;usg=__nTzTw4pkNqFC0Xa9_XJ8uuaUXX4=&amp;h=298&amp;w=345&amp;sz=4&amp;hl=sk&amp;start=1&amp;um=1&amp;tbnid=4VjqeYrvcovyRM:&amp;tbnh=104&amp;tbnw=120&amp;prev=/images%3Fq%3Dentalpia%26um%3D1%26hl%3Dsk%26sa%3D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86"/>
          <a:stretch/>
        </p:blipFill>
        <p:spPr bwMode="auto">
          <a:xfrm>
            <a:off x="286204" y="3917637"/>
            <a:ext cx="3619500" cy="262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ĺžnik 5"/>
          <p:cNvSpPr/>
          <p:nvPr/>
        </p:nvSpPr>
        <p:spPr>
          <a:xfrm>
            <a:off x="427512" y="2957525"/>
            <a:ext cx="304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/>
              <a:t>H</a:t>
            </a:r>
            <a:r>
              <a:rPr lang="sk-SK" b="1" baseline="-25000" dirty="0"/>
              <a:t>R</a:t>
            </a:r>
            <a:r>
              <a:rPr lang="sk-SK" b="1" dirty="0"/>
              <a:t> – </a:t>
            </a:r>
            <a:r>
              <a:rPr lang="sk-SK" b="1" dirty="0" err="1"/>
              <a:t>entalpia</a:t>
            </a:r>
            <a:r>
              <a:rPr lang="sk-SK" b="1" dirty="0"/>
              <a:t> produktov</a:t>
            </a:r>
            <a:endParaRPr lang="sk-SK" dirty="0"/>
          </a:p>
          <a:p>
            <a:r>
              <a:rPr lang="sk-SK" b="1" dirty="0"/>
              <a:t>H</a:t>
            </a:r>
            <a:r>
              <a:rPr lang="sk-SK" b="1" baseline="-25000" dirty="0"/>
              <a:t>P</a:t>
            </a:r>
            <a:r>
              <a:rPr lang="sk-SK" b="1" dirty="0"/>
              <a:t> – </a:t>
            </a:r>
            <a:r>
              <a:rPr lang="sk-SK" b="1" dirty="0" err="1"/>
              <a:t>entalpia</a:t>
            </a:r>
            <a:r>
              <a:rPr lang="sk-SK" b="1" dirty="0"/>
              <a:t> </a:t>
            </a:r>
            <a:r>
              <a:rPr lang="sk-SK" b="1" dirty="0" err="1"/>
              <a:t>reaktantov</a:t>
            </a:r>
            <a:endParaRPr lang="sk-SK" dirty="0"/>
          </a:p>
          <a:p>
            <a:r>
              <a:rPr lang="el-GR" b="1" dirty="0"/>
              <a:t>Δ</a:t>
            </a:r>
            <a:r>
              <a:rPr lang="sk-SK" b="1" dirty="0"/>
              <a:t>H = H</a:t>
            </a:r>
            <a:r>
              <a:rPr lang="sk-SK" b="1" baseline="-25000" dirty="0"/>
              <a:t>P</a:t>
            </a:r>
            <a:r>
              <a:rPr lang="sk-SK" b="1" dirty="0"/>
              <a:t> – </a:t>
            </a:r>
            <a:r>
              <a:rPr lang="sk-SK" b="1" dirty="0" smtClean="0"/>
              <a:t>H</a:t>
            </a:r>
            <a:r>
              <a:rPr lang="sk-SK" b="1" baseline="-25000" dirty="0" smtClean="0"/>
              <a:t>R</a:t>
            </a:r>
            <a:endParaRPr lang="sk-SK" dirty="0"/>
          </a:p>
        </p:txBody>
      </p:sp>
      <p:sp>
        <p:nvSpPr>
          <p:cNvPr id="7" name="Zaoblený obdĺžnik 6"/>
          <p:cNvSpPr/>
          <p:nvPr/>
        </p:nvSpPr>
        <p:spPr>
          <a:xfrm>
            <a:off x="4358243" y="2933399"/>
            <a:ext cx="7659585" cy="191153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Ak </a:t>
            </a:r>
            <a:r>
              <a:rPr lang="el-GR" sz="3200" b="1" dirty="0" smtClean="0"/>
              <a:t>Δ</a:t>
            </a:r>
            <a:r>
              <a:rPr lang="sk-SK" sz="3200" b="1" dirty="0"/>
              <a:t>H = H</a:t>
            </a:r>
            <a:r>
              <a:rPr lang="sk-SK" sz="3200" b="1" baseline="-25000" dirty="0"/>
              <a:t>P</a:t>
            </a:r>
            <a:r>
              <a:rPr lang="sk-SK" sz="3200" b="1" dirty="0"/>
              <a:t> – </a:t>
            </a:r>
            <a:r>
              <a:rPr lang="sk-SK" sz="3200" b="1" dirty="0" smtClean="0"/>
              <a:t>H</a:t>
            </a:r>
            <a:r>
              <a:rPr lang="sk-SK" sz="3200" b="1" baseline="-25000" dirty="0" smtClean="0"/>
              <a:t>R  </a:t>
            </a:r>
            <a:endParaRPr lang="sk-SK" sz="3200" dirty="0"/>
          </a:p>
          <a:p>
            <a:pPr algn="ctr"/>
            <a:r>
              <a:rPr lang="sk-SK" sz="3200" dirty="0" smtClean="0"/>
              <a:t>a </a:t>
            </a:r>
            <a:r>
              <a:rPr lang="sk-SK" sz="3200" dirty="0" err="1" smtClean="0"/>
              <a:t>entalpia</a:t>
            </a:r>
            <a:r>
              <a:rPr lang="sk-SK" sz="3200" dirty="0" smtClean="0"/>
              <a:t> </a:t>
            </a:r>
            <a:r>
              <a:rPr lang="sk-SK" sz="3200" dirty="0"/>
              <a:t>produktov </a:t>
            </a:r>
            <a:r>
              <a:rPr lang="sk-SK" sz="3200" dirty="0" smtClean="0"/>
              <a:t>je vyššia </a:t>
            </a:r>
            <a:r>
              <a:rPr lang="sk-SK" sz="3200" dirty="0"/>
              <a:t>ako </a:t>
            </a:r>
            <a:r>
              <a:rPr lang="sk-SK" sz="3200" dirty="0" err="1"/>
              <a:t>entalpia</a:t>
            </a:r>
            <a:r>
              <a:rPr lang="sk-SK" sz="3200" dirty="0"/>
              <a:t> </a:t>
            </a:r>
            <a:r>
              <a:rPr lang="sk-SK" sz="3200" dirty="0" err="1"/>
              <a:t>reaktantov</a:t>
            </a:r>
            <a:r>
              <a:rPr lang="sk-SK" sz="3200" dirty="0"/>
              <a:t> a preto má reakčné teplo zápornú </a:t>
            </a:r>
            <a:r>
              <a:rPr lang="sk-SK" sz="3200" dirty="0" smtClean="0"/>
              <a:t>hodnotu</a:t>
            </a:r>
            <a:r>
              <a:rPr lang="sk-SK" sz="3200" dirty="0"/>
              <a:t> </a:t>
            </a:r>
            <a:r>
              <a:rPr lang="sk-SK" sz="3200" dirty="0" smtClean="0">
                <a:sym typeface="Wingdings" panose="05000000000000000000" pitchFamily="2" charset="2"/>
              </a:rPr>
              <a:t></a:t>
            </a:r>
            <a:endParaRPr lang="sk-SK" sz="3200" dirty="0"/>
          </a:p>
        </p:txBody>
      </p:sp>
      <p:sp>
        <p:nvSpPr>
          <p:cNvPr id="4" name="Zaoblený obdĺžnik 3"/>
          <p:cNvSpPr/>
          <p:nvPr/>
        </p:nvSpPr>
        <p:spPr>
          <a:xfrm>
            <a:off x="427512" y="5735782"/>
            <a:ext cx="534390" cy="57632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H</a:t>
            </a:r>
            <a:r>
              <a:rPr lang="sk-SK" baseline="-25000" dirty="0" smtClean="0">
                <a:solidFill>
                  <a:schemeClr val="tx1"/>
                </a:solidFill>
              </a:rPr>
              <a:t>R</a:t>
            </a:r>
            <a:endParaRPr lang="sk-SK" baseline="-25000" dirty="0">
              <a:solidFill>
                <a:schemeClr val="tx1"/>
              </a:solidFill>
            </a:endParaRPr>
          </a:p>
        </p:txBody>
      </p:sp>
      <p:sp>
        <p:nvSpPr>
          <p:cNvPr id="9" name="Zaoblený obdĺžnik 8"/>
          <p:cNvSpPr/>
          <p:nvPr/>
        </p:nvSpPr>
        <p:spPr>
          <a:xfrm>
            <a:off x="427512" y="4785163"/>
            <a:ext cx="534390" cy="57632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H</a:t>
            </a:r>
            <a:r>
              <a:rPr lang="sk-SK" baseline="-25000" dirty="0" smtClean="0">
                <a:solidFill>
                  <a:schemeClr val="tx1"/>
                </a:solidFill>
              </a:rPr>
              <a:t>P</a:t>
            </a:r>
            <a:endParaRPr lang="sk-SK" baseline="-25000" dirty="0">
              <a:solidFill>
                <a:schemeClr val="tx1"/>
              </a:solidFill>
            </a:endParaRPr>
          </a:p>
        </p:txBody>
      </p:sp>
      <p:cxnSp>
        <p:nvCxnSpPr>
          <p:cNvPr id="10" name="Rovná spojovacia šípka 9"/>
          <p:cNvCxnSpPr/>
          <p:nvPr/>
        </p:nvCxnSpPr>
        <p:spPr>
          <a:xfrm>
            <a:off x="3253837" y="5230431"/>
            <a:ext cx="4310743" cy="114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aoblený obdĺžnik 12"/>
          <p:cNvSpPr/>
          <p:nvPr/>
        </p:nvSpPr>
        <p:spPr>
          <a:xfrm>
            <a:off x="4055896" y="5366281"/>
            <a:ext cx="2706624" cy="1315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5400" dirty="0" smtClean="0"/>
              <a:t>Δ</a:t>
            </a:r>
            <a:r>
              <a:rPr lang="sk-SK" sz="5400" dirty="0" smtClean="0"/>
              <a:t>H </a:t>
            </a:r>
            <a:r>
              <a:rPr lang="sk-SK" sz="5400" dirty="0" smtClean="0">
                <a:latin typeface="Times New Roman"/>
                <a:cs typeface="Times New Roman"/>
              </a:rPr>
              <a:t>&gt;</a:t>
            </a:r>
            <a:r>
              <a:rPr lang="sk-SK" sz="5400" dirty="0" smtClean="0"/>
              <a:t> 0    </a:t>
            </a:r>
            <a:endParaRPr lang="sk-SK" sz="5400" dirty="0"/>
          </a:p>
        </p:txBody>
      </p:sp>
      <p:sp>
        <p:nvSpPr>
          <p:cNvPr id="14" name="Oblak 13"/>
          <p:cNvSpPr/>
          <p:nvPr/>
        </p:nvSpPr>
        <p:spPr>
          <a:xfrm>
            <a:off x="6986328" y="5073327"/>
            <a:ext cx="5205672" cy="1874840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          kladné číslo  !!!</a:t>
            </a:r>
            <a:endParaRPr lang="sk-SK" sz="2400" dirty="0"/>
          </a:p>
        </p:txBody>
      </p:sp>
      <p:sp>
        <p:nvSpPr>
          <p:cNvPr id="12" name="Plus 11"/>
          <p:cNvSpPr/>
          <p:nvPr/>
        </p:nvSpPr>
        <p:spPr>
          <a:xfrm>
            <a:off x="7564580" y="5293805"/>
            <a:ext cx="1246909" cy="133716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955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/>
          <a:lstStyle/>
          <a:p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PRÍKLADY NA ENDOTERMICKÉ </a:t>
            </a:r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REAKCIE</a:t>
            </a:r>
            <a:endParaRPr lang="sk-SK" b="1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xmlns="" id="{7A9D2FA0-A30B-4B48-83D3-719566C054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090" y="1280033"/>
            <a:ext cx="2527581" cy="4431924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xmlns="" id="{1544F12E-8CC6-45A1-97E3-C4F5587BAB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76238" y="1280033"/>
            <a:ext cx="3398950" cy="5546222"/>
          </a:xfrm>
          <a:prstGeom prst="rect">
            <a:avLst/>
          </a:prstGeom>
        </p:spPr>
      </p:pic>
      <p:sp>
        <p:nvSpPr>
          <p:cNvPr id="9" name="Zástupný obsah 2">
            <a:extLst>
              <a:ext uri="{FF2B5EF4-FFF2-40B4-BE49-F238E27FC236}">
                <a16:creationId xmlns:a16="http://schemas.microsoft.com/office/drawing/2014/main" xmlns="" id="{41CCFB1B-CF43-4F47-BC24-A98BDF4CFD0D}"/>
              </a:ext>
            </a:extLst>
          </p:cNvPr>
          <p:cNvSpPr txBox="1">
            <a:spLocks/>
          </p:cNvSpPr>
          <p:nvPr/>
        </p:nvSpPr>
        <p:spPr>
          <a:xfrm>
            <a:off x="896490" y="5709602"/>
            <a:ext cx="4111484" cy="631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sk-SK" sz="3200" b="1" dirty="0">
                <a:solidFill>
                  <a:srgbClr val="FF0000"/>
                </a:solidFill>
              </a:rPr>
              <a:t>CaCO</a:t>
            </a:r>
            <a:r>
              <a:rPr lang="sk-SK" sz="3200" b="1" baseline="-25000" dirty="0">
                <a:solidFill>
                  <a:srgbClr val="FF0000"/>
                </a:solidFill>
              </a:rPr>
              <a:t>3</a:t>
            </a:r>
            <a:r>
              <a:rPr lang="sk-SK" sz="3200" b="1" dirty="0">
                <a:solidFill>
                  <a:srgbClr val="FF0000"/>
                </a:solidFill>
              </a:rPr>
              <a:t> </a:t>
            </a:r>
            <a:r>
              <a:rPr lang="sk-SK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sk-SK" sz="3200" b="1" dirty="0">
                <a:solidFill>
                  <a:srgbClr val="FF0000"/>
                </a:solidFill>
              </a:rPr>
              <a:t> </a:t>
            </a:r>
            <a:r>
              <a:rPr lang="sk-SK" sz="3200" b="1" dirty="0" err="1">
                <a:solidFill>
                  <a:srgbClr val="FF0000"/>
                </a:solidFill>
              </a:rPr>
              <a:t>CaO</a:t>
            </a:r>
            <a:r>
              <a:rPr lang="sk-SK" sz="3200" b="1" dirty="0">
                <a:solidFill>
                  <a:srgbClr val="FF0000"/>
                </a:solidFill>
              </a:rPr>
              <a:t> + CO</a:t>
            </a:r>
            <a:r>
              <a:rPr lang="sk-SK" sz="3200" b="1" baseline="-25000" dirty="0">
                <a:solidFill>
                  <a:srgbClr val="FF0000"/>
                </a:solidFill>
              </a:rPr>
              <a:t>2</a:t>
            </a:r>
            <a:endParaRPr lang="sk-SK" sz="3200" b="1" dirty="0">
              <a:solidFill>
                <a:srgbClr val="FF0000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sk-SK" sz="3200" dirty="0" smtClean="0"/>
              <a:t>1.pálenie </a:t>
            </a:r>
            <a:r>
              <a:rPr lang="sk-SK" sz="3200" dirty="0"/>
              <a:t>vápna</a:t>
            </a:r>
          </a:p>
          <a:p>
            <a:pPr marL="0" indent="0" algn="ctr">
              <a:buNone/>
            </a:pPr>
            <a:endParaRPr lang="sk-SK" sz="32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xmlns="" id="{711EAC11-6C69-4498-A7D0-13D71D1EDAD3}"/>
              </a:ext>
            </a:extLst>
          </p:cNvPr>
          <p:cNvSpPr/>
          <p:nvPr/>
        </p:nvSpPr>
        <p:spPr>
          <a:xfrm>
            <a:off x="8461492" y="3095501"/>
            <a:ext cx="3730508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2.Výroba </a:t>
            </a:r>
            <a:r>
              <a:rPr lang="sk-SK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železa </a:t>
            </a:r>
          </a:p>
          <a:p>
            <a:pPr algn="ctr"/>
            <a:r>
              <a:rPr lang="sk-SK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 vysokej </a:t>
            </a:r>
            <a:r>
              <a:rPr lang="sk-SK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peci </a:t>
            </a:r>
          </a:p>
          <a:p>
            <a:pPr algn="ctr"/>
            <a:r>
              <a:rPr lang="sk-SK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USS KE  1800</a:t>
            </a:r>
            <a:r>
              <a:rPr lang="sk-SK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°C </a:t>
            </a:r>
          </a:p>
          <a:p>
            <a:pPr algn="ctr"/>
            <a:r>
              <a:rPr lang="sk-SK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– prevádzka 24 hodín</a:t>
            </a:r>
            <a:endParaRPr lang="sk-SK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xmlns="" id="{F13D983E-2FC0-4959-BF32-E617859CED56}"/>
              </a:ext>
            </a:extLst>
          </p:cNvPr>
          <p:cNvSpPr txBox="1"/>
          <p:nvPr/>
        </p:nvSpPr>
        <p:spPr>
          <a:xfrm>
            <a:off x="2161630" y="5695724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b="1" dirty="0">
                <a:solidFill>
                  <a:srgbClr val="FF0000"/>
                </a:solidFill>
              </a:rPr>
              <a:t>+950</a:t>
            </a:r>
            <a:r>
              <a:rPr lang="sk-SK" sz="1400" b="1" dirty="0">
                <a:solidFill>
                  <a:srgbClr val="FF0000"/>
                </a:solidFill>
                <a:cs typeface="Times New Roman" panose="02020603050405020304" pitchFamily="18" charset="0"/>
              </a:rPr>
              <a:t>°C</a:t>
            </a:r>
            <a:endParaRPr lang="sk-S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72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722961"/>
          </a:xfrm>
        </p:spPr>
        <p:txBody>
          <a:bodyPr>
            <a:normAutofit/>
          </a:bodyPr>
          <a:lstStyle/>
          <a:p>
            <a:r>
              <a:rPr lang="sk-SK" dirty="0" smtClean="0"/>
              <a:t>3.batérií napr. v telefóne</a:t>
            </a:r>
            <a:br>
              <a:rPr lang="sk-SK" dirty="0" smtClean="0"/>
            </a:br>
            <a:r>
              <a:rPr lang="sk-SK" dirty="0"/>
              <a:t/>
            </a:r>
            <a:br>
              <a:rPr lang="sk-SK" dirty="0"/>
            </a:br>
            <a:r>
              <a:rPr lang="sk-SK" dirty="0" smtClean="0"/>
              <a:t>4. tvorba fosílnych palív</a:t>
            </a:r>
            <a:br>
              <a:rPr lang="sk-SK" dirty="0" smtClean="0"/>
            </a:br>
            <a:r>
              <a:rPr lang="sk-SK" dirty="0"/>
              <a:t/>
            </a:r>
            <a:br>
              <a:rPr lang="sk-SK" dirty="0"/>
            </a:br>
            <a:r>
              <a:rPr lang="sk-SK" dirty="0" smtClean="0"/>
              <a:t>vznik uhlia, ropy a zemného </a:t>
            </a:r>
            <a:br>
              <a:rPr lang="sk-SK" dirty="0" smtClean="0"/>
            </a:br>
            <a:r>
              <a:rPr lang="sk-SK" dirty="0" smtClean="0"/>
              <a:t>plynu</a:t>
            </a:r>
            <a:br>
              <a:rPr lang="sk-SK" dirty="0" smtClean="0"/>
            </a:br>
            <a:r>
              <a:rPr lang="sk-SK" dirty="0" smtClean="0"/>
              <a:t>5.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8194" name="Picture 2" descr="Ako správne nabíjať smartfón? - šetri.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480" y="227484"/>
            <a:ext cx="4667250" cy="310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EMOS NABÍJEČKA BATERIÍ SMART4 1603022000 | MALL.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222" y="303723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Batérie GP 27A 12V alkalická | Fusion.sk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1" t="36467" r="9403" b="37911"/>
          <a:stretch/>
        </p:blipFill>
        <p:spPr bwMode="auto">
          <a:xfrm>
            <a:off x="7904639" y="5513696"/>
            <a:ext cx="4287361" cy="134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92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8474" y="609600"/>
            <a:ext cx="11868443" cy="839372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chemeClr val="accent2">
                    <a:lumMod val="50000"/>
                  </a:schemeClr>
                </a:solidFill>
              </a:rPr>
              <a:t>Topenie ľadu a vyparovanie – teplo treba dodať – ENDO dej </a:t>
            </a:r>
            <a:endParaRPr lang="sk-SK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33605" y="1485339"/>
            <a:ext cx="8596668" cy="3880773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1026" name="Picture 2" descr="ZOZNAM PRÍLO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688" y="1768193"/>
            <a:ext cx="4965895" cy="390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Nadpis 1"/>
          <p:cNvSpPr txBox="1">
            <a:spLocks/>
          </p:cNvSpPr>
          <p:nvPr/>
        </p:nvSpPr>
        <p:spPr>
          <a:xfrm>
            <a:off x="309229" y="5674176"/>
            <a:ext cx="11760852" cy="112599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 smtClean="0">
                <a:solidFill>
                  <a:schemeClr val="tx1"/>
                </a:solidFill>
              </a:rPr>
              <a:t>Kondenzácia vody(skvapalnenie) a mrznutie – teplo sa uvoľňuje – EXO dej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4" name="Slnko 3"/>
          <p:cNvSpPr/>
          <p:nvPr/>
        </p:nvSpPr>
        <p:spPr>
          <a:xfrm>
            <a:off x="7533564" y="1555844"/>
            <a:ext cx="1705970" cy="1310186"/>
          </a:xfrm>
          <a:prstGeom prst="su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7554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1772" y="9925"/>
            <a:ext cx="11144681" cy="828082"/>
          </a:xfrm>
          <a:solidFill>
            <a:srgbClr val="FFFF99"/>
          </a:solidFill>
        </p:spPr>
        <p:txBody>
          <a:bodyPr>
            <a:normAutofit/>
          </a:bodyPr>
          <a:lstStyle/>
          <a:p>
            <a:pPr algn="ctr"/>
            <a:r>
              <a:rPr lang="sk-SK" b="1" dirty="0" smtClean="0"/>
              <a:t>Porovnanie fotosyntézy a dýchania</a:t>
            </a:r>
            <a:endParaRPr lang="sk-SK" b="1" dirty="0"/>
          </a:p>
        </p:txBody>
      </p:sp>
      <p:sp>
        <p:nvSpPr>
          <p:cNvPr id="4" name="Obdĺžnik 3"/>
          <p:cNvSpPr/>
          <p:nvPr/>
        </p:nvSpPr>
        <p:spPr>
          <a:xfrm>
            <a:off x="1226858" y="2981526"/>
            <a:ext cx="10081120" cy="1015663"/>
          </a:xfrm>
          <a:prstGeom prst="rect">
            <a:avLst/>
          </a:prstGeom>
          <a:ln w="254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                               </a:t>
            </a:r>
            <a:r>
              <a:rPr lang="pt-BR" b="1" dirty="0" smtClean="0"/>
              <a:t>svetelná </a:t>
            </a:r>
            <a:r>
              <a:rPr lang="pt-BR" b="1" dirty="0"/>
              <a:t>energia</a:t>
            </a:r>
          </a:p>
          <a:p>
            <a:pPr indent="0" algn="ctr">
              <a:buNone/>
              <a:tabLst>
                <a:tab pos="1608138" algn="l"/>
                <a:tab pos="1695450" algn="l"/>
              </a:tabLst>
            </a:pPr>
            <a:r>
              <a:rPr lang="sk-SK" b="1" dirty="0"/>
              <a:t>   </a:t>
            </a:r>
            <a:r>
              <a:rPr lang="pt-BR" sz="2400" b="1" dirty="0"/>
              <a:t>6 CO</a:t>
            </a:r>
            <a:r>
              <a:rPr lang="pt-BR" sz="2400" b="1" baseline="-25000" dirty="0"/>
              <a:t>2</a:t>
            </a:r>
            <a:r>
              <a:rPr lang="pt-BR" sz="2400" b="1" dirty="0"/>
              <a:t> </a:t>
            </a:r>
            <a:r>
              <a:rPr lang="sk-SK" sz="2400" b="1" dirty="0"/>
              <a:t> +1</a:t>
            </a:r>
            <a:r>
              <a:rPr lang="pt-BR" sz="2400" b="1" dirty="0"/>
              <a:t>2 </a:t>
            </a:r>
            <a:r>
              <a:rPr lang="pt-BR" sz="2400" b="1" dirty="0" smtClean="0"/>
              <a:t>H</a:t>
            </a:r>
            <a:r>
              <a:rPr lang="pt-BR" sz="2400" b="1" baseline="-25000" dirty="0" smtClean="0"/>
              <a:t>2</a:t>
            </a:r>
            <a:r>
              <a:rPr lang="pt-BR" sz="2400" b="1" dirty="0" smtClean="0"/>
              <a:t>O</a:t>
            </a:r>
            <a:r>
              <a:rPr lang="sk-SK" sz="2400" b="1" dirty="0" smtClean="0"/>
              <a:t>    </a:t>
            </a:r>
            <a:r>
              <a:rPr lang="pt-BR" sz="2400" b="1" dirty="0" smtClean="0"/>
              <a:t> </a:t>
            </a:r>
            <a:r>
              <a:rPr lang="pt-BR" sz="2000" b="1" dirty="0"/>
              <a:t>     </a:t>
            </a:r>
            <a:r>
              <a:rPr lang="sk-SK" sz="2000" b="1" dirty="0"/>
              <a:t>      </a:t>
            </a:r>
            <a:r>
              <a:rPr lang="pt-BR" sz="2400" b="1" dirty="0"/>
              <a:t>C</a:t>
            </a:r>
            <a:r>
              <a:rPr lang="pt-BR" sz="2400" b="1" baseline="-25000" dirty="0"/>
              <a:t>6</a:t>
            </a:r>
            <a:r>
              <a:rPr lang="pt-BR" sz="2400" b="1" dirty="0"/>
              <a:t>H</a:t>
            </a:r>
            <a:r>
              <a:rPr lang="pt-BR" sz="2400" b="1" baseline="-25000" dirty="0"/>
              <a:t>12</a:t>
            </a:r>
            <a:r>
              <a:rPr lang="pt-BR" sz="2400" b="1" dirty="0"/>
              <a:t>O</a:t>
            </a:r>
            <a:r>
              <a:rPr lang="pt-BR" sz="2400" b="1" baseline="-25000" dirty="0"/>
              <a:t>6</a:t>
            </a:r>
            <a:r>
              <a:rPr lang="pt-BR" sz="2400" b="1" dirty="0"/>
              <a:t> + 6 O</a:t>
            </a:r>
            <a:r>
              <a:rPr lang="pt-BR" sz="2400" b="1" baseline="-25000" dirty="0"/>
              <a:t>2</a:t>
            </a:r>
            <a:r>
              <a:rPr lang="pt-BR" sz="2400" b="1" dirty="0"/>
              <a:t> + 6 H</a:t>
            </a:r>
            <a:r>
              <a:rPr lang="pt-BR" sz="2400" b="1" baseline="-25000" dirty="0"/>
              <a:t>2</a:t>
            </a:r>
            <a:r>
              <a:rPr lang="pt-BR" sz="2400" b="1" dirty="0"/>
              <a:t>O</a:t>
            </a:r>
            <a:endParaRPr lang="sk-SK" sz="2400" b="1" dirty="0"/>
          </a:p>
          <a:p>
            <a:pPr indent="0">
              <a:buNone/>
              <a:tabLst>
                <a:tab pos="1608138" algn="l"/>
                <a:tab pos="1695450" algn="l"/>
              </a:tabLst>
            </a:pPr>
            <a:r>
              <a:rPr lang="sk-SK" b="1" dirty="0"/>
              <a:t>                                      </a:t>
            </a:r>
            <a:r>
              <a:rPr lang="sk-SK" b="1" dirty="0" smtClean="0"/>
              <a:t>                    chlorofyl</a:t>
            </a:r>
            <a:endParaRPr lang="sk-SK" dirty="0"/>
          </a:p>
        </p:txBody>
      </p:sp>
      <p:pic>
        <p:nvPicPr>
          <p:cNvPr id="6" name="Picture 10" descr="https://encrypted-tbn1.gstatic.com/images?q=tbn:ANd9GcR_I_xYRt4_aFXks4CakAZbX9UDIqXWzDxuNibSe7gkjO5-UWp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289" y="3966454"/>
            <a:ext cx="731952" cy="41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s://encrypted-tbn1.gstatic.com/images?q=tbn:ANd9GcTjxWMJiDfWdlglmzVrpuEUF7VW-_b9MB2nk59a2PvkC0PWPSrIf4OSyri-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98" y="2303992"/>
            <a:ext cx="1012720" cy="72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ojsmerná vodorovná šípka 7"/>
          <p:cNvSpPr/>
          <p:nvPr/>
        </p:nvSpPr>
        <p:spPr>
          <a:xfrm flipV="1">
            <a:off x="5141408" y="3345340"/>
            <a:ext cx="1056117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Zahnutá šípka dolu 4"/>
          <p:cNvSpPr/>
          <p:nvPr/>
        </p:nvSpPr>
        <p:spPr>
          <a:xfrm>
            <a:off x="3056576" y="2221434"/>
            <a:ext cx="5472608" cy="107735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0" name="Zahnutá šípka dolu 9"/>
          <p:cNvSpPr/>
          <p:nvPr/>
        </p:nvSpPr>
        <p:spPr>
          <a:xfrm rot="10800000">
            <a:off x="2933162" y="3633372"/>
            <a:ext cx="5472608" cy="1077358"/>
          </a:xfrm>
          <a:prstGeom prst="curvedDown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4660756" y="4405065"/>
            <a:ext cx="213071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k-SK" sz="3600" b="1" cap="none" spc="0" dirty="0" smtClean="0">
                <a:ln w="11430"/>
                <a:solidFill>
                  <a:schemeClr val="accent4">
                    <a:lumMod val="5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dýchanie</a:t>
            </a:r>
            <a:endParaRPr lang="sk-SK" sz="3600" b="1" cap="none" spc="0" dirty="0">
              <a:ln w="11430"/>
              <a:solidFill>
                <a:schemeClr val="accent4">
                  <a:lumMod val="50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4311563" y="1752912"/>
            <a:ext cx="27158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sk-SK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fotosyntéza</a:t>
            </a:r>
            <a:endParaRPr lang="sk-SK" sz="3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Zaoblený obdĺžnik 2"/>
          <p:cNvSpPr/>
          <p:nvPr/>
        </p:nvSpPr>
        <p:spPr>
          <a:xfrm>
            <a:off x="1263860" y="1187355"/>
            <a:ext cx="9867330" cy="56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Energia zo Slnka sa spotrebúva!!! </a:t>
            </a:r>
            <a:r>
              <a:rPr lang="sk-SK" sz="3200" dirty="0" smtClean="0">
                <a:solidFill>
                  <a:srgbClr val="FF0000"/>
                </a:solidFill>
              </a:rPr>
              <a:t>ENDOTERMICKÁ R.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13" name="Zaoblený obdĺžnik 12"/>
          <p:cNvSpPr/>
          <p:nvPr/>
        </p:nvSpPr>
        <p:spPr>
          <a:xfrm>
            <a:off x="1446663" y="5161128"/>
            <a:ext cx="9335068" cy="12396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/>
              <a:t>Energia sa uvoľňuje – dych je teplý!!!! </a:t>
            </a:r>
            <a:r>
              <a:rPr lang="sk-SK" sz="2800" dirty="0" smtClean="0">
                <a:solidFill>
                  <a:srgbClr val="FF0000"/>
                </a:solidFill>
              </a:rPr>
              <a:t>EXOTERMICKÁ R.</a:t>
            </a:r>
            <a:endParaRPr lang="sk-SK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08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76099" cy="741528"/>
          </a:xfrm>
          <a:solidFill>
            <a:srgbClr val="FFC000"/>
          </a:solidFill>
        </p:spPr>
        <p:txBody>
          <a:bodyPr/>
          <a:lstStyle/>
          <a:p>
            <a:r>
              <a:rPr lang="sk-SK" dirty="0" smtClean="0">
                <a:solidFill>
                  <a:schemeClr val="tx1"/>
                </a:solidFill>
              </a:rPr>
              <a:t>Fakty o priebehu chemických reakcií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77334" y="1764804"/>
            <a:ext cx="10964206" cy="3880773"/>
          </a:xfrm>
        </p:spPr>
        <p:txBody>
          <a:bodyPr>
            <a:noAutofit/>
          </a:bodyPr>
          <a:lstStyle/>
          <a:p>
            <a:r>
              <a:rPr lang="sk-SK" sz="2800" dirty="0" smtClean="0"/>
              <a:t>Väčšina endotermických chemických reakcií prebieha len za stáleho dodávania tepla, teda za zahrievania</a:t>
            </a:r>
          </a:p>
          <a:p>
            <a:r>
              <a:rPr lang="sk-SK" sz="2800" dirty="0" smtClean="0">
                <a:solidFill>
                  <a:srgbClr val="FF0000"/>
                </a:solidFill>
              </a:rPr>
              <a:t>Horenie = exotermická reakcia, pri ktorej sa uvoľňuje E- teplo a svetlo</a:t>
            </a:r>
          </a:p>
          <a:p>
            <a:r>
              <a:rPr lang="sk-SK" sz="2800" dirty="0" smtClean="0"/>
              <a:t>Na začiatok pri horení na priebeh reakcie je potrebné malú energiu na spustenie reakcie dodať – zápalka, iskra.... Až tak bude papier, drevo...horieť</a:t>
            </a:r>
          </a:p>
          <a:p>
            <a:r>
              <a:rPr lang="sk-SK" sz="2800" dirty="0" smtClean="0"/>
              <a:t>Táto energia potrebná na iniciovanie (začatie) reakcie sa rovná aktivačnej energii </a:t>
            </a:r>
            <a:r>
              <a:rPr lang="sk-SK" sz="2800" dirty="0" err="1" smtClean="0"/>
              <a:t>Ea</a:t>
            </a:r>
            <a:endParaRPr lang="sk-SK" sz="2800" dirty="0" smtClean="0"/>
          </a:p>
          <a:p>
            <a:endParaRPr lang="sk-SK" sz="2000" dirty="0" smtClean="0"/>
          </a:p>
          <a:p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4549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70C0"/>
                </a:solidFill>
              </a:rPr>
              <a:t>Ako zapisujeme reakčné teplo k reakcii?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06904" y="1364777"/>
            <a:ext cx="11073388" cy="5158854"/>
          </a:xfrm>
        </p:spPr>
        <p:txBody>
          <a:bodyPr/>
          <a:lstStyle/>
          <a:p>
            <a:r>
              <a:rPr lang="sk-SK" sz="2800" dirty="0" smtClean="0"/>
              <a:t>1. </a:t>
            </a:r>
            <a:r>
              <a:rPr lang="sk-SK" sz="2800" dirty="0" smtClean="0">
                <a:solidFill>
                  <a:srgbClr val="00B050"/>
                </a:solidFill>
              </a:rPr>
              <a:t>ENDOTERMICKÁ REAKCIA  </a:t>
            </a:r>
            <a:r>
              <a:rPr lang="sk-SK" sz="2800" dirty="0" smtClean="0"/>
              <a:t>- 3 spôsoby ako to môžeme zapísať:</a:t>
            </a:r>
          </a:p>
          <a:p>
            <a:pPr marL="0" indent="0">
              <a:buNone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vpravo vedľa reakcie:          CaCO</a:t>
            </a:r>
            <a:r>
              <a:rPr lang="sk-SK" sz="2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(s) → </a:t>
            </a:r>
            <a:r>
              <a:rPr lang="sk-SK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(s) + CO</a:t>
            </a:r>
            <a:r>
              <a:rPr lang="sk-SK" sz="2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(g)     </a:t>
            </a:r>
            <a:r>
              <a:rPr lang="el-GR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sk-SK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=   900 kJ.mol</a:t>
            </a:r>
            <a:r>
              <a:rPr lang="sk-SK" sz="22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0" indent="0">
              <a:buNone/>
            </a:pPr>
            <a:r>
              <a:rPr lang="sk-SK" sz="2200" b="1" dirty="0" smtClean="0">
                <a:latin typeface="Times New Roman"/>
                <a:cs typeface="Times New Roman"/>
              </a:rPr>
              <a:t>      B)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reakcie k </a:t>
            </a:r>
            <a:r>
              <a:rPr lang="sk-SK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reaktantom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(Ľ): CaCO</a:t>
            </a:r>
            <a:r>
              <a:rPr lang="sk-SK" sz="2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900 kJ.mol</a:t>
            </a:r>
            <a:r>
              <a:rPr lang="sk-SK" sz="22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sk-SK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sk-SK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(s) + CO</a:t>
            </a:r>
            <a:r>
              <a:rPr lang="sk-SK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          </a:t>
            </a:r>
          </a:p>
          <a:p>
            <a:pPr marL="0" indent="0">
              <a:buNone/>
            </a:pP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C) do reakcie k produktom (P):   CaCO</a:t>
            </a:r>
            <a:r>
              <a:rPr lang="sk-SK" sz="2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→ </a:t>
            </a:r>
            <a:r>
              <a:rPr lang="sk-SK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(s) + CO</a:t>
            </a:r>
            <a:r>
              <a:rPr lang="sk-SK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 </a:t>
            </a:r>
            <a:r>
              <a:rPr lang="sk-SK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900 </a:t>
            </a:r>
            <a:r>
              <a:rPr lang="sk-SK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kJ.mol</a:t>
            </a:r>
            <a:r>
              <a:rPr lang="sk-SK" sz="22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endParaRPr lang="sk-SK" sz="2000" dirty="0" smtClean="0"/>
          </a:p>
          <a:p>
            <a:endParaRPr lang="sk-SK" sz="2000" dirty="0"/>
          </a:p>
          <a:p>
            <a:r>
              <a:rPr lang="sk-SK" sz="2800" dirty="0"/>
              <a:t>1. </a:t>
            </a:r>
            <a:r>
              <a:rPr lang="sk-SK" sz="2800" dirty="0" smtClean="0">
                <a:solidFill>
                  <a:srgbClr val="7030A0"/>
                </a:solidFill>
              </a:rPr>
              <a:t>EXOTERMICKÁ </a:t>
            </a:r>
            <a:r>
              <a:rPr lang="sk-SK" sz="2800" dirty="0">
                <a:solidFill>
                  <a:srgbClr val="7030A0"/>
                </a:solidFill>
              </a:rPr>
              <a:t>REAKCIA  </a:t>
            </a:r>
            <a:r>
              <a:rPr lang="sk-SK" sz="2800" dirty="0"/>
              <a:t>- 3 spôsoby ako to môžeme </a:t>
            </a:r>
            <a:r>
              <a:rPr lang="sk-SK" sz="2800" dirty="0" smtClean="0"/>
              <a:t>zapísať:</a:t>
            </a:r>
            <a:endParaRPr lang="sk-SK" sz="2800" dirty="0"/>
          </a:p>
          <a:p>
            <a:pPr marL="0" indent="0">
              <a:buNone/>
            </a:pPr>
            <a:r>
              <a:rPr lang="sk-SK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vpravo vedľa reakcie:   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C(s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O</a:t>
            </a:r>
            <a:r>
              <a:rPr lang="sk-SK" sz="2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(g)→  CO</a:t>
            </a:r>
            <a:r>
              <a:rPr lang="sk-SK" sz="2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           </a:t>
            </a:r>
            <a:r>
              <a:rPr lang="el-G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sk-SK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=  </a:t>
            </a:r>
            <a:r>
              <a:rPr lang="sk-SK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- 395,5 kJ.mol-1 </a:t>
            </a:r>
            <a:endParaRPr lang="sk-SK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2200" b="1" dirty="0" smtClean="0">
                <a:latin typeface="Times New Roman"/>
                <a:cs typeface="Times New Roman"/>
              </a:rPr>
              <a:t>      B</a:t>
            </a:r>
            <a:r>
              <a:rPr lang="sk-SK" sz="2200" b="1" dirty="0">
                <a:latin typeface="Times New Roman"/>
                <a:cs typeface="Times New Roman"/>
              </a:rPr>
              <a:t>)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reakcie k </a:t>
            </a:r>
            <a:r>
              <a:rPr lang="sk-SK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reaktantom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(Ľ): C(s) 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O</a:t>
            </a:r>
            <a:r>
              <a:rPr lang="sk-SK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sk-SK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395,5 </a:t>
            </a:r>
            <a:r>
              <a:rPr lang="sk-SK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kJ.mol</a:t>
            </a:r>
            <a:r>
              <a:rPr lang="sk-SK" sz="22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sk-SK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 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sk-SK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          </a:t>
            </a:r>
          </a:p>
          <a:p>
            <a:pPr marL="0" indent="0">
              <a:buNone/>
            </a:pP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C) 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reakcie k 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produktom (P):     C(s) + 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sk-SK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(g)→ </a:t>
            </a:r>
            <a:r>
              <a:rPr lang="sk-SK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sk-SK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(g)  </a:t>
            </a:r>
            <a:r>
              <a:rPr lang="sk-SK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395,5 </a:t>
            </a:r>
            <a:r>
              <a:rPr lang="sk-SK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kJ.mol</a:t>
            </a:r>
            <a:r>
              <a:rPr lang="sk-SK" sz="22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endParaRPr lang="sk-SK" dirty="0"/>
          </a:p>
        </p:txBody>
      </p:sp>
      <p:sp>
        <p:nvSpPr>
          <p:cNvPr id="4" name="Ovál 3"/>
          <p:cNvSpPr/>
          <p:nvPr/>
        </p:nvSpPr>
        <p:spPr>
          <a:xfrm>
            <a:off x="8652681" y="1856096"/>
            <a:ext cx="2852382" cy="614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8830101" y="2834185"/>
            <a:ext cx="2554406" cy="614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6264322" y="2304197"/>
            <a:ext cx="1733266" cy="614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8285328" y="4667536"/>
            <a:ext cx="3345976" cy="614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6557750" y="5140657"/>
            <a:ext cx="2094931" cy="614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8147713" y="5643350"/>
            <a:ext cx="2424751" cy="6141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298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0070C0"/>
                </a:solidFill>
              </a:rPr>
              <a:t>DVA TERMOCHEMICKÉ ZÁKONY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2136" y="2160589"/>
            <a:ext cx="12192000" cy="4697411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pPr marL="0" indent="0">
              <a:buNone/>
            </a:pPr>
            <a:r>
              <a:rPr lang="sk-SK" sz="2000" b="1" u="sng" dirty="0"/>
              <a:t>Príklad 1:</a:t>
            </a:r>
            <a:endParaRPr lang="sk-SK" sz="2000" dirty="0"/>
          </a:p>
          <a:p>
            <a:pPr marL="0" indent="0">
              <a:buNone/>
            </a:pPr>
            <a:r>
              <a:rPr lang="sk-SK" sz="2000" dirty="0"/>
              <a:t>Ak vieme, že  hodnota reakčného tepla reakcie je </a:t>
            </a:r>
          </a:p>
          <a:p>
            <a:pPr marL="0" indent="0">
              <a:buNone/>
            </a:pPr>
            <a:r>
              <a:rPr lang="sk-SK" sz="2400" b="1" dirty="0"/>
              <a:t>2H</a:t>
            </a:r>
            <a:r>
              <a:rPr lang="sk-SK" sz="2400" b="1" baseline="-25000" dirty="0"/>
              <a:t>2</a:t>
            </a:r>
            <a:r>
              <a:rPr lang="sk-SK" sz="2400" b="1" dirty="0"/>
              <a:t> (g) + O</a:t>
            </a:r>
            <a:r>
              <a:rPr lang="sk-SK" sz="2400" b="1" baseline="-25000" dirty="0"/>
              <a:t>2</a:t>
            </a:r>
            <a:r>
              <a:rPr lang="sk-SK" sz="2400" b="1" dirty="0"/>
              <a:t> (g) → 2H</a:t>
            </a:r>
            <a:r>
              <a:rPr lang="sk-SK" sz="2400" b="1" baseline="-25000" dirty="0"/>
              <a:t>2</a:t>
            </a:r>
            <a:r>
              <a:rPr lang="sk-SK" sz="2400" b="1" dirty="0"/>
              <a:t>O (g)                </a:t>
            </a:r>
            <a:r>
              <a:rPr lang="el-GR" sz="2800" b="1" dirty="0">
                <a:solidFill>
                  <a:srgbClr val="FF0000"/>
                </a:solidFill>
              </a:rPr>
              <a:t>Δ</a:t>
            </a:r>
            <a:r>
              <a:rPr lang="sk-SK" sz="2800" b="1" dirty="0">
                <a:solidFill>
                  <a:srgbClr val="FF0000"/>
                </a:solidFill>
              </a:rPr>
              <a:t>H</a:t>
            </a:r>
            <a:r>
              <a:rPr lang="sk-SK" sz="2800" b="1" baseline="-25000" dirty="0">
                <a:solidFill>
                  <a:srgbClr val="FF0000"/>
                </a:solidFill>
              </a:rPr>
              <a:t>1</a:t>
            </a:r>
            <a:r>
              <a:rPr lang="sk-SK" sz="2800" b="1" dirty="0">
                <a:solidFill>
                  <a:srgbClr val="FF0000"/>
                </a:solidFill>
              </a:rPr>
              <a:t> = - 483,9 kJ.mol</a:t>
            </a:r>
            <a:r>
              <a:rPr lang="sk-SK" sz="2800" b="1" baseline="30000" dirty="0">
                <a:solidFill>
                  <a:srgbClr val="FF0000"/>
                </a:solidFill>
              </a:rPr>
              <a:t>-1</a:t>
            </a:r>
            <a:endParaRPr lang="sk-SK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sk-SK" sz="2400" dirty="0"/>
          </a:p>
          <a:p>
            <a:pPr marL="0" indent="0">
              <a:buNone/>
            </a:pPr>
            <a:r>
              <a:rPr lang="sk-SK" sz="2400" dirty="0"/>
              <a:t>Aká bude hodnota reakčného tepla pre spätnú (vratnú) reakciu?</a:t>
            </a:r>
          </a:p>
          <a:p>
            <a:pPr marL="0" indent="0">
              <a:buNone/>
            </a:pPr>
            <a:r>
              <a:rPr lang="sk-SK" sz="2400" b="1" dirty="0"/>
              <a:t> 2H</a:t>
            </a:r>
            <a:r>
              <a:rPr lang="sk-SK" sz="2400" b="1" baseline="-25000" dirty="0"/>
              <a:t>2</a:t>
            </a:r>
            <a:r>
              <a:rPr lang="sk-SK" sz="2400" b="1" dirty="0"/>
              <a:t>O (g</a:t>
            </a:r>
            <a:r>
              <a:rPr lang="sk-SK" sz="2400" dirty="0"/>
              <a:t>) </a:t>
            </a:r>
            <a:r>
              <a:rPr lang="sk-SK" sz="2400" b="1" dirty="0"/>
              <a:t>→ 2H</a:t>
            </a:r>
            <a:r>
              <a:rPr lang="sk-SK" sz="2400" b="1" baseline="-25000" dirty="0"/>
              <a:t>2</a:t>
            </a:r>
            <a:r>
              <a:rPr lang="sk-SK" sz="2400" b="1" dirty="0"/>
              <a:t> (g) + O</a:t>
            </a:r>
            <a:r>
              <a:rPr lang="sk-SK" sz="2400" b="1" baseline="-25000" dirty="0"/>
              <a:t>2</a:t>
            </a:r>
            <a:r>
              <a:rPr lang="sk-SK" sz="2400" b="1" dirty="0"/>
              <a:t> (g)                              </a:t>
            </a:r>
            <a:r>
              <a:rPr lang="el-GR" sz="2400" b="1" dirty="0"/>
              <a:t>Δ</a:t>
            </a:r>
            <a:r>
              <a:rPr lang="sk-SK" sz="2400" b="1" dirty="0"/>
              <a:t>H</a:t>
            </a:r>
            <a:r>
              <a:rPr lang="sk-SK" sz="2400" b="1" baseline="-25000" dirty="0"/>
              <a:t>2</a:t>
            </a:r>
            <a:r>
              <a:rPr lang="sk-SK" sz="2400" b="1" dirty="0"/>
              <a:t> = ______________________</a:t>
            </a:r>
          </a:p>
          <a:p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382136" y="1555845"/>
            <a:ext cx="11464120" cy="195163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400" b="1" i="1" dirty="0">
                <a:solidFill>
                  <a:srgbClr val="002060"/>
                </a:solidFill>
              </a:rPr>
              <a:t>Prvý </a:t>
            </a:r>
            <a:r>
              <a:rPr lang="sk-SK" sz="2400" b="1" i="1" dirty="0" err="1">
                <a:solidFill>
                  <a:srgbClr val="002060"/>
                </a:solidFill>
              </a:rPr>
              <a:t>termochemický</a:t>
            </a:r>
            <a:r>
              <a:rPr lang="sk-SK" sz="2400" b="1" i="1" dirty="0">
                <a:solidFill>
                  <a:srgbClr val="002060"/>
                </a:solidFill>
              </a:rPr>
              <a:t> </a:t>
            </a:r>
            <a:r>
              <a:rPr lang="sk-SK" sz="2400" b="1" i="1" dirty="0" smtClean="0">
                <a:solidFill>
                  <a:srgbClr val="002060"/>
                </a:solidFill>
              </a:rPr>
              <a:t>zákon, autori </a:t>
            </a:r>
            <a:r>
              <a:rPr lang="sk-SK" sz="2400" b="1" i="1" dirty="0" err="1" smtClean="0">
                <a:solidFill>
                  <a:srgbClr val="002060"/>
                </a:solidFill>
              </a:rPr>
              <a:t>Lavoiser</a:t>
            </a:r>
            <a:r>
              <a:rPr lang="sk-SK" sz="2400" b="1" i="1" dirty="0" smtClean="0">
                <a:solidFill>
                  <a:srgbClr val="002060"/>
                </a:solidFill>
              </a:rPr>
              <a:t> </a:t>
            </a:r>
            <a:r>
              <a:rPr lang="sk-SK" sz="2400" b="1" i="1" dirty="0">
                <a:solidFill>
                  <a:srgbClr val="002060"/>
                </a:solidFill>
              </a:rPr>
              <a:t>a </a:t>
            </a:r>
            <a:r>
              <a:rPr lang="sk-SK" sz="2400" b="1" i="1" dirty="0" err="1" smtClean="0">
                <a:solidFill>
                  <a:srgbClr val="002060"/>
                </a:solidFill>
              </a:rPr>
              <a:t>Laplace</a:t>
            </a:r>
            <a:r>
              <a:rPr lang="sk-SK" sz="2400" b="1" i="1" dirty="0" smtClean="0">
                <a:solidFill>
                  <a:srgbClr val="002060"/>
                </a:solidFill>
              </a:rPr>
              <a:t> (1780)</a:t>
            </a:r>
            <a:r>
              <a:rPr lang="sk-SK" sz="2400" b="1" dirty="0" smtClean="0">
                <a:solidFill>
                  <a:srgbClr val="002060"/>
                </a:solidFill>
              </a:rPr>
              <a:t>: </a:t>
            </a:r>
            <a:endParaRPr lang="sk-SK" sz="2400" dirty="0">
              <a:solidFill>
                <a:srgbClr val="002060"/>
              </a:solidFill>
            </a:endParaRPr>
          </a:p>
          <a:p>
            <a:r>
              <a:rPr lang="sk-SK" dirty="0">
                <a:solidFill>
                  <a:srgbClr val="002060"/>
                </a:solidFill>
              </a:rPr>
              <a:t> </a:t>
            </a:r>
          </a:p>
          <a:p>
            <a:pPr algn="ctr"/>
            <a:r>
              <a:rPr lang="sk-SK" sz="3200" u="sng" dirty="0">
                <a:solidFill>
                  <a:srgbClr val="002060"/>
                </a:solidFill>
              </a:rPr>
              <a:t>„</a:t>
            </a:r>
            <a:r>
              <a:rPr lang="sk-SK" sz="3200" b="1" u="sng" dirty="0">
                <a:solidFill>
                  <a:srgbClr val="002060"/>
                </a:solidFill>
              </a:rPr>
              <a:t>Hodnota reakčného tepla priamej a spätnej reakcie je rovnaká a líši sa len znamienkom.“</a:t>
            </a:r>
            <a:endParaRPr lang="sk-SK" sz="3200" dirty="0">
              <a:solidFill>
                <a:srgbClr val="002060"/>
              </a:solidFill>
            </a:endParaRPr>
          </a:p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53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18364" y="409433"/>
            <a:ext cx="11973636" cy="62506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k-SK" sz="2400" b="1" u="sng" dirty="0"/>
          </a:p>
          <a:p>
            <a:pPr marL="0" indent="0">
              <a:buNone/>
            </a:pPr>
            <a:r>
              <a:rPr lang="sk-SK" sz="2000" b="1" u="sng" dirty="0" smtClean="0"/>
              <a:t>Príklad </a:t>
            </a:r>
            <a:r>
              <a:rPr lang="sk-SK" sz="2000" b="1" u="sng" dirty="0"/>
              <a:t>2</a:t>
            </a:r>
            <a:r>
              <a:rPr lang="sk-SK" sz="2000" b="1" u="sng" dirty="0" smtClean="0"/>
              <a:t>:</a:t>
            </a:r>
            <a:endParaRPr lang="sk-SK" sz="2000" dirty="0"/>
          </a:p>
          <a:p>
            <a:r>
              <a:rPr lang="sk-SK" sz="2400" dirty="0"/>
              <a:t>Pri syntéze dvoch </a:t>
            </a:r>
            <a:r>
              <a:rPr lang="sk-SK" sz="2400" dirty="0" err="1"/>
              <a:t>mólov</a:t>
            </a:r>
            <a:r>
              <a:rPr lang="sk-SK" sz="2400" dirty="0"/>
              <a:t> oxidu sírového z dvoch </a:t>
            </a:r>
            <a:r>
              <a:rPr lang="sk-SK" sz="2400" dirty="0" err="1"/>
              <a:t>mólov</a:t>
            </a:r>
            <a:r>
              <a:rPr lang="sk-SK" sz="2400" dirty="0"/>
              <a:t> oxidu </a:t>
            </a:r>
            <a:r>
              <a:rPr lang="sk-SK" sz="2400" dirty="0" smtClean="0"/>
              <a:t>siričitého </a:t>
            </a:r>
            <a:r>
              <a:rPr lang="sk-SK" sz="2400" dirty="0"/>
              <a:t>a jedného mólu kyslíka sa uvoľní teplo 196 </a:t>
            </a:r>
            <a:r>
              <a:rPr lang="sk-SK" sz="2400" dirty="0" err="1" smtClean="0"/>
              <a:t>kJ</a:t>
            </a:r>
            <a:r>
              <a:rPr lang="sk-SK" sz="2400" dirty="0" smtClean="0"/>
              <a:t>.</a:t>
            </a:r>
            <a:endParaRPr lang="sk-SK" sz="2400" dirty="0"/>
          </a:p>
          <a:p>
            <a:r>
              <a:rPr lang="sk-SK" sz="2400" b="1" dirty="0"/>
              <a:t>2SO</a:t>
            </a:r>
            <a:r>
              <a:rPr lang="sk-SK" sz="2400" b="1" baseline="-25000" dirty="0"/>
              <a:t>2</a:t>
            </a:r>
            <a:r>
              <a:rPr lang="sk-SK" sz="2400" b="1" dirty="0"/>
              <a:t>(g)</a:t>
            </a:r>
            <a:r>
              <a:rPr lang="sk-SK" sz="2400" dirty="0"/>
              <a:t> + </a:t>
            </a:r>
            <a:r>
              <a:rPr lang="sk-SK" sz="2400" b="1" dirty="0"/>
              <a:t>O</a:t>
            </a:r>
            <a:r>
              <a:rPr lang="sk-SK" sz="2400" b="1" baseline="-25000" dirty="0"/>
              <a:t>2</a:t>
            </a:r>
            <a:r>
              <a:rPr lang="sk-SK" sz="2400" b="1" dirty="0"/>
              <a:t>(g)</a:t>
            </a:r>
            <a:r>
              <a:rPr lang="sk-SK" sz="2400" dirty="0"/>
              <a:t> → </a:t>
            </a:r>
            <a:r>
              <a:rPr lang="sk-SK" sz="2400" b="1" dirty="0"/>
              <a:t>2 </a:t>
            </a:r>
            <a:r>
              <a:rPr lang="sk-SK" sz="2400" b="1" dirty="0" smtClean="0"/>
              <a:t>SO</a:t>
            </a:r>
            <a:r>
              <a:rPr lang="sk-SK" sz="2400" b="1" baseline="-25000" dirty="0" smtClean="0"/>
              <a:t>3</a:t>
            </a:r>
            <a:r>
              <a:rPr lang="sk-SK" sz="2400" dirty="0" smtClean="0"/>
              <a:t>(g)                                </a:t>
            </a:r>
            <a:r>
              <a:rPr lang="el-GR" sz="3200" b="1" dirty="0">
                <a:solidFill>
                  <a:srgbClr val="FF0000"/>
                </a:solidFill>
              </a:rPr>
              <a:t>Δ</a:t>
            </a:r>
            <a:r>
              <a:rPr lang="sk-SK" sz="3200" b="1" dirty="0">
                <a:solidFill>
                  <a:srgbClr val="FF0000"/>
                </a:solidFill>
              </a:rPr>
              <a:t>H</a:t>
            </a:r>
            <a:r>
              <a:rPr lang="sk-SK" sz="3200" dirty="0">
                <a:solidFill>
                  <a:srgbClr val="FF0000"/>
                </a:solidFill>
              </a:rPr>
              <a:t> </a:t>
            </a:r>
            <a:r>
              <a:rPr lang="sk-SK" sz="3200" b="1" dirty="0">
                <a:solidFill>
                  <a:srgbClr val="FF0000"/>
                </a:solidFill>
              </a:rPr>
              <a:t>= - 196 </a:t>
            </a:r>
            <a:r>
              <a:rPr lang="sk-SK" sz="3200" b="1" dirty="0" smtClean="0">
                <a:solidFill>
                  <a:srgbClr val="FF0000"/>
                </a:solidFill>
              </a:rPr>
              <a:t>kJ.mol</a:t>
            </a:r>
            <a:r>
              <a:rPr lang="sk-SK" sz="3200" b="1" baseline="30000" dirty="0" smtClean="0">
                <a:solidFill>
                  <a:srgbClr val="FF0000"/>
                </a:solidFill>
              </a:rPr>
              <a:t>-1</a:t>
            </a:r>
          </a:p>
          <a:p>
            <a:pPr marL="0" indent="0">
              <a:buNone/>
            </a:pPr>
            <a:endParaRPr lang="sk-SK" sz="2400" dirty="0"/>
          </a:p>
          <a:p>
            <a:r>
              <a:rPr lang="sk-SK" sz="2400" dirty="0"/>
              <a:t>Pri rozklade dvoch </a:t>
            </a:r>
            <a:r>
              <a:rPr lang="sk-SK" sz="2400" dirty="0" err="1"/>
              <a:t>mólov</a:t>
            </a:r>
            <a:r>
              <a:rPr lang="sk-SK" sz="2400" dirty="0"/>
              <a:t> oxidu sírového, sa </a:t>
            </a:r>
            <a:r>
              <a:rPr lang="sk-SK" sz="2400" dirty="0" smtClean="0"/>
              <a:t>___________________tepla spotrebuje</a:t>
            </a:r>
            <a:r>
              <a:rPr lang="sk-SK" sz="2400" dirty="0"/>
              <a:t>.</a:t>
            </a:r>
          </a:p>
          <a:p>
            <a:r>
              <a:rPr lang="sk-SK" sz="3200" b="1" dirty="0"/>
              <a:t>2SO</a:t>
            </a:r>
            <a:r>
              <a:rPr lang="sk-SK" sz="3200" b="1" baseline="-25000" dirty="0"/>
              <a:t>3</a:t>
            </a:r>
            <a:r>
              <a:rPr lang="sk-SK" sz="3200" b="1" dirty="0"/>
              <a:t>(g)</a:t>
            </a:r>
            <a:r>
              <a:rPr lang="sk-SK" sz="3200" dirty="0"/>
              <a:t> → </a:t>
            </a:r>
            <a:r>
              <a:rPr lang="sk-SK" sz="3200" b="1" dirty="0"/>
              <a:t>2SO</a:t>
            </a:r>
            <a:r>
              <a:rPr lang="sk-SK" sz="3200" b="1" baseline="-25000" dirty="0"/>
              <a:t>2</a:t>
            </a:r>
            <a:r>
              <a:rPr lang="sk-SK" sz="3200" b="1" dirty="0"/>
              <a:t>(g)</a:t>
            </a:r>
            <a:r>
              <a:rPr lang="sk-SK" sz="3200" dirty="0"/>
              <a:t> + </a:t>
            </a:r>
            <a:r>
              <a:rPr lang="sk-SK" sz="3200" b="1" dirty="0"/>
              <a:t>O</a:t>
            </a:r>
            <a:r>
              <a:rPr lang="sk-SK" sz="3200" b="1" baseline="-25000" dirty="0"/>
              <a:t>2</a:t>
            </a:r>
            <a:r>
              <a:rPr lang="sk-SK" sz="3200" b="1" dirty="0"/>
              <a:t>(g</a:t>
            </a:r>
            <a:r>
              <a:rPr lang="sk-SK" sz="3200" b="1" dirty="0" smtClean="0"/>
              <a:t>)                   </a:t>
            </a:r>
            <a:r>
              <a:rPr lang="sk-SK" sz="3200" dirty="0" smtClean="0"/>
              <a:t> </a:t>
            </a:r>
            <a:r>
              <a:rPr lang="el-GR" sz="3200" b="1" dirty="0"/>
              <a:t>Δ</a:t>
            </a:r>
            <a:r>
              <a:rPr lang="sk-SK" sz="3200" b="1" dirty="0"/>
              <a:t>H</a:t>
            </a:r>
            <a:r>
              <a:rPr lang="sk-SK" sz="3200" dirty="0"/>
              <a:t> </a:t>
            </a:r>
            <a:r>
              <a:rPr lang="sk-SK" sz="3200" b="1" dirty="0"/>
              <a:t>= </a:t>
            </a:r>
            <a:r>
              <a:rPr lang="sk-SK" sz="3200" b="1" dirty="0" smtClean="0"/>
              <a:t>____________</a:t>
            </a:r>
            <a:endParaRPr lang="sk-SK" sz="3200" dirty="0"/>
          </a:p>
          <a:p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30105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/>
          <a:lstStyle/>
          <a:p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TERMOCHÉMIA</a:t>
            </a:r>
            <a:endParaRPr lang="sk-SK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45AD50D3-1E79-46E5-9FC3-DE0C6F933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1667"/>
            <a:ext cx="11035252" cy="4259696"/>
          </a:xfrm>
        </p:spPr>
        <p:txBody>
          <a:bodyPr>
            <a:normAutofit fontScale="85000" lnSpcReduction="20000"/>
          </a:bodyPr>
          <a:lstStyle/>
          <a:p>
            <a:r>
              <a:rPr lang="sk-SK" sz="3200" b="1" dirty="0">
                <a:solidFill>
                  <a:srgbClr val="FF0000"/>
                </a:solidFill>
              </a:rPr>
              <a:t>je </a:t>
            </a:r>
            <a:r>
              <a:rPr lang="sk-SK" sz="3200" b="1" dirty="0" smtClean="0">
                <a:solidFill>
                  <a:srgbClr val="FF0000"/>
                </a:solidFill>
              </a:rPr>
              <a:t>vedný odbor chémie</a:t>
            </a:r>
          </a:p>
          <a:p>
            <a:r>
              <a:rPr lang="sk-SK" sz="3200" b="1" dirty="0" smtClean="0">
                <a:solidFill>
                  <a:srgbClr val="FF0000"/>
                </a:solidFill>
              </a:rPr>
              <a:t>skúma </a:t>
            </a:r>
            <a:r>
              <a:rPr lang="sk-SK" sz="3200" b="1" u="sng" dirty="0" smtClean="0">
                <a:solidFill>
                  <a:srgbClr val="FF0000"/>
                </a:solidFill>
              </a:rPr>
              <a:t>tepelné javy </a:t>
            </a:r>
            <a:r>
              <a:rPr lang="sk-SK" sz="3200" b="1" dirty="0">
                <a:solidFill>
                  <a:srgbClr val="FF0000"/>
                </a:solidFill>
              </a:rPr>
              <a:t> </a:t>
            </a:r>
            <a:r>
              <a:rPr lang="sk-SK" sz="3200" b="1" dirty="0" smtClean="0">
                <a:solidFill>
                  <a:srgbClr val="FF0000"/>
                </a:solidFill>
              </a:rPr>
              <a:t>a </a:t>
            </a:r>
            <a:r>
              <a:rPr lang="sk-SK" sz="3200" b="1" u="sng" dirty="0" smtClean="0">
                <a:solidFill>
                  <a:srgbClr val="FF0000"/>
                </a:solidFill>
              </a:rPr>
              <a:t>energetické zmeny </a:t>
            </a:r>
            <a:r>
              <a:rPr lang="sk-SK" sz="3200" b="1" dirty="0" smtClean="0">
                <a:solidFill>
                  <a:srgbClr val="FF0000"/>
                </a:solidFill>
              </a:rPr>
              <a:t>pri chemických reakciách</a:t>
            </a:r>
          </a:p>
          <a:p>
            <a:pPr marL="0" indent="0">
              <a:buNone/>
            </a:pPr>
            <a:r>
              <a:rPr lang="sk-SK" sz="3200" b="1" dirty="0" smtClean="0">
                <a:solidFill>
                  <a:schemeClr val="tx1"/>
                </a:solidFill>
              </a:rPr>
              <a:t>energia sa pri chemickej reakcii môže: </a:t>
            </a:r>
          </a:p>
          <a:p>
            <a:r>
              <a:rPr lang="sk-SK" sz="3200" b="1" dirty="0" smtClean="0">
                <a:solidFill>
                  <a:srgbClr val="FF0000"/>
                </a:solidFill>
              </a:rPr>
              <a:t>A) uvoľniť (vzniká pri reakcii)</a:t>
            </a:r>
          </a:p>
          <a:p>
            <a:r>
              <a:rPr lang="sk-SK" sz="3200" b="1" dirty="0" smtClean="0">
                <a:solidFill>
                  <a:srgbClr val="FF0000"/>
                </a:solidFill>
              </a:rPr>
              <a:t>B) spotrebovať (treba E na priebeh dodať)</a:t>
            </a:r>
            <a:endParaRPr lang="sk-SK" sz="3200" b="1" dirty="0">
              <a:solidFill>
                <a:srgbClr val="FF0000"/>
              </a:solidFill>
            </a:endParaRPr>
          </a:p>
          <a:p>
            <a:endParaRPr lang="sk-SK" sz="1000" b="1" dirty="0">
              <a:solidFill>
                <a:srgbClr val="FF0000"/>
              </a:solidFill>
            </a:endParaRPr>
          </a:p>
          <a:p>
            <a:r>
              <a:rPr lang="sk-SK" sz="3200" dirty="0"/>
              <a:t>Rozlišujeme </a:t>
            </a:r>
            <a:r>
              <a:rPr lang="sk-SK" sz="3200" dirty="0" smtClean="0"/>
              <a:t>preto </a:t>
            </a:r>
            <a:r>
              <a:rPr lang="sk-SK" sz="3200" b="1" dirty="0" smtClean="0"/>
              <a:t>2 </a:t>
            </a:r>
            <a:r>
              <a:rPr lang="sk-SK" sz="3200" b="1" dirty="0"/>
              <a:t>typy chemických reakcií</a:t>
            </a:r>
            <a:r>
              <a:rPr lang="sk-SK" sz="3200" dirty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EXOTERMICKÉ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ENDOTERMICKÉ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xmlns="" id="{3C11F9BC-C731-440F-A1F2-93F364F216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10298566" y="4221004"/>
            <a:ext cx="1414020" cy="244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6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36728" y="2568054"/>
            <a:ext cx="11423176" cy="47153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k-SK" sz="3600" b="1" u="sng" dirty="0" smtClean="0"/>
              <a:t>Príklad</a:t>
            </a:r>
            <a:r>
              <a:rPr lang="sk-SK" sz="3600" b="1" u="sng" dirty="0"/>
              <a:t>: Na základe </a:t>
            </a:r>
            <a:r>
              <a:rPr lang="sk-SK" sz="3600" b="1" u="sng" dirty="0" err="1"/>
              <a:t>termochemických</a:t>
            </a:r>
            <a:r>
              <a:rPr lang="sk-SK" sz="3600" b="1" u="sng" dirty="0"/>
              <a:t> rovníc čiastkových reakcií</a:t>
            </a:r>
            <a:endParaRPr lang="sk-SK" sz="3600" dirty="0"/>
          </a:p>
          <a:p>
            <a:pPr marL="0" indent="0">
              <a:buNone/>
            </a:pPr>
            <a:r>
              <a:rPr lang="sk-SK" sz="3600" dirty="0"/>
              <a:t>1. </a:t>
            </a:r>
            <a:r>
              <a:rPr lang="sk-SK" sz="3600" dirty="0" err="1"/>
              <a:t>Sn</a:t>
            </a:r>
            <a:r>
              <a:rPr lang="sk-SK" sz="3600" dirty="0"/>
              <a:t> (s) + Cl</a:t>
            </a:r>
            <a:r>
              <a:rPr lang="sk-SK" sz="3600" baseline="-25000" dirty="0"/>
              <a:t>2 </a:t>
            </a:r>
            <a:r>
              <a:rPr lang="sk-SK" sz="3600" dirty="0"/>
              <a:t>(g) → SnCl</a:t>
            </a:r>
            <a:r>
              <a:rPr lang="sk-SK" sz="3600" baseline="-25000" dirty="0"/>
              <a:t>2</a:t>
            </a:r>
            <a:r>
              <a:rPr lang="sk-SK" sz="3600" dirty="0"/>
              <a:t> (s) </a:t>
            </a:r>
            <a:r>
              <a:rPr lang="sk-SK" sz="3600" dirty="0" smtClean="0"/>
              <a:t>                 </a:t>
            </a:r>
            <a:r>
              <a:rPr lang="el-GR" sz="3600" b="1" dirty="0" smtClean="0"/>
              <a:t>Δ</a:t>
            </a:r>
            <a:r>
              <a:rPr lang="sk-SK" sz="3600" b="1" dirty="0"/>
              <a:t>H</a:t>
            </a:r>
            <a:r>
              <a:rPr lang="sk-SK" sz="3600" b="1" baseline="-25000" dirty="0"/>
              <a:t>1</a:t>
            </a:r>
            <a:r>
              <a:rPr lang="sk-SK" sz="3600" b="1" dirty="0"/>
              <a:t> = - 349,4 kJ.mol</a:t>
            </a:r>
            <a:r>
              <a:rPr lang="sk-SK" sz="3600" b="1" baseline="30000" dirty="0"/>
              <a:t>-1</a:t>
            </a:r>
            <a:endParaRPr lang="sk-SK" sz="3600" dirty="0"/>
          </a:p>
          <a:p>
            <a:pPr marL="0" indent="0">
              <a:buNone/>
            </a:pPr>
            <a:r>
              <a:rPr lang="sk-SK" sz="3600" dirty="0"/>
              <a:t>2. SnCl</a:t>
            </a:r>
            <a:r>
              <a:rPr lang="sk-SK" sz="3600" baseline="-25000" dirty="0"/>
              <a:t>2</a:t>
            </a:r>
            <a:r>
              <a:rPr lang="sk-SK" sz="3600" dirty="0"/>
              <a:t> (s) + Cl</a:t>
            </a:r>
            <a:r>
              <a:rPr lang="sk-SK" sz="3600" baseline="-25000" dirty="0"/>
              <a:t>2</a:t>
            </a:r>
            <a:r>
              <a:rPr lang="sk-SK" sz="3600" dirty="0"/>
              <a:t> (g) → SnCl</a:t>
            </a:r>
            <a:r>
              <a:rPr lang="sk-SK" sz="3600" baseline="-25000" dirty="0"/>
              <a:t>4</a:t>
            </a:r>
            <a:r>
              <a:rPr lang="sk-SK" sz="3600" dirty="0"/>
              <a:t> (l) </a:t>
            </a:r>
            <a:r>
              <a:rPr lang="sk-SK" sz="3600" dirty="0" smtClean="0"/>
              <a:t>             </a:t>
            </a:r>
            <a:r>
              <a:rPr lang="el-GR" sz="3600" b="1" dirty="0" smtClean="0"/>
              <a:t>Δ</a:t>
            </a:r>
            <a:r>
              <a:rPr lang="sk-SK" sz="3600" b="1" dirty="0"/>
              <a:t>H</a:t>
            </a:r>
            <a:r>
              <a:rPr lang="sk-SK" sz="3600" b="1" baseline="-25000" dirty="0"/>
              <a:t>2</a:t>
            </a:r>
            <a:r>
              <a:rPr lang="sk-SK" sz="3600" b="1" dirty="0"/>
              <a:t> = - 195,2 kJ.mol</a:t>
            </a:r>
            <a:r>
              <a:rPr lang="sk-SK" sz="3600" b="1" baseline="30000" dirty="0"/>
              <a:t>-1</a:t>
            </a:r>
            <a:endParaRPr lang="sk-SK" sz="3600" dirty="0"/>
          </a:p>
          <a:p>
            <a:r>
              <a:rPr lang="sk-SK" sz="3600" b="1" dirty="0"/>
              <a:t>určte reakčné teplo reakcie</a:t>
            </a:r>
            <a:r>
              <a:rPr lang="sk-SK" sz="3600" b="1" dirty="0" smtClean="0"/>
              <a:t>:</a:t>
            </a:r>
            <a:endParaRPr lang="sk-SK" sz="3600" dirty="0"/>
          </a:p>
          <a:p>
            <a:pPr marL="0" indent="0">
              <a:buNone/>
            </a:pPr>
            <a:r>
              <a:rPr lang="sk-SK" sz="3600" b="1" u="sng" dirty="0"/>
              <a:t>Riešenie: </a:t>
            </a:r>
            <a:endParaRPr lang="sk-SK" sz="3600" dirty="0"/>
          </a:p>
          <a:p>
            <a:r>
              <a:rPr lang="sk-SK" sz="3600" dirty="0" err="1"/>
              <a:t>Sn</a:t>
            </a:r>
            <a:r>
              <a:rPr lang="sk-SK" sz="3600" dirty="0"/>
              <a:t> (s) + 2 Cl</a:t>
            </a:r>
            <a:r>
              <a:rPr lang="sk-SK" sz="3600" baseline="-25000" dirty="0"/>
              <a:t>2</a:t>
            </a:r>
            <a:r>
              <a:rPr lang="sk-SK" sz="3600" dirty="0"/>
              <a:t> (g) → SnCl</a:t>
            </a:r>
            <a:r>
              <a:rPr lang="sk-SK" sz="3600" baseline="-25000" dirty="0"/>
              <a:t>4</a:t>
            </a:r>
            <a:r>
              <a:rPr lang="sk-SK" sz="3600" dirty="0"/>
              <a:t> (l)  </a:t>
            </a:r>
            <a:r>
              <a:rPr lang="sk-SK" sz="3600" dirty="0" smtClean="0"/>
              <a:t>       </a:t>
            </a:r>
            <a:r>
              <a:rPr lang="el-GR" sz="3600" b="1" dirty="0" smtClean="0"/>
              <a:t>Δ</a:t>
            </a:r>
            <a:r>
              <a:rPr lang="sk-SK" sz="3600" b="1" dirty="0"/>
              <a:t>H = ?</a:t>
            </a:r>
            <a:endParaRPr lang="sk-SK" sz="3600" dirty="0"/>
          </a:p>
          <a:p>
            <a:r>
              <a:rPr lang="el-GR" sz="3600" dirty="0">
                <a:solidFill>
                  <a:srgbClr val="FF0000"/>
                </a:solidFill>
              </a:rPr>
              <a:t>Δ</a:t>
            </a:r>
            <a:r>
              <a:rPr lang="sk-SK" sz="3600" dirty="0">
                <a:solidFill>
                  <a:srgbClr val="FF0000"/>
                </a:solidFill>
              </a:rPr>
              <a:t>H = </a:t>
            </a:r>
            <a:r>
              <a:rPr lang="el-GR" sz="3600" dirty="0">
                <a:solidFill>
                  <a:srgbClr val="FF0000"/>
                </a:solidFill>
              </a:rPr>
              <a:t>Δ</a:t>
            </a:r>
            <a:r>
              <a:rPr lang="sk-SK" sz="3600" dirty="0">
                <a:solidFill>
                  <a:srgbClr val="FF0000"/>
                </a:solidFill>
              </a:rPr>
              <a:t>H</a:t>
            </a:r>
            <a:r>
              <a:rPr lang="sk-SK" sz="3600" baseline="-25000" dirty="0">
                <a:solidFill>
                  <a:srgbClr val="FF0000"/>
                </a:solidFill>
              </a:rPr>
              <a:t>1</a:t>
            </a:r>
            <a:r>
              <a:rPr lang="sk-SK" sz="3600" dirty="0">
                <a:solidFill>
                  <a:srgbClr val="FF0000"/>
                </a:solidFill>
              </a:rPr>
              <a:t> + </a:t>
            </a:r>
            <a:r>
              <a:rPr lang="el-GR" sz="3600" dirty="0">
                <a:solidFill>
                  <a:srgbClr val="FF0000"/>
                </a:solidFill>
              </a:rPr>
              <a:t>Δ</a:t>
            </a:r>
            <a:r>
              <a:rPr lang="sk-SK" sz="3600" dirty="0">
                <a:solidFill>
                  <a:srgbClr val="FF0000"/>
                </a:solidFill>
              </a:rPr>
              <a:t>H</a:t>
            </a:r>
            <a:r>
              <a:rPr lang="sk-SK" sz="3600" baseline="-25000" dirty="0">
                <a:solidFill>
                  <a:srgbClr val="FF0000"/>
                </a:solidFill>
              </a:rPr>
              <a:t>2</a:t>
            </a:r>
            <a:r>
              <a:rPr lang="sk-SK" sz="3600" dirty="0">
                <a:solidFill>
                  <a:srgbClr val="FF0000"/>
                </a:solidFill>
              </a:rPr>
              <a:t> = - 349,4 kJ.mol</a:t>
            </a:r>
            <a:r>
              <a:rPr lang="sk-SK" sz="3600" baseline="30000" dirty="0">
                <a:solidFill>
                  <a:srgbClr val="FF0000"/>
                </a:solidFill>
              </a:rPr>
              <a:t>-1</a:t>
            </a:r>
            <a:r>
              <a:rPr lang="sk-SK" sz="3600" dirty="0">
                <a:solidFill>
                  <a:srgbClr val="FF0000"/>
                </a:solidFill>
              </a:rPr>
              <a:t> + (-195,2 kJ.mol</a:t>
            </a:r>
            <a:r>
              <a:rPr lang="sk-SK" sz="3600" baseline="30000" dirty="0">
                <a:solidFill>
                  <a:srgbClr val="FF0000"/>
                </a:solidFill>
              </a:rPr>
              <a:t>-1</a:t>
            </a:r>
            <a:r>
              <a:rPr lang="sk-SK" sz="3600" dirty="0" smtClean="0">
                <a:solidFill>
                  <a:srgbClr val="FF0000"/>
                </a:solidFill>
              </a:rPr>
              <a:t>)</a:t>
            </a:r>
            <a:r>
              <a:rPr lang="sk-SK" sz="3600" dirty="0">
                <a:solidFill>
                  <a:srgbClr val="FF0000"/>
                </a:solidFill>
              </a:rPr>
              <a:t/>
            </a:r>
            <a:br>
              <a:rPr lang="sk-SK" sz="3600" dirty="0">
                <a:solidFill>
                  <a:srgbClr val="FF0000"/>
                </a:solidFill>
              </a:rPr>
            </a:br>
            <a:endParaRPr lang="sk-SK" sz="3600" dirty="0">
              <a:solidFill>
                <a:srgbClr val="FF0000"/>
              </a:solidFill>
            </a:endParaRPr>
          </a:p>
          <a:p>
            <a:r>
              <a:rPr lang="el-GR" sz="3600" b="1" u="sng" dirty="0"/>
              <a:t>Δ</a:t>
            </a:r>
            <a:r>
              <a:rPr lang="sk-SK" sz="3600" b="1" u="sng" dirty="0"/>
              <a:t>H = - 544,6kJ.mol</a:t>
            </a:r>
            <a:r>
              <a:rPr lang="sk-SK" sz="3600" b="1" baseline="30000" dirty="0"/>
              <a:t>-1</a:t>
            </a:r>
            <a:endParaRPr lang="sk-SK" sz="3600" dirty="0"/>
          </a:p>
          <a:p>
            <a:endParaRPr lang="sk-SK" sz="3600" dirty="0"/>
          </a:p>
          <a:p>
            <a:pPr marL="0" indent="0">
              <a:buNone/>
            </a:pPr>
            <a:endParaRPr lang="sk-SK" sz="3600" dirty="0"/>
          </a:p>
        </p:txBody>
      </p:sp>
      <p:sp>
        <p:nvSpPr>
          <p:cNvPr id="4" name="Zaoblený obdĺžnik 3"/>
          <p:cNvSpPr/>
          <p:nvPr/>
        </p:nvSpPr>
        <p:spPr>
          <a:xfrm>
            <a:off x="152399" y="0"/>
            <a:ext cx="11464120" cy="195163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400" b="1" i="1" dirty="0" smtClean="0">
                <a:solidFill>
                  <a:srgbClr val="002060"/>
                </a:solidFill>
              </a:rPr>
              <a:t>Druhý </a:t>
            </a:r>
            <a:r>
              <a:rPr lang="sk-SK" sz="2400" b="1" i="1" dirty="0" err="1">
                <a:solidFill>
                  <a:srgbClr val="002060"/>
                </a:solidFill>
              </a:rPr>
              <a:t>termochemický</a:t>
            </a:r>
            <a:r>
              <a:rPr lang="sk-SK" sz="2400" b="1" i="1" dirty="0">
                <a:solidFill>
                  <a:srgbClr val="002060"/>
                </a:solidFill>
              </a:rPr>
              <a:t> </a:t>
            </a:r>
            <a:r>
              <a:rPr lang="sk-SK" sz="2400" b="1" i="1" dirty="0" smtClean="0">
                <a:solidFill>
                  <a:srgbClr val="002060"/>
                </a:solidFill>
              </a:rPr>
              <a:t>zákon, autor </a:t>
            </a:r>
            <a:r>
              <a:rPr lang="sk-SK" sz="2400" b="1" i="1" dirty="0" err="1" smtClean="0">
                <a:solidFill>
                  <a:srgbClr val="002060"/>
                </a:solidFill>
              </a:rPr>
              <a:t>Hess</a:t>
            </a:r>
            <a:r>
              <a:rPr lang="sk-SK" sz="2400" b="1" i="1" dirty="0" smtClean="0">
                <a:solidFill>
                  <a:srgbClr val="002060"/>
                </a:solidFill>
              </a:rPr>
              <a:t> (1840)</a:t>
            </a:r>
            <a:r>
              <a:rPr lang="sk-SK" sz="2400" b="1" dirty="0" smtClean="0">
                <a:solidFill>
                  <a:srgbClr val="002060"/>
                </a:solidFill>
              </a:rPr>
              <a:t>: </a:t>
            </a:r>
            <a:endParaRPr lang="sk-SK" sz="2400" dirty="0">
              <a:solidFill>
                <a:srgbClr val="002060"/>
              </a:solidFill>
            </a:endParaRPr>
          </a:p>
          <a:p>
            <a:r>
              <a:rPr lang="sk-SK" dirty="0">
                <a:solidFill>
                  <a:srgbClr val="002060"/>
                </a:solidFill>
              </a:rPr>
              <a:t> </a:t>
            </a:r>
          </a:p>
          <a:p>
            <a:pPr algn="ctr"/>
            <a:r>
              <a:rPr lang="sk-SK" sz="3200" u="sng" dirty="0" smtClean="0">
                <a:solidFill>
                  <a:srgbClr val="002060"/>
                </a:solidFill>
              </a:rPr>
              <a:t>„</a:t>
            </a:r>
            <a:r>
              <a:rPr lang="sk-SK" sz="3200" b="1" dirty="0">
                <a:solidFill>
                  <a:srgbClr val="002060"/>
                </a:solidFill>
              </a:rPr>
              <a:t>Reakčné teplo určitej reakcie sa rovná súčtu reakčných tepiel </a:t>
            </a:r>
            <a:r>
              <a:rPr lang="sk-SK" sz="3200" b="1" dirty="0" smtClean="0">
                <a:solidFill>
                  <a:srgbClr val="002060"/>
                </a:solidFill>
              </a:rPr>
              <a:t>jej čiastkových </a:t>
            </a:r>
            <a:r>
              <a:rPr lang="sk-SK" sz="3200" b="1" dirty="0">
                <a:solidFill>
                  <a:srgbClr val="002060"/>
                </a:solidFill>
              </a:rPr>
              <a:t>reakcií</a:t>
            </a:r>
            <a:r>
              <a:rPr lang="sk-SK" sz="3200" b="1" dirty="0" smtClean="0">
                <a:solidFill>
                  <a:srgbClr val="002060"/>
                </a:solidFill>
              </a:rPr>
              <a:t>.</a:t>
            </a:r>
            <a:r>
              <a:rPr lang="sk-SK" sz="3200" b="1" u="sng" dirty="0" smtClean="0">
                <a:solidFill>
                  <a:srgbClr val="002060"/>
                </a:solidFill>
              </a:rPr>
              <a:t>“</a:t>
            </a:r>
            <a:endParaRPr lang="sk-SK" sz="3200" dirty="0">
              <a:solidFill>
                <a:srgbClr val="002060"/>
              </a:solidFill>
            </a:endParaRPr>
          </a:p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2677235" y="1951629"/>
            <a:ext cx="6414447" cy="62779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200" b="1" dirty="0">
                <a:solidFill>
                  <a:srgbClr val="FF0000"/>
                </a:solidFill>
              </a:rPr>
              <a:t>Δ</a:t>
            </a:r>
            <a:r>
              <a:rPr lang="sk-SK" sz="3200" b="1" dirty="0">
                <a:solidFill>
                  <a:srgbClr val="FF0000"/>
                </a:solidFill>
              </a:rPr>
              <a:t>H = </a:t>
            </a:r>
            <a:r>
              <a:rPr lang="el-GR" sz="3200" b="1" dirty="0">
                <a:solidFill>
                  <a:srgbClr val="FF0000"/>
                </a:solidFill>
              </a:rPr>
              <a:t>Δ</a:t>
            </a:r>
            <a:r>
              <a:rPr lang="sk-SK" sz="3200" b="1" dirty="0">
                <a:solidFill>
                  <a:srgbClr val="FF0000"/>
                </a:solidFill>
              </a:rPr>
              <a:t>H</a:t>
            </a:r>
            <a:r>
              <a:rPr lang="sk-SK" sz="3200" b="1" baseline="-25000" dirty="0">
                <a:solidFill>
                  <a:srgbClr val="FF0000"/>
                </a:solidFill>
              </a:rPr>
              <a:t>1</a:t>
            </a:r>
            <a:r>
              <a:rPr lang="sk-SK" sz="3200" b="1" dirty="0">
                <a:solidFill>
                  <a:srgbClr val="FF0000"/>
                </a:solidFill>
              </a:rPr>
              <a:t> + </a:t>
            </a:r>
            <a:r>
              <a:rPr lang="el-GR" sz="3200" b="1" dirty="0">
                <a:solidFill>
                  <a:srgbClr val="FF0000"/>
                </a:solidFill>
              </a:rPr>
              <a:t>Δ</a:t>
            </a:r>
            <a:r>
              <a:rPr lang="sk-SK" sz="3200" b="1" dirty="0">
                <a:solidFill>
                  <a:srgbClr val="FF0000"/>
                </a:solidFill>
              </a:rPr>
              <a:t>H</a:t>
            </a:r>
            <a:r>
              <a:rPr lang="sk-SK" sz="3200" b="1" baseline="-25000" dirty="0">
                <a:solidFill>
                  <a:srgbClr val="FF0000"/>
                </a:solidFill>
              </a:rPr>
              <a:t>2 </a:t>
            </a:r>
            <a:r>
              <a:rPr lang="sk-SK" sz="3200" b="1" dirty="0">
                <a:solidFill>
                  <a:srgbClr val="FF0000"/>
                </a:solidFill>
              </a:rPr>
              <a:t>+ </a:t>
            </a:r>
            <a:r>
              <a:rPr lang="sk-SK" sz="3200" b="1" dirty="0" smtClean="0">
                <a:solidFill>
                  <a:srgbClr val="FF0000"/>
                </a:solidFill>
              </a:rPr>
              <a:t>.................</a:t>
            </a:r>
            <a:endParaRPr lang="sk-SK" sz="3200" b="1" dirty="0">
              <a:solidFill>
                <a:srgbClr val="FF0000"/>
              </a:solidFill>
            </a:endParaRPr>
          </a:p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555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087036" cy="1320800"/>
          </a:xfrm>
        </p:spPr>
        <p:txBody>
          <a:bodyPr>
            <a:normAutofit fontScale="90000"/>
          </a:bodyPr>
          <a:lstStyle/>
          <a:p>
            <a:r>
              <a:rPr lang="sk-SK" b="1" u="sng" dirty="0">
                <a:solidFill>
                  <a:srgbClr val="FF0000"/>
                </a:solidFill>
              </a:rPr>
              <a:t>Tepelné javy pri rozpúšťaní tuhých látok vo vode</a:t>
            </a:r>
            <a:r>
              <a:rPr lang="sk-SK" b="1" dirty="0">
                <a:solidFill>
                  <a:srgbClr val="FF0000"/>
                </a:solidFill>
              </a:rPr>
              <a:t> – </a:t>
            </a:r>
            <a:r>
              <a:rPr lang="sk-SK" b="1" dirty="0" smtClean="0">
                <a:solidFill>
                  <a:srgbClr val="FF0000"/>
                </a:solidFill>
              </a:rPr>
              <a:t>KI, </a:t>
            </a:r>
            <a:r>
              <a:rPr lang="sk-SK" b="1" dirty="0" err="1" smtClean="0">
                <a:solidFill>
                  <a:srgbClr val="FF0000"/>
                </a:solidFill>
              </a:rPr>
              <a:t>NaCl</a:t>
            </a:r>
            <a:r>
              <a:rPr lang="sk-SK" b="1" dirty="0" smtClean="0">
                <a:solidFill>
                  <a:srgbClr val="FF0000"/>
                </a:solidFill>
              </a:rPr>
              <a:t>, </a:t>
            </a:r>
            <a:r>
              <a:rPr lang="sk-SK" dirty="0" smtClean="0">
                <a:solidFill>
                  <a:srgbClr val="FF0000"/>
                </a:solidFill>
              </a:rPr>
              <a:t>Na</a:t>
            </a:r>
            <a:r>
              <a:rPr lang="sk-SK" baseline="-25000" dirty="0" smtClean="0">
                <a:solidFill>
                  <a:srgbClr val="FF0000"/>
                </a:solidFill>
              </a:rPr>
              <a:t>2</a:t>
            </a:r>
            <a:r>
              <a:rPr lang="sk-SK" dirty="0" smtClean="0">
                <a:solidFill>
                  <a:srgbClr val="FF0000"/>
                </a:solidFill>
              </a:rPr>
              <a:t>CO</a:t>
            </a:r>
            <a:r>
              <a:rPr lang="sk-SK" baseline="-25000" dirty="0" smtClean="0">
                <a:solidFill>
                  <a:srgbClr val="FF0000"/>
                </a:solidFill>
              </a:rPr>
              <a:t>3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>
                <a:solidFill>
                  <a:srgbClr val="FF0000"/>
                </a:solidFill>
              </a:rPr>
              <a:t>. 10 H</a:t>
            </a:r>
            <a:r>
              <a:rPr lang="sk-SK" baseline="-25000" dirty="0">
                <a:solidFill>
                  <a:srgbClr val="FF0000"/>
                </a:solidFill>
              </a:rPr>
              <a:t>2</a:t>
            </a:r>
            <a:r>
              <a:rPr lang="sk-SK" dirty="0">
                <a:solidFill>
                  <a:srgbClr val="FF0000"/>
                </a:solidFill>
              </a:rPr>
              <a:t>O, </a:t>
            </a:r>
            <a:r>
              <a:rPr lang="sk-SK" dirty="0" err="1" smtClean="0">
                <a:solidFill>
                  <a:srgbClr val="FF0000"/>
                </a:solidFill>
              </a:rPr>
              <a:t>NaOH</a:t>
            </a:r>
            <a:r>
              <a:rPr lang="sk-SK" dirty="0">
                <a:solidFill>
                  <a:srgbClr val="FF0000"/>
                </a:solidFill>
              </a:rPr>
              <a:t>)</a:t>
            </a:r>
            <a:br>
              <a:rPr lang="sk-SK" dirty="0">
                <a:solidFill>
                  <a:srgbClr val="FF0000"/>
                </a:solidFill>
              </a:rPr>
            </a:br>
            <a:r>
              <a:rPr lang="sk-SK" dirty="0">
                <a:solidFill>
                  <a:srgbClr val="FF0000"/>
                </a:solidFill>
              </a:rPr>
              <a:t> </a:t>
            </a:r>
            <a:br>
              <a:rPr lang="sk-SK" dirty="0">
                <a:solidFill>
                  <a:srgbClr val="FF0000"/>
                </a:solidFill>
              </a:rPr>
            </a:b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7547" y="1805747"/>
            <a:ext cx="11409528" cy="43357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2400" b="1" dirty="0" smtClean="0"/>
              <a:t>A) Pri </a:t>
            </a:r>
            <a:r>
              <a:rPr lang="sk-SK" sz="2400" b="1" dirty="0"/>
              <a:t>rozpúšťaní tuhých látok sa teplo môže uvoľňovať (teplota </a:t>
            </a:r>
            <a:r>
              <a:rPr lang="sk-SK" sz="2400" b="1" dirty="0" smtClean="0"/>
              <a:t>stúpne). </a:t>
            </a:r>
            <a:endParaRPr lang="sk-SK" sz="2400" dirty="0"/>
          </a:p>
          <a:p>
            <a:pPr algn="just"/>
            <a:r>
              <a:rPr lang="sk-SK" sz="2400" dirty="0" smtClean="0"/>
              <a:t>Na </a:t>
            </a:r>
            <a:r>
              <a:rPr lang="sk-SK" sz="2400" dirty="0"/>
              <a:t>častice rozpúšťanej látky sa viažu molekuly </a:t>
            </a:r>
            <a:r>
              <a:rPr lang="sk-SK" sz="2400" dirty="0" smtClean="0"/>
              <a:t>vody - </a:t>
            </a:r>
            <a:r>
              <a:rPr lang="sk-SK" sz="2400" dirty="0"/>
              <a:t>teplo sa uvoľňuje. Zmena </a:t>
            </a:r>
            <a:r>
              <a:rPr lang="sk-SK" sz="2400" dirty="0" err="1"/>
              <a:t>entalpie</a:t>
            </a:r>
            <a:r>
              <a:rPr lang="sk-SK" sz="2400" dirty="0"/>
              <a:t> je </a:t>
            </a:r>
            <a:r>
              <a:rPr lang="sk-SK" sz="2400" dirty="0" smtClean="0"/>
              <a:t>záporná (</a:t>
            </a:r>
            <a:r>
              <a:rPr lang="el-GR" sz="2400" dirty="0" smtClean="0"/>
              <a:t>Δ</a:t>
            </a:r>
            <a:r>
              <a:rPr lang="sk-SK" sz="2400" dirty="0" smtClean="0"/>
              <a:t>H &lt; 0).</a:t>
            </a:r>
            <a:endParaRPr lang="sk-SK" sz="2400" dirty="0"/>
          </a:p>
          <a:p>
            <a:pPr marL="0" indent="0" algn="just">
              <a:buNone/>
            </a:pPr>
            <a:r>
              <a:rPr lang="sk-SK" sz="2400" b="1" dirty="0" smtClean="0"/>
              <a:t>B) Pri </a:t>
            </a:r>
            <a:r>
              <a:rPr lang="sk-SK" sz="2400" b="1" dirty="0"/>
              <a:t>rozpúšťaní tuhých látok vo vode, sa teplo môže pohlcovať (teplota </a:t>
            </a:r>
            <a:r>
              <a:rPr lang="sk-SK" sz="2400" b="1" dirty="0" smtClean="0"/>
              <a:t>klesne). </a:t>
            </a:r>
            <a:r>
              <a:rPr lang="sk-SK" sz="2400" dirty="0"/>
              <a:t>Pri rozpúšťaní sa musí najskôr rozrušiť kryštálová štruktúra – teplo sa spotrebuje. Zmena </a:t>
            </a:r>
            <a:r>
              <a:rPr lang="sk-SK" sz="2400" dirty="0" err="1"/>
              <a:t>entalpie</a:t>
            </a:r>
            <a:r>
              <a:rPr lang="sk-SK" sz="2400" dirty="0"/>
              <a:t> </a:t>
            </a:r>
            <a:r>
              <a:rPr lang="sk-SK" sz="2400" dirty="0" smtClean="0"/>
              <a:t>je vtedy </a:t>
            </a:r>
            <a:r>
              <a:rPr lang="sk-SK" sz="2400" dirty="0"/>
              <a:t>kladná (</a:t>
            </a:r>
            <a:r>
              <a:rPr lang="el-GR" sz="2400" dirty="0"/>
              <a:t>Δ</a:t>
            </a:r>
            <a:r>
              <a:rPr lang="sk-SK" sz="2400" dirty="0" smtClean="0"/>
              <a:t>H </a:t>
            </a:r>
            <a:r>
              <a:rPr lang="sk-SK" sz="2400" dirty="0" smtClean="0">
                <a:latin typeface="Times New Roman"/>
                <a:cs typeface="Times New Roman"/>
              </a:rPr>
              <a:t>&gt;</a:t>
            </a:r>
            <a:r>
              <a:rPr lang="sk-SK" sz="2400" dirty="0" smtClean="0"/>
              <a:t> </a:t>
            </a:r>
            <a:r>
              <a:rPr lang="sk-SK" sz="2400" dirty="0"/>
              <a:t>0).</a:t>
            </a:r>
          </a:p>
          <a:p>
            <a:pPr algn="just"/>
            <a:r>
              <a:rPr lang="sk-SK" sz="2400" b="1" dirty="0" smtClean="0"/>
              <a:t>(</a:t>
            </a:r>
            <a:r>
              <a:rPr lang="sk-SK" sz="2400" b="1" dirty="0"/>
              <a:t>Pri rozpúšťaní tuhých látok vo vode sa na rozrušenie kryštálovej štruktúry spotrebuje určité množstvo tepla (zmena </a:t>
            </a:r>
            <a:r>
              <a:rPr lang="sk-SK" sz="2400" b="1" dirty="0" err="1"/>
              <a:t>entalpie</a:t>
            </a:r>
            <a:r>
              <a:rPr lang="sk-SK" sz="2400" b="1" dirty="0"/>
              <a:t> je kladná). </a:t>
            </a:r>
            <a:endParaRPr lang="sk-SK" sz="2400" b="1" dirty="0" smtClean="0"/>
          </a:p>
          <a:p>
            <a:pPr algn="just"/>
            <a:r>
              <a:rPr lang="sk-SK" sz="2400" b="1" dirty="0" smtClean="0"/>
              <a:t>Pri </a:t>
            </a:r>
            <a:r>
              <a:rPr lang="sk-SK" sz="2400" b="1" dirty="0"/>
              <a:t>hydratácii častíc rozpustenej látky sa teplo uvoľňuje (zmena </a:t>
            </a:r>
            <a:r>
              <a:rPr lang="sk-SK" sz="2400" b="1" dirty="0" err="1"/>
              <a:t>entalpie</a:t>
            </a:r>
            <a:r>
              <a:rPr lang="sk-SK" sz="2400" b="1" dirty="0"/>
              <a:t> je záporná). Výsledný tepelný efekt, ktorý nastáva po rozpúšťaní sa rovná súčtu tepelných efektov (hodnôt zmien </a:t>
            </a:r>
            <a:r>
              <a:rPr lang="sk-SK" sz="2400" b="1" dirty="0" err="1"/>
              <a:t>entalpií</a:t>
            </a:r>
            <a:r>
              <a:rPr lang="sk-SK" sz="2400" b="1" dirty="0"/>
              <a:t> čiastkových dejov</a:t>
            </a:r>
            <a:r>
              <a:rPr lang="sk-SK" sz="2400" b="1" dirty="0" smtClean="0"/>
              <a:t>).</a:t>
            </a:r>
            <a:r>
              <a:rPr lang="sk-SK" sz="2400" dirty="0"/>
              <a:t> </a:t>
            </a:r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428886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99913" y="263550"/>
            <a:ext cx="11005150" cy="4376689"/>
          </a:xfrm>
        </p:spPr>
        <p:txBody>
          <a:bodyPr>
            <a:noAutofit/>
          </a:bodyPr>
          <a:lstStyle/>
          <a:p>
            <a:pPr algn="just"/>
            <a:r>
              <a:rPr lang="cs-CZ" sz="3200" b="1" dirty="0"/>
              <a:t>To či </a:t>
            </a:r>
            <a:r>
              <a:rPr lang="cs-CZ" sz="3200" b="1" dirty="0" err="1"/>
              <a:t>sa</a:t>
            </a:r>
            <a:r>
              <a:rPr lang="cs-CZ" sz="3200" b="1" dirty="0"/>
              <a:t> teplo </a:t>
            </a:r>
            <a:r>
              <a:rPr lang="cs-CZ" sz="3200" b="1" dirty="0" err="1"/>
              <a:t>uvoľní</a:t>
            </a:r>
            <a:r>
              <a:rPr lang="cs-CZ" sz="3200" b="1" dirty="0"/>
              <a:t> </a:t>
            </a:r>
            <a:r>
              <a:rPr lang="cs-CZ" sz="3200" b="1" dirty="0" err="1"/>
              <a:t>alebo</a:t>
            </a:r>
            <a:r>
              <a:rPr lang="cs-CZ" sz="3200" b="1" dirty="0"/>
              <a:t> </a:t>
            </a:r>
            <a:r>
              <a:rPr lang="cs-CZ" sz="3200" b="1" dirty="0" err="1"/>
              <a:t>spotrebuje</a:t>
            </a:r>
            <a:r>
              <a:rPr lang="cs-CZ" sz="3200" b="1" dirty="0"/>
              <a:t>, závisí od </a:t>
            </a:r>
            <a:r>
              <a:rPr lang="cs-CZ" sz="3200" b="1" dirty="0" err="1"/>
              <a:t>množstva</a:t>
            </a:r>
            <a:r>
              <a:rPr lang="cs-CZ" sz="3200" b="1" dirty="0"/>
              <a:t> tepla, </a:t>
            </a:r>
            <a:r>
              <a:rPr lang="cs-CZ" sz="3200" b="1" dirty="0" err="1"/>
              <a:t>ktoré</a:t>
            </a:r>
            <a:r>
              <a:rPr lang="cs-CZ" sz="3200" b="1" dirty="0"/>
              <a:t> </a:t>
            </a:r>
            <a:r>
              <a:rPr lang="cs-CZ" sz="3200" b="1" dirty="0" err="1"/>
              <a:t>sa</a:t>
            </a:r>
            <a:r>
              <a:rPr lang="cs-CZ" sz="3200" b="1" dirty="0"/>
              <a:t> </a:t>
            </a:r>
            <a:r>
              <a:rPr lang="cs-CZ" sz="3200" b="1" dirty="0" err="1"/>
              <a:t>spotrebuje</a:t>
            </a:r>
            <a:r>
              <a:rPr lang="cs-CZ" sz="3200" b="1" dirty="0"/>
              <a:t> na </a:t>
            </a:r>
            <a:r>
              <a:rPr lang="cs-CZ" sz="3200" b="1" dirty="0" err="1"/>
              <a:t>rozrušenie</a:t>
            </a:r>
            <a:r>
              <a:rPr lang="cs-CZ" sz="3200" b="1" dirty="0"/>
              <a:t> </a:t>
            </a:r>
            <a:r>
              <a:rPr lang="cs-CZ" sz="3200" b="1" dirty="0" err="1"/>
              <a:t>kryštálovej</a:t>
            </a:r>
            <a:r>
              <a:rPr lang="cs-CZ" sz="3200" b="1" dirty="0"/>
              <a:t> </a:t>
            </a:r>
            <a:r>
              <a:rPr lang="cs-CZ" sz="3200" b="1" dirty="0" err="1"/>
              <a:t>štruktúry</a:t>
            </a:r>
            <a:r>
              <a:rPr lang="cs-CZ" sz="3200" b="1" dirty="0"/>
              <a:t> a od </a:t>
            </a:r>
            <a:r>
              <a:rPr lang="cs-CZ" sz="3200" b="1" dirty="0" err="1"/>
              <a:t>množstva</a:t>
            </a:r>
            <a:r>
              <a:rPr lang="cs-CZ" sz="3200" b="1" dirty="0"/>
              <a:t> tepla, </a:t>
            </a:r>
            <a:r>
              <a:rPr lang="cs-CZ" sz="3200" b="1" dirty="0" err="1"/>
              <a:t>ktoré</a:t>
            </a:r>
            <a:r>
              <a:rPr lang="cs-CZ" sz="3200" b="1" dirty="0"/>
              <a:t> </a:t>
            </a:r>
            <a:r>
              <a:rPr lang="cs-CZ" sz="3200" b="1" dirty="0" err="1"/>
              <a:t>sa</a:t>
            </a:r>
            <a:r>
              <a:rPr lang="cs-CZ" sz="3200" b="1" dirty="0"/>
              <a:t> </a:t>
            </a:r>
            <a:r>
              <a:rPr lang="cs-CZ" sz="3200" b="1" dirty="0" err="1"/>
              <a:t>uvoľní</a:t>
            </a:r>
            <a:r>
              <a:rPr lang="cs-CZ" sz="3200" b="1" dirty="0"/>
              <a:t> </a:t>
            </a:r>
            <a:r>
              <a:rPr lang="cs-CZ" sz="3200" b="1" dirty="0" err="1"/>
              <a:t>pri</a:t>
            </a:r>
            <a:r>
              <a:rPr lang="cs-CZ" sz="3200" b="1" dirty="0"/>
              <a:t> </a:t>
            </a:r>
            <a:r>
              <a:rPr lang="cs-CZ" sz="3200" b="1" dirty="0" err="1"/>
              <a:t>hydratácii</a:t>
            </a:r>
            <a:r>
              <a:rPr lang="cs-CZ" sz="3200" b="1" dirty="0"/>
              <a:t> </a:t>
            </a:r>
            <a:r>
              <a:rPr lang="cs-CZ" sz="3200" b="1" dirty="0" err="1"/>
              <a:t>iónov</a:t>
            </a:r>
            <a:r>
              <a:rPr lang="cs-CZ" sz="3200" b="1" dirty="0"/>
              <a:t>.</a:t>
            </a:r>
            <a:br>
              <a:rPr lang="cs-CZ" sz="3200" b="1" dirty="0"/>
            </a:br>
            <a:r>
              <a:rPr lang="cs-CZ" sz="3200" b="1" dirty="0" err="1"/>
              <a:t>Ak</a:t>
            </a:r>
            <a:r>
              <a:rPr lang="cs-CZ" sz="3200" b="1" dirty="0"/>
              <a:t> </a:t>
            </a:r>
            <a:r>
              <a:rPr lang="cs-CZ" sz="3200" b="1" dirty="0" err="1"/>
              <a:t>sa</a:t>
            </a:r>
            <a:r>
              <a:rPr lang="cs-CZ" sz="3200" b="1" dirty="0"/>
              <a:t> </a:t>
            </a:r>
            <a:r>
              <a:rPr lang="cs-CZ" sz="3200" b="1" dirty="0" err="1"/>
              <a:t>pri</a:t>
            </a:r>
            <a:r>
              <a:rPr lang="cs-CZ" sz="3200" b="1" dirty="0"/>
              <a:t> rozrušení </a:t>
            </a:r>
            <a:r>
              <a:rPr lang="cs-CZ" sz="3200" b="1" dirty="0" err="1"/>
              <a:t>kryštálovej</a:t>
            </a:r>
            <a:r>
              <a:rPr lang="cs-CZ" sz="3200" b="1" dirty="0"/>
              <a:t> </a:t>
            </a:r>
            <a:r>
              <a:rPr lang="cs-CZ" sz="3200" b="1" dirty="0" err="1"/>
              <a:t>štruktúry</a:t>
            </a:r>
            <a:r>
              <a:rPr lang="cs-CZ" sz="3200" b="1" dirty="0"/>
              <a:t> </a:t>
            </a:r>
            <a:r>
              <a:rPr lang="cs-CZ" sz="3200" b="1" dirty="0" err="1"/>
              <a:t>spotrebuje</a:t>
            </a:r>
            <a:r>
              <a:rPr lang="cs-CZ" sz="3200" b="1" dirty="0"/>
              <a:t> </a:t>
            </a:r>
            <a:r>
              <a:rPr lang="cs-CZ" sz="3200" b="1" dirty="0" err="1"/>
              <a:t>viac</a:t>
            </a:r>
            <a:r>
              <a:rPr lang="cs-CZ" sz="3200" b="1" dirty="0"/>
              <a:t> tepla </a:t>
            </a:r>
            <a:r>
              <a:rPr lang="cs-CZ" sz="3200" b="1" dirty="0" err="1"/>
              <a:t>ako</a:t>
            </a:r>
            <a:r>
              <a:rPr lang="cs-CZ" sz="3200" b="1" dirty="0"/>
              <a:t> </a:t>
            </a:r>
            <a:r>
              <a:rPr lang="cs-CZ" sz="3200" b="1" dirty="0" err="1"/>
              <a:t>sa</a:t>
            </a:r>
            <a:r>
              <a:rPr lang="cs-CZ" sz="3200" b="1" dirty="0"/>
              <a:t> </a:t>
            </a:r>
            <a:r>
              <a:rPr lang="cs-CZ" sz="3200" b="1" dirty="0" err="1"/>
              <a:t>uvoľní</a:t>
            </a:r>
            <a:r>
              <a:rPr lang="cs-CZ" sz="3200" b="1" dirty="0"/>
              <a:t> </a:t>
            </a:r>
            <a:r>
              <a:rPr lang="cs-CZ" sz="3200" b="1" dirty="0" err="1"/>
              <a:t>pri</a:t>
            </a:r>
            <a:r>
              <a:rPr lang="cs-CZ" sz="3200" b="1" dirty="0"/>
              <a:t> </a:t>
            </a:r>
            <a:r>
              <a:rPr lang="cs-CZ" sz="3200" b="1" dirty="0" err="1"/>
              <a:t>hydratácii</a:t>
            </a:r>
            <a:r>
              <a:rPr lang="cs-CZ" sz="3200" b="1" dirty="0"/>
              <a:t> </a:t>
            </a:r>
            <a:r>
              <a:rPr lang="cs-CZ" sz="3200" b="1" dirty="0" err="1"/>
              <a:t>iónov</a:t>
            </a:r>
            <a:r>
              <a:rPr lang="cs-CZ" sz="3200" b="1" dirty="0"/>
              <a:t>, tak </a:t>
            </a:r>
            <a:r>
              <a:rPr lang="cs-CZ" sz="3200" b="1" dirty="0" err="1"/>
              <a:t>rozpúšťanie</a:t>
            </a:r>
            <a:r>
              <a:rPr lang="cs-CZ" sz="3200" b="1" dirty="0"/>
              <a:t> je endotermický dej. </a:t>
            </a:r>
            <a:r>
              <a:rPr lang="cs-CZ" sz="3200" b="1" dirty="0" err="1"/>
              <a:t>Ak</a:t>
            </a:r>
            <a:r>
              <a:rPr lang="cs-CZ" sz="3200" b="1" dirty="0"/>
              <a:t> </a:t>
            </a:r>
            <a:r>
              <a:rPr lang="cs-CZ" sz="3200" b="1" dirty="0" err="1"/>
              <a:t>sa</a:t>
            </a:r>
            <a:r>
              <a:rPr lang="cs-CZ" sz="3200" b="1" dirty="0"/>
              <a:t> </a:t>
            </a:r>
            <a:r>
              <a:rPr lang="cs-CZ" sz="3200" b="1" dirty="0" err="1"/>
              <a:t>spotrebuje</a:t>
            </a:r>
            <a:r>
              <a:rPr lang="cs-CZ" sz="3200" b="1" dirty="0"/>
              <a:t> </a:t>
            </a:r>
            <a:r>
              <a:rPr lang="cs-CZ" sz="3200" b="1" dirty="0" err="1"/>
              <a:t>menej</a:t>
            </a:r>
            <a:r>
              <a:rPr lang="cs-CZ" sz="3200" b="1" dirty="0"/>
              <a:t> tepla ide o exotermický dej</a:t>
            </a:r>
            <a:r>
              <a:rPr lang="cs-CZ" sz="3200" b="1" dirty="0" smtClean="0"/>
              <a:t>.)</a:t>
            </a:r>
            <a:endParaRPr lang="cs-CZ" sz="3200" dirty="0"/>
          </a:p>
          <a:p>
            <a:pPr algn="just"/>
            <a:endParaRPr lang="sk-SK" sz="3200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067556"/>
              </p:ext>
            </p:extLst>
          </p:nvPr>
        </p:nvGraphicFramePr>
        <p:xfrm>
          <a:off x="1540680" y="4353636"/>
          <a:ext cx="10169099" cy="2336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9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769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64656"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Chemická látka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 teplota</a:t>
                      </a:r>
                      <a:r>
                        <a:rPr lang="sk-SK" baseline="0" dirty="0" smtClean="0">
                          <a:solidFill>
                            <a:schemeClr val="tx1"/>
                          </a:solidFill>
                        </a:rPr>
                        <a:t> roztoku </a:t>
                      </a:r>
                    </a:p>
                    <a:p>
                      <a:pPr algn="ctr"/>
                      <a:r>
                        <a:rPr lang="sk-SK" baseline="0" dirty="0" smtClean="0">
                          <a:solidFill>
                            <a:schemeClr val="tx1"/>
                          </a:solidFill>
                        </a:rPr>
                        <a:t>po rozpustení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Teplo sa spotrebovalo/uvoľnilo</a:t>
                      </a:r>
                    </a:p>
                    <a:p>
                      <a:pPr algn="ctr"/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  ENDO/EXO</a:t>
                      </a:r>
                      <a:r>
                        <a:rPr lang="sk-SK" baseline="0" dirty="0" smtClean="0">
                          <a:solidFill>
                            <a:schemeClr val="tx1"/>
                          </a:solidFill>
                        </a:rPr>
                        <a:t> REAKCIA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5079">
                <a:tc>
                  <a:txBody>
                    <a:bodyPr/>
                    <a:lstStyle/>
                    <a:p>
                      <a:r>
                        <a:rPr lang="sk-SK" dirty="0" err="1" smtClean="0">
                          <a:solidFill>
                            <a:schemeClr val="tx1"/>
                          </a:solidFill>
                        </a:rPr>
                        <a:t>NaCl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  klesla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spotrebovalo ENDOTERMICKÁ REAKCIA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5079">
                <a:tc>
                  <a:txBody>
                    <a:bodyPr/>
                    <a:lstStyle/>
                    <a:p>
                      <a:r>
                        <a:rPr lang="sk-SK" dirty="0" err="1" smtClean="0">
                          <a:solidFill>
                            <a:schemeClr val="tx1"/>
                          </a:solidFill>
                        </a:rPr>
                        <a:t>NaOH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  stúpla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uvoľnilo</a:t>
                      </a:r>
                      <a:r>
                        <a:rPr lang="sk-SK" baseline="0" dirty="0" smtClean="0">
                          <a:solidFill>
                            <a:schemeClr val="tx1"/>
                          </a:solidFill>
                        </a:rPr>
                        <a:t> EXOTERMICKÁ REAKCIA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816"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KI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              klesla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spotrebovalo ENDOTERMICKÁ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5079"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Sóda bikarbóna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              stúpla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 uvoľnilo EXOTERMICKÁ REAKCIA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80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13560" y="-136478"/>
            <a:ext cx="9544839" cy="1671093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77333" y="109182"/>
            <a:ext cx="11073389" cy="641444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cs-CZ" sz="3200" dirty="0" smtClean="0"/>
              <a:t>Typy </a:t>
            </a:r>
            <a:r>
              <a:rPr lang="cs-CZ" sz="3200" dirty="0" err="1" smtClean="0"/>
              <a:t>reakčných</a:t>
            </a:r>
            <a:r>
              <a:rPr lang="cs-CZ" sz="3200" dirty="0" smtClean="0"/>
              <a:t> </a:t>
            </a:r>
            <a:r>
              <a:rPr lang="cs-CZ" sz="3200" dirty="0" err="1" smtClean="0"/>
              <a:t>tepiel</a:t>
            </a:r>
            <a:r>
              <a:rPr lang="cs-CZ" sz="3200" dirty="0" smtClean="0"/>
              <a:t> </a:t>
            </a:r>
          </a:p>
          <a:p>
            <a:endParaRPr lang="cs-CZ" sz="2000" b="1" dirty="0" smtClean="0"/>
          </a:p>
          <a:p>
            <a:endParaRPr lang="cs-CZ" sz="2000" b="1" dirty="0"/>
          </a:p>
          <a:p>
            <a:endParaRPr lang="cs-CZ" sz="2000" b="1" dirty="0" smtClean="0"/>
          </a:p>
          <a:p>
            <a:endParaRPr lang="cs-CZ" sz="2000" b="1" dirty="0"/>
          </a:p>
          <a:p>
            <a:r>
              <a:rPr lang="cs-CZ" sz="2000" b="1" dirty="0" err="1" smtClean="0"/>
              <a:t>Štandardné</a:t>
            </a:r>
            <a:r>
              <a:rPr lang="cs-CZ" sz="2000" b="1" dirty="0" smtClean="0"/>
              <a:t> </a:t>
            </a:r>
            <a:r>
              <a:rPr lang="cs-CZ" sz="2000" b="1" dirty="0" err="1"/>
              <a:t>zlučovacie</a:t>
            </a:r>
            <a:r>
              <a:rPr lang="cs-CZ" sz="2000" b="1" dirty="0"/>
              <a:t> teplo </a:t>
            </a:r>
            <a:r>
              <a:rPr lang="cs-CZ" sz="2000" b="1" dirty="0" smtClean="0"/>
              <a:t>= je </a:t>
            </a:r>
            <a:r>
              <a:rPr lang="cs-CZ" sz="2000" b="1" dirty="0" err="1"/>
              <a:t>reakčné</a:t>
            </a:r>
            <a:r>
              <a:rPr lang="cs-CZ" sz="2000" b="1" dirty="0"/>
              <a:t> teplo </a:t>
            </a:r>
            <a:r>
              <a:rPr lang="cs-CZ" sz="2000" b="1" dirty="0" err="1"/>
              <a:t>chemickej</a:t>
            </a:r>
            <a:r>
              <a:rPr lang="cs-CZ" sz="2000" b="1" dirty="0"/>
              <a:t> </a:t>
            </a:r>
            <a:r>
              <a:rPr lang="cs-CZ" sz="2000" b="1" dirty="0" err="1"/>
              <a:t>reakcie</a:t>
            </a:r>
            <a:r>
              <a:rPr lang="cs-CZ" sz="2000" b="1" dirty="0"/>
              <a:t>, </a:t>
            </a:r>
            <a:r>
              <a:rPr lang="cs-CZ" sz="2000" b="1" dirty="0" err="1"/>
              <a:t>pri</a:t>
            </a:r>
            <a:r>
              <a:rPr lang="cs-CZ" sz="2000" b="1" dirty="0"/>
              <a:t> </a:t>
            </a:r>
            <a:r>
              <a:rPr lang="cs-CZ" sz="2000" b="1" dirty="0" err="1"/>
              <a:t>ktorej</a:t>
            </a:r>
            <a:r>
              <a:rPr lang="cs-CZ" sz="2000" b="1" dirty="0"/>
              <a:t> z </a:t>
            </a:r>
            <a:r>
              <a:rPr lang="cs-CZ" sz="2000" b="1" dirty="0" err="1"/>
              <a:t>prvkov</a:t>
            </a:r>
            <a:r>
              <a:rPr lang="cs-CZ" sz="2000" b="1" dirty="0"/>
              <a:t> v </a:t>
            </a:r>
            <a:r>
              <a:rPr lang="cs-CZ" sz="2000" b="1" dirty="0" err="1"/>
              <a:t>štandardnom</a:t>
            </a:r>
            <a:r>
              <a:rPr lang="cs-CZ" sz="2000" b="1" dirty="0"/>
              <a:t> stave vznikne 1 mol </a:t>
            </a:r>
            <a:r>
              <a:rPr lang="cs-CZ" sz="2000" b="1" dirty="0" err="1"/>
              <a:t>zlúčeniny</a:t>
            </a:r>
            <a:r>
              <a:rPr lang="cs-CZ" sz="2000" b="1" dirty="0"/>
              <a:t> v </a:t>
            </a:r>
            <a:r>
              <a:rPr lang="cs-CZ" sz="2000" b="1" dirty="0" err="1"/>
              <a:t>štandardnom</a:t>
            </a:r>
            <a:r>
              <a:rPr lang="cs-CZ" sz="2000" b="1" dirty="0"/>
              <a:t> stave</a:t>
            </a:r>
            <a:r>
              <a:rPr lang="cs-CZ" sz="2000" b="1" dirty="0" smtClean="0"/>
              <a:t>)</a:t>
            </a:r>
            <a:r>
              <a:rPr lang="cs-CZ" sz="2000" dirty="0"/>
              <a:t/>
            </a:r>
            <a:br>
              <a:rPr lang="cs-CZ" sz="2000" dirty="0"/>
            </a:br>
            <a:endParaRPr lang="cs-CZ" sz="2000" dirty="0" smtClean="0"/>
          </a:p>
          <a:p>
            <a:pPr marL="0" indent="0">
              <a:buNone/>
            </a:pPr>
            <a:endParaRPr lang="cs-CZ" sz="2000" dirty="0" smtClean="0"/>
          </a:p>
          <a:p>
            <a:pPr marL="0" indent="0">
              <a:buNone/>
            </a:pPr>
            <a:endParaRPr lang="cs-CZ" sz="2000" dirty="0"/>
          </a:p>
          <a:p>
            <a:endParaRPr lang="cs-CZ" sz="2000" b="1" dirty="0" smtClean="0"/>
          </a:p>
          <a:p>
            <a:r>
              <a:rPr lang="cs-CZ" sz="2000" b="1" dirty="0" err="1" smtClean="0"/>
              <a:t>Štandardné</a:t>
            </a:r>
            <a:r>
              <a:rPr lang="cs-CZ" sz="2000" b="1" dirty="0" smtClean="0"/>
              <a:t> spalné </a:t>
            </a:r>
            <a:r>
              <a:rPr lang="cs-CZ" sz="2000" b="1" dirty="0"/>
              <a:t>teplo </a:t>
            </a:r>
            <a:r>
              <a:rPr lang="cs-CZ" sz="2000" b="1" dirty="0" err="1"/>
              <a:t>zlúčeniny</a:t>
            </a:r>
            <a:r>
              <a:rPr lang="cs-CZ" sz="2000" b="1" dirty="0"/>
              <a:t> je </a:t>
            </a:r>
            <a:r>
              <a:rPr lang="cs-CZ" sz="2000" b="1" dirty="0" err="1"/>
              <a:t>reakčné</a:t>
            </a:r>
            <a:r>
              <a:rPr lang="cs-CZ" sz="2000" b="1" dirty="0"/>
              <a:t> teplo </a:t>
            </a:r>
            <a:r>
              <a:rPr lang="cs-CZ" sz="2000" b="1" dirty="0" err="1"/>
              <a:t>chemickej</a:t>
            </a:r>
            <a:r>
              <a:rPr lang="cs-CZ" sz="2000" b="1" dirty="0"/>
              <a:t> </a:t>
            </a:r>
            <a:r>
              <a:rPr lang="cs-CZ" sz="2000" b="1" dirty="0" err="1"/>
              <a:t>reakcie</a:t>
            </a:r>
            <a:r>
              <a:rPr lang="cs-CZ" sz="2000" b="1" dirty="0"/>
              <a:t>, v </a:t>
            </a:r>
            <a:r>
              <a:rPr lang="cs-CZ" sz="2000" b="1" dirty="0" err="1"/>
              <a:t>priebehu</a:t>
            </a:r>
            <a:r>
              <a:rPr lang="cs-CZ" sz="2000" b="1" dirty="0"/>
              <a:t> </a:t>
            </a:r>
            <a:r>
              <a:rPr lang="cs-CZ" sz="2000" b="1" dirty="0" err="1"/>
              <a:t>ktorej</a:t>
            </a:r>
            <a:r>
              <a:rPr lang="cs-CZ" sz="2000" b="1" dirty="0"/>
              <a:t> </a:t>
            </a:r>
            <a:r>
              <a:rPr lang="cs-CZ" sz="2000" b="1" dirty="0" err="1"/>
              <a:t>sa</a:t>
            </a:r>
            <a:r>
              <a:rPr lang="cs-CZ" sz="2000" b="1" dirty="0"/>
              <a:t> 1 mol </a:t>
            </a:r>
            <a:r>
              <a:rPr lang="cs-CZ" sz="2000" b="1" dirty="0" err="1"/>
              <a:t>zlúčeniny</a:t>
            </a:r>
            <a:r>
              <a:rPr lang="cs-CZ" sz="2000" b="1" dirty="0"/>
              <a:t> v </a:t>
            </a:r>
            <a:r>
              <a:rPr lang="cs-CZ" sz="2000" b="1" dirty="0" err="1"/>
              <a:t>štandardnom</a:t>
            </a:r>
            <a:r>
              <a:rPr lang="cs-CZ" sz="2000" b="1" dirty="0"/>
              <a:t> stave zoxiduje na </a:t>
            </a:r>
            <a:r>
              <a:rPr lang="cs-CZ" sz="2000" b="1" dirty="0" err="1"/>
              <a:t>stabilný</a:t>
            </a:r>
            <a:r>
              <a:rPr lang="cs-CZ" sz="2000" b="1" dirty="0"/>
              <a:t> </a:t>
            </a:r>
            <a:r>
              <a:rPr lang="cs-CZ" sz="2000" b="1" dirty="0" err="1"/>
              <a:t>oxidačný</a:t>
            </a:r>
            <a:r>
              <a:rPr lang="cs-CZ" sz="2000" b="1" dirty="0"/>
              <a:t> </a:t>
            </a:r>
            <a:r>
              <a:rPr lang="cs-CZ" sz="2000" b="1" dirty="0" smtClean="0"/>
              <a:t>produkt</a:t>
            </a:r>
            <a:endParaRPr lang="cs-CZ" sz="2000" dirty="0"/>
          </a:p>
          <a:p>
            <a:r>
              <a:rPr lang="cs-CZ" sz="2000" dirty="0" err="1" smtClean="0"/>
              <a:t>Štandardné</a:t>
            </a:r>
            <a:r>
              <a:rPr lang="cs-CZ" sz="2000" dirty="0" smtClean="0"/>
              <a:t> </a:t>
            </a:r>
            <a:r>
              <a:rPr lang="cs-CZ" sz="2000" dirty="0" err="1" smtClean="0"/>
              <a:t>reakčné</a:t>
            </a:r>
            <a:r>
              <a:rPr lang="cs-CZ" sz="2000" dirty="0" smtClean="0"/>
              <a:t> </a:t>
            </a:r>
            <a:r>
              <a:rPr lang="cs-CZ" sz="2000" dirty="0"/>
              <a:t>teplá značíme </a:t>
            </a:r>
            <a:r>
              <a:rPr lang="cs-CZ" sz="2000" dirty="0" smtClean="0"/>
              <a:t>       </a:t>
            </a:r>
            <a:r>
              <a:rPr lang="cs-CZ" sz="2000" b="1" dirty="0" smtClean="0"/>
              <a:t>∆</a:t>
            </a:r>
            <a:r>
              <a:rPr lang="cs-CZ" sz="2000" b="1" dirty="0"/>
              <a:t>H</a:t>
            </a:r>
            <a:r>
              <a:rPr lang="cs-CZ" sz="2000" b="1" baseline="30000" dirty="0"/>
              <a:t>0</a:t>
            </a:r>
            <a:r>
              <a:rPr lang="cs-CZ" sz="2000" b="1" dirty="0"/>
              <a:t>zl </a:t>
            </a:r>
            <a:r>
              <a:rPr lang="cs-CZ" sz="2000" b="1" dirty="0" smtClean="0"/>
              <a:t>   a     </a:t>
            </a:r>
            <a:r>
              <a:rPr lang="cs-CZ" sz="2000" b="1" dirty="0"/>
              <a:t> ∆</a:t>
            </a:r>
            <a:r>
              <a:rPr lang="cs-CZ" sz="2000" b="1" dirty="0" smtClean="0"/>
              <a:t>H</a:t>
            </a:r>
            <a:r>
              <a:rPr lang="cs-CZ" sz="2000" b="1" baseline="30000" dirty="0" smtClean="0"/>
              <a:t>0</a:t>
            </a:r>
            <a:r>
              <a:rPr lang="cs-CZ" sz="2000" b="1" dirty="0" smtClean="0"/>
              <a:t>sp </a:t>
            </a:r>
            <a:endParaRPr lang="cs-CZ" sz="2000" dirty="0"/>
          </a:p>
          <a:p>
            <a:endParaRPr lang="sk-SK" sz="2000" dirty="0"/>
          </a:p>
        </p:txBody>
      </p:sp>
      <p:sp>
        <p:nvSpPr>
          <p:cNvPr id="4" name="Zaoblený obdĺžnik 3"/>
          <p:cNvSpPr/>
          <p:nvPr/>
        </p:nvSpPr>
        <p:spPr>
          <a:xfrm>
            <a:off x="873457" y="771098"/>
            <a:ext cx="10072048" cy="1624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rgbClr val="002060"/>
                </a:solidFill>
              </a:rPr>
              <a:t>1.ZLUČOVACIE TEPLO = </a:t>
            </a:r>
            <a:r>
              <a:rPr lang="cs-CZ" sz="2800" dirty="0" err="1">
                <a:solidFill>
                  <a:srgbClr val="002060"/>
                </a:solidFill>
              </a:rPr>
              <a:t>r</a:t>
            </a:r>
            <a:r>
              <a:rPr lang="cs-CZ" sz="2800" dirty="0" err="1" smtClean="0">
                <a:solidFill>
                  <a:srgbClr val="002060"/>
                </a:solidFill>
              </a:rPr>
              <a:t>eakčné</a:t>
            </a:r>
            <a:r>
              <a:rPr lang="cs-CZ" sz="2800" dirty="0" smtClean="0">
                <a:solidFill>
                  <a:srgbClr val="002060"/>
                </a:solidFill>
              </a:rPr>
              <a:t> </a:t>
            </a:r>
            <a:r>
              <a:rPr lang="cs-CZ" sz="2800" dirty="0">
                <a:solidFill>
                  <a:srgbClr val="002060"/>
                </a:solidFill>
              </a:rPr>
              <a:t>teplo </a:t>
            </a:r>
            <a:r>
              <a:rPr lang="cs-CZ" sz="2800" dirty="0" err="1">
                <a:solidFill>
                  <a:srgbClr val="002060"/>
                </a:solidFill>
              </a:rPr>
              <a:t>reakcií</a:t>
            </a:r>
            <a:r>
              <a:rPr lang="cs-CZ" sz="2800" dirty="0">
                <a:solidFill>
                  <a:srgbClr val="002060"/>
                </a:solidFill>
              </a:rPr>
              <a:t>, </a:t>
            </a:r>
            <a:r>
              <a:rPr lang="cs-CZ" sz="2800" dirty="0" err="1">
                <a:solidFill>
                  <a:srgbClr val="002060"/>
                </a:solidFill>
              </a:rPr>
              <a:t>pri</a:t>
            </a:r>
            <a:r>
              <a:rPr lang="cs-CZ" sz="2800" dirty="0">
                <a:solidFill>
                  <a:srgbClr val="002060"/>
                </a:solidFill>
              </a:rPr>
              <a:t> </a:t>
            </a:r>
            <a:r>
              <a:rPr lang="cs-CZ" sz="2800" dirty="0" err="1">
                <a:solidFill>
                  <a:srgbClr val="002060"/>
                </a:solidFill>
              </a:rPr>
              <a:t>ktorých</a:t>
            </a:r>
            <a:r>
              <a:rPr lang="cs-CZ" sz="2800" dirty="0">
                <a:solidFill>
                  <a:srgbClr val="002060"/>
                </a:solidFill>
              </a:rPr>
              <a:t> vzniká 1 mol </a:t>
            </a:r>
            <a:r>
              <a:rPr lang="cs-CZ" sz="2800" dirty="0" err="1">
                <a:solidFill>
                  <a:srgbClr val="002060"/>
                </a:solidFill>
              </a:rPr>
              <a:t>zlúčeniny</a:t>
            </a:r>
            <a:r>
              <a:rPr lang="cs-CZ" sz="2800" dirty="0">
                <a:solidFill>
                  <a:srgbClr val="002060"/>
                </a:solidFill>
              </a:rPr>
              <a:t> z </a:t>
            </a:r>
            <a:r>
              <a:rPr lang="cs-CZ" sz="2800" dirty="0" err="1" smtClean="0">
                <a:solidFill>
                  <a:srgbClr val="002060"/>
                </a:solidFill>
              </a:rPr>
              <a:t>prvkov</a:t>
            </a:r>
            <a:r>
              <a:rPr lang="cs-CZ" sz="2800" dirty="0" smtClean="0">
                <a:solidFill>
                  <a:srgbClr val="002060"/>
                </a:solidFill>
              </a:rPr>
              <a:t>.</a:t>
            </a:r>
            <a:r>
              <a:rPr lang="sk-SK" sz="2800" dirty="0" smtClean="0">
                <a:solidFill>
                  <a:srgbClr val="002060"/>
                </a:solidFill>
              </a:rPr>
              <a:t> </a:t>
            </a:r>
            <a:endParaRPr lang="sk-SK" sz="2800" dirty="0">
              <a:solidFill>
                <a:srgbClr val="002060"/>
              </a:solidFill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873457" y="3168555"/>
            <a:ext cx="10072048" cy="1624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rgbClr val="002060"/>
                </a:solidFill>
              </a:rPr>
              <a:t>2.SPALNÉ (SPAĽOVACIE) TEPLO = </a:t>
            </a:r>
            <a:r>
              <a:rPr lang="cs-CZ" sz="2800" dirty="0" err="1">
                <a:solidFill>
                  <a:srgbClr val="002060"/>
                </a:solidFill>
              </a:rPr>
              <a:t>r</a:t>
            </a:r>
            <a:r>
              <a:rPr lang="cs-CZ" sz="2800" dirty="0" err="1" smtClean="0">
                <a:solidFill>
                  <a:srgbClr val="002060"/>
                </a:solidFill>
              </a:rPr>
              <a:t>eakčné</a:t>
            </a:r>
            <a:r>
              <a:rPr lang="cs-CZ" sz="2800" dirty="0" smtClean="0">
                <a:solidFill>
                  <a:srgbClr val="002060"/>
                </a:solidFill>
              </a:rPr>
              <a:t> </a:t>
            </a:r>
            <a:r>
              <a:rPr lang="cs-CZ" sz="2800" dirty="0">
                <a:solidFill>
                  <a:srgbClr val="002060"/>
                </a:solidFill>
              </a:rPr>
              <a:t>teplo </a:t>
            </a:r>
            <a:r>
              <a:rPr lang="cs-CZ" sz="2800" dirty="0" err="1">
                <a:solidFill>
                  <a:srgbClr val="002060"/>
                </a:solidFill>
              </a:rPr>
              <a:t>reakcií</a:t>
            </a:r>
            <a:r>
              <a:rPr lang="cs-CZ" sz="2800" dirty="0">
                <a:solidFill>
                  <a:srgbClr val="002060"/>
                </a:solidFill>
              </a:rPr>
              <a:t>, </a:t>
            </a:r>
            <a:r>
              <a:rPr lang="cs-CZ" sz="2800" dirty="0" err="1">
                <a:solidFill>
                  <a:srgbClr val="002060"/>
                </a:solidFill>
              </a:rPr>
              <a:t>pri</a:t>
            </a:r>
            <a:r>
              <a:rPr lang="cs-CZ" sz="2800" dirty="0">
                <a:solidFill>
                  <a:srgbClr val="002060"/>
                </a:solidFill>
              </a:rPr>
              <a:t> </a:t>
            </a:r>
            <a:r>
              <a:rPr lang="cs-CZ" sz="2800" dirty="0" err="1">
                <a:solidFill>
                  <a:srgbClr val="002060"/>
                </a:solidFill>
              </a:rPr>
              <a:t>ktorých</a:t>
            </a:r>
            <a:r>
              <a:rPr lang="cs-CZ" sz="2800" dirty="0">
                <a:solidFill>
                  <a:srgbClr val="002060"/>
                </a:solidFill>
              </a:rPr>
              <a:t> </a:t>
            </a:r>
            <a:r>
              <a:rPr lang="cs-CZ" sz="2800" dirty="0" err="1" smtClean="0">
                <a:solidFill>
                  <a:srgbClr val="002060"/>
                </a:solidFill>
              </a:rPr>
              <a:t>sa</a:t>
            </a:r>
            <a:r>
              <a:rPr lang="cs-CZ" sz="2800" dirty="0" smtClean="0">
                <a:solidFill>
                  <a:srgbClr val="002060"/>
                </a:solidFill>
              </a:rPr>
              <a:t> </a:t>
            </a:r>
            <a:r>
              <a:rPr lang="cs-CZ" sz="2800" dirty="0" err="1" smtClean="0">
                <a:solidFill>
                  <a:srgbClr val="002060"/>
                </a:solidFill>
              </a:rPr>
              <a:t>spáli</a:t>
            </a:r>
            <a:r>
              <a:rPr lang="cs-CZ" sz="2800" dirty="0" smtClean="0">
                <a:solidFill>
                  <a:srgbClr val="002060"/>
                </a:solidFill>
              </a:rPr>
              <a:t> 1</a:t>
            </a:r>
            <a:r>
              <a:rPr lang="cs-CZ" sz="2800" dirty="0">
                <a:solidFill>
                  <a:srgbClr val="002060"/>
                </a:solidFill>
              </a:rPr>
              <a:t> mol </a:t>
            </a:r>
            <a:r>
              <a:rPr lang="cs-CZ" sz="2800" dirty="0" err="1" smtClean="0">
                <a:solidFill>
                  <a:srgbClr val="002060"/>
                </a:solidFill>
              </a:rPr>
              <a:t>reaktantov</a:t>
            </a:r>
            <a:r>
              <a:rPr lang="cs-CZ" sz="2800" dirty="0" smtClean="0">
                <a:solidFill>
                  <a:srgbClr val="002060"/>
                </a:solidFill>
              </a:rPr>
              <a:t> za vzniku </a:t>
            </a:r>
            <a:r>
              <a:rPr lang="cs-CZ" sz="2800" dirty="0" err="1" smtClean="0">
                <a:solidFill>
                  <a:srgbClr val="002060"/>
                </a:solidFill>
              </a:rPr>
              <a:t>stabilných</a:t>
            </a:r>
            <a:r>
              <a:rPr lang="cs-CZ" sz="2800" dirty="0" smtClean="0">
                <a:solidFill>
                  <a:srgbClr val="002060"/>
                </a:solidFill>
              </a:rPr>
              <a:t> </a:t>
            </a:r>
            <a:r>
              <a:rPr lang="cs-CZ" sz="2800" dirty="0" err="1" smtClean="0">
                <a:solidFill>
                  <a:srgbClr val="002060"/>
                </a:solidFill>
              </a:rPr>
              <a:t>oxidačných</a:t>
            </a:r>
            <a:r>
              <a:rPr lang="cs-CZ" sz="2800" dirty="0" smtClean="0">
                <a:solidFill>
                  <a:srgbClr val="002060"/>
                </a:solidFill>
              </a:rPr>
              <a:t> </a:t>
            </a:r>
            <a:r>
              <a:rPr lang="cs-CZ" sz="2800" dirty="0" err="1" smtClean="0">
                <a:solidFill>
                  <a:srgbClr val="002060"/>
                </a:solidFill>
              </a:rPr>
              <a:t>produktov</a:t>
            </a:r>
            <a:r>
              <a:rPr lang="cs-CZ" sz="2800" dirty="0" smtClean="0">
                <a:solidFill>
                  <a:srgbClr val="002060"/>
                </a:solidFill>
              </a:rPr>
              <a:t>.</a:t>
            </a:r>
            <a:r>
              <a:rPr lang="sk-SK" sz="2800" dirty="0" smtClean="0">
                <a:solidFill>
                  <a:srgbClr val="002060"/>
                </a:solidFill>
              </a:rPr>
              <a:t> </a:t>
            </a:r>
            <a:endParaRPr lang="sk-SK" sz="2800" dirty="0">
              <a:solidFill>
                <a:srgbClr val="002060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1460310" y="5895833"/>
            <a:ext cx="9689912" cy="9621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i="1" dirty="0" smtClean="0"/>
              <a:t>POZOR!!!!! NORMÁLNE PODMIENKY sú  0 </a:t>
            </a:r>
            <a:r>
              <a:rPr lang="sk-SK" sz="2000" b="1" dirty="0" smtClean="0">
                <a:latin typeface="Times New Roman"/>
                <a:cs typeface="Times New Roman"/>
              </a:rPr>
              <a:t>°C  (273,15 K) a tlak </a:t>
            </a:r>
            <a:r>
              <a:rPr lang="sk-SK" dirty="0"/>
              <a:t>101,325 kPa</a:t>
            </a:r>
          </a:p>
          <a:p>
            <a:pPr algn="ctr"/>
            <a:r>
              <a:rPr lang="sk-SK" i="1" dirty="0" smtClean="0"/>
              <a:t>štandardné </a:t>
            </a:r>
            <a:r>
              <a:rPr lang="sk-SK" i="1" dirty="0"/>
              <a:t>podmienky</a:t>
            </a:r>
            <a:r>
              <a:rPr lang="sk-SK" dirty="0"/>
              <a:t>: </a:t>
            </a:r>
            <a:r>
              <a:rPr lang="sk-SK" dirty="0" smtClean="0"/>
              <a:t>teplota 25 </a:t>
            </a:r>
            <a:r>
              <a:rPr lang="sk-SK" i="1" dirty="0">
                <a:latin typeface="Times New Roman"/>
                <a:cs typeface="Times New Roman"/>
              </a:rPr>
              <a:t>°</a:t>
            </a:r>
            <a:r>
              <a:rPr lang="sk-SK" i="1" dirty="0" smtClean="0">
                <a:latin typeface="Times New Roman"/>
                <a:cs typeface="Times New Roman"/>
              </a:rPr>
              <a:t>C (</a:t>
            </a:r>
            <a:r>
              <a:rPr lang="sk-SK" dirty="0" smtClean="0"/>
              <a:t>298,15 K) a </a:t>
            </a:r>
            <a:r>
              <a:rPr lang="sk-SK" dirty="0"/>
              <a:t>tlak </a:t>
            </a:r>
            <a:r>
              <a:rPr lang="sk-SK" dirty="0" smtClean="0"/>
              <a:t>101,325 </a:t>
            </a:r>
            <a:r>
              <a:rPr lang="sk-SK" dirty="0"/>
              <a:t>kPa</a:t>
            </a:r>
          </a:p>
        </p:txBody>
      </p:sp>
    </p:spTree>
    <p:extLst>
      <p:ext uri="{BB962C8B-B14F-4D97-AF65-F5344CB8AC3E}">
        <p14:creationId xmlns:p14="http://schemas.microsoft.com/office/powerpoint/2010/main" val="81607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68490" y="282054"/>
            <a:ext cx="11518710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cs-CZ" b="1" dirty="0" smtClean="0">
                <a:solidFill>
                  <a:schemeClr val="accent5">
                    <a:lumMod val="50000"/>
                  </a:schemeClr>
                </a:solidFill>
              </a:rPr>
              <a:t>1.Výpočet ZLUČOVACIEHO </a:t>
            </a:r>
            <a:r>
              <a:rPr lang="cs-CZ" b="1" dirty="0" err="1" smtClean="0">
                <a:solidFill>
                  <a:schemeClr val="accent5">
                    <a:lumMod val="50000"/>
                  </a:schemeClr>
                </a:solidFill>
              </a:rPr>
              <a:t>reakčného</a:t>
            </a:r>
            <a:r>
              <a:rPr lang="cs-CZ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cs-CZ" b="1" dirty="0">
                <a:solidFill>
                  <a:schemeClr val="accent5">
                    <a:lumMod val="50000"/>
                  </a:schemeClr>
                </a:solidFill>
              </a:rPr>
              <a:t>tepla z </a:t>
            </a:r>
            <a:r>
              <a:rPr lang="cs-CZ" b="1" dirty="0" err="1">
                <a:solidFill>
                  <a:schemeClr val="accent5">
                    <a:lumMod val="50000"/>
                  </a:schemeClr>
                </a:solidFill>
              </a:rPr>
              <a:t>tabuľkových</a:t>
            </a:r>
            <a:r>
              <a:rPr lang="cs-CZ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cs-CZ" b="1" dirty="0" err="1">
                <a:solidFill>
                  <a:schemeClr val="accent5">
                    <a:lumMod val="50000"/>
                  </a:schemeClr>
                </a:solidFill>
              </a:rPr>
              <a:t>hodn</a:t>
            </a:r>
            <a:r>
              <a:rPr lang="cs-CZ" b="1" i="1" dirty="0" err="1">
                <a:solidFill>
                  <a:schemeClr val="accent5">
                    <a:lumMod val="50000"/>
                  </a:schemeClr>
                </a:solidFill>
              </a:rPr>
              <a:t>ôt</a:t>
            </a:r>
            <a:r>
              <a:rPr lang="cs-CZ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cs-CZ" dirty="0">
                <a:solidFill>
                  <a:schemeClr val="accent5">
                    <a:lumMod val="50000"/>
                  </a:schemeClr>
                </a:solidFill>
              </a:rPr>
            </a:br>
            <a:endParaRPr lang="sk-SK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71180" y="1801504"/>
            <a:ext cx="10773138" cy="45541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i="1" dirty="0"/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  <a:p>
            <a:pPr marL="0" indent="0">
              <a:buNone/>
            </a:pPr>
            <a:r>
              <a:rPr lang="el-GR" sz="2400" dirty="0"/>
              <a:t>ν – </a:t>
            </a:r>
            <a:r>
              <a:rPr lang="cs-CZ" sz="2400" dirty="0"/>
              <a:t>stechiometrický </a:t>
            </a:r>
            <a:r>
              <a:rPr lang="cs-CZ" sz="2400" dirty="0" smtClean="0"/>
              <a:t>koeficient !!!!!!!!!!!</a:t>
            </a:r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aoblený obdĺžnik 3"/>
          <p:cNvSpPr/>
          <p:nvPr/>
        </p:nvSpPr>
        <p:spPr>
          <a:xfrm>
            <a:off x="150125" y="1317007"/>
            <a:ext cx="11887199" cy="167185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i="1" dirty="0" err="1" smtClean="0">
                <a:solidFill>
                  <a:schemeClr val="tx1"/>
                </a:solidFill>
              </a:rPr>
              <a:t>Zlučovacie</a:t>
            </a:r>
            <a:r>
              <a:rPr lang="cs-CZ" sz="2800" i="1" dirty="0" smtClean="0">
                <a:solidFill>
                  <a:schemeClr val="tx1"/>
                </a:solidFill>
              </a:rPr>
              <a:t> teplo </a:t>
            </a:r>
            <a:r>
              <a:rPr lang="cs-CZ" sz="2800" i="1" dirty="0" err="1" smtClean="0">
                <a:solidFill>
                  <a:schemeClr val="tx1"/>
                </a:solidFill>
              </a:rPr>
              <a:t>reakcie</a:t>
            </a:r>
            <a:r>
              <a:rPr lang="cs-CZ" sz="2800" i="1" dirty="0" smtClean="0">
                <a:solidFill>
                  <a:schemeClr val="tx1"/>
                </a:solidFill>
              </a:rPr>
              <a:t> </a:t>
            </a:r>
            <a:r>
              <a:rPr lang="cs-CZ" sz="2800" i="1" dirty="0" err="1" smtClean="0">
                <a:solidFill>
                  <a:schemeClr val="tx1"/>
                </a:solidFill>
              </a:rPr>
              <a:t>vypočítame</a:t>
            </a:r>
            <a:r>
              <a:rPr lang="cs-CZ" sz="2800" i="1" dirty="0" smtClean="0">
                <a:solidFill>
                  <a:schemeClr val="tx1"/>
                </a:solidFill>
              </a:rPr>
              <a:t>  </a:t>
            </a:r>
            <a:r>
              <a:rPr lang="cs-CZ" sz="2800" i="1" dirty="0" err="1">
                <a:solidFill>
                  <a:schemeClr val="tx1"/>
                </a:solidFill>
              </a:rPr>
              <a:t>ako</a:t>
            </a:r>
            <a:r>
              <a:rPr lang="cs-CZ" sz="2800" i="1" dirty="0">
                <a:solidFill>
                  <a:schemeClr val="tx1"/>
                </a:solidFill>
              </a:rPr>
              <a:t> </a:t>
            </a:r>
            <a:r>
              <a:rPr lang="cs-CZ" sz="2800" i="1" dirty="0" err="1">
                <a:solidFill>
                  <a:srgbClr val="FF0000"/>
                </a:solidFill>
              </a:rPr>
              <a:t>rozdiel</a:t>
            </a:r>
            <a:r>
              <a:rPr lang="cs-CZ" sz="2800" i="1" dirty="0"/>
              <a:t> </a:t>
            </a:r>
            <a:r>
              <a:rPr lang="cs-CZ" sz="2800" i="1" dirty="0" err="1">
                <a:solidFill>
                  <a:schemeClr val="tx1"/>
                </a:solidFill>
              </a:rPr>
              <a:t>súčtu</a:t>
            </a:r>
            <a:r>
              <a:rPr lang="cs-CZ" sz="2800" i="1" dirty="0">
                <a:solidFill>
                  <a:schemeClr val="tx1"/>
                </a:solidFill>
              </a:rPr>
              <a:t> </a:t>
            </a:r>
            <a:r>
              <a:rPr lang="cs-CZ" sz="2800" i="1" dirty="0" err="1">
                <a:solidFill>
                  <a:schemeClr val="tx1"/>
                </a:solidFill>
              </a:rPr>
              <a:t>zlučovacieho</a:t>
            </a:r>
            <a:r>
              <a:rPr lang="cs-CZ" sz="2800" i="1" dirty="0">
                <a:solidFill>
                  <a:schemeClr val="tx1"/>
                </a:solidFill>
              </a:rPr>
              <a:t> tepla </a:t>
            </a:r>
            <a:r>
              <a:rPr lang="cs-CZ" sz="2800" i="1" dirty="0" err="1">
                <a:solidFill>
                  <a:srgbClr val="FF0000"/>
                </a:solidFill>
              </a:rPr>
              <a:t>produktov</a:t>
            </a:r>
            <a:r>
              <a:rPr lang="cs-CZ" sz="2800" i="1" dirty="0">
                <a:solidFill>
                  <a:srgbClr val="FF0000"/>
                </a:solidFill>
              </a:rPr>
              <a:t> </a:t>
            </a:r>
            <a:r>
              <a:rPr lang="cs-CZ" sz="2800" i="1" dirty="0">
                <a:solidFill>
                  <a:schemeClr val="tx1"/>
                </a:solidFill>
              </a:rPr>
              <a:t>a </a:t>
            </a:r>
            <a:r>
              <a:rPr lang="cs-CZ" sz="2800" i="1" dirty="0" err="1">
                <a:solidFill>
                  <a:schemeClr val="tx1"/>
                </a:solidFill>
              </a:rPr>
              <a:t>súčtu</a:t>
            </a:r>
            <a:r>
              <a:rPr lang="cs-CZ" sz="2800" i="1" dirty="0">
                <a:solidFill>
                  <a:schemeClr val="tx1"/>
                </a:solidFill>
              </a:rPr>
              <a:t> </a:t>
            </a:r>
            <a:r>
              <a:rPr lang="cs-CZ" sz="2800" i="1" dirty="0" err="1">
                <a:solidFill>
                  <a:schemeClr val="tx1"/>
                </a:solidFill>
              </a:rPr>
              <a:t>zlučovacieho</a:t>
            </a:r>
            <a:r>
              <a:rPr lang="cs-CZ" sz="2800" i="1" dirty="0">
                <a:solidFill>
                  <a:schemeClr val="tx1"/>
                </a:solidFill>
              </a:rPr>
              <a:t> tepla</a:t>
            </a:r>
            <a:r>
              <a:rPr lang="cs-CZ" sz="2800" i="1" dirty="0"/>
              <a:t> </a:t>
            </a:r>
            <a:r>
              <a:rPr lang="cs-CZ" sz="2800" i="1" dirty="0" err="1" smtClean="0">
                <a:solidFill>
                  <a:srgbClr val="FF0000"/>
                </a:solidFill>
              </a:rPr>
              <a:t>reaktantov</a:t>
            </a:r>
            <a:r>
              <a:rPr lang="cs-CZ" sz="2800" i="1" dirty="0" smtClean="0">
                <a:solidFill>
                  <a:srgbClr val="FF0000"/>
                </a:solidFill>
              </a:rPr>
              <a:t>:</a:t>
            </a:r>
          </a:p>
          <a:p>
            <a:pPr algn="ctr"/>
            <a:r>
              <a:rPr lang="cs-CZ" sz="3200" dirty="0" smtClean="0">
                <a:solidFill>
                  <a:srgbClr val="7030A0"/>
                </a:solidFill>
              </a:rPr>
              <a:t>∆</a:t>
            </a:r>
            <a:r>
              <a:rPr lang="cs-CZ" sz="3200" b="1" dirty="0">
                <a:solidFill>
                  <a:srgbClr val="7030A0"/>
                </a:solidFill>
              </a:rPr>
              <a:t>H</a:t>
            </a:r>
            <a:r>
              <a:rPr lang="cs-CZ" sz="3200" b="1" baseline="30000" dirty="0">
                <a:solidFill>
                  <a:srgbClr val="7030A0"/>
                </a:solidFill>
              </a:rPr>
              <a:t>0</a:t>
            </a:r>
            <a:r>
              <a:rPr lang="cs-CZ" sz="3200" b="1" dirty="0">
                <a:solidFill>
                  <a:srgbClr val="7030A0"/>
                </a:solidFill>
              </a:rPr>
              <a:t> =</a:t>
            </a:r>
            <a:r>
              <a:rPr lang="cs-CZ" sz="3200" dirty="0">
                <a:solidFill>
                  <a:srgbClr val="7030A0"/>
                </a:solidFill>
              </a:rPr>
              <a:t>∑</a:t>
            </a:r>
            <a:r>
              <a:rPr lang="cs-CZ" sz="3200" baseline="-25000" dirty="0" err="1">
                <a:solidFill>
                  <a:srgbClr val="7030A0"/>
                </a:solidFill>
              </a:rPr>
              <a:t>prod</a:t>
            </a:r>
            <a:r>
              <a:rPr lang="cs-CZ" sz="3200" dirty="0">
                <a:solidFill>
                  <a:srgbClr val="7030A0"/>
                </a:solidFill>
              </a:rPr>
              <a:t>│</a:t>
            </a:r>
            <a:r>
              <a:rPr lang="el-GR" sz="3200" dirty="0">
                <a:solidFill>
                  <a:srgbClr val="7030A0"/>
                </a:solidFill>
              </a:rPr>
              <a:t>ν│(∆</a:t>
            </a:r>
            <a:r>
              <a:rPr lang="cs-CZ" sz="3200" dirty="0">
                <a:solidFill>
                  <a:srgbClr val="7030A0"/>
                </a:solidFill>
              </a:rPr>
              <a:t>H</a:t>
            </a:r>
            <a:r>
              <a:rPr lang="cs-CZ" sz="3200" baseline="30000" dirty="0">
                <a:solidFill>
                  <a:srgbClr val="7030A0"/>
                </a:solidFill>
              </a:rPr>
              <a:t>0</a:t>
            </a:r>
            <a:r>
              <a:rPr lang="cs-CZ" sz="3200" dirty="0">
                <a:solidFill>
                  <a:srgbClr val="7030A0"/>
                </a:solidFill>
              </a:rPr>
              <a:t>)</a:t>
            </a:r>
            <a:r>
              <a:rPr lang="cs-CZ" sz="3200" baseline="-25000" dirty="0" err="1">
                <a:solidFill>
                  <a:srgbClr val="7030A0"/>
                </a:solidFill>
              </a:rPr>
              <a:t>zluč</a:t>
            </a:r>
            <a:r>
              <a:rPr lang="cs-CZ" sz="3200" dirty="0">
                <a:solidFill>
                  <a:srgbClr val="7030A0"/>
                </a:solidFill>
              </a:rPr>
              <a:t> - ∑</a:t>
            </a:r>
            <a:r>
              <a:rPr lang="cs-CZ" sz="3200" baseline="-25000" dirty="0" err="1">
                <a:solidFill>
                  <a:srgbClr val="7030A0"/>
                </a:solidFill>
              </a:rPr>
              <a:t>reakt</a:t>
            </a:r>
            <a:r>
              <a:rPr lang="cs-CZ" sz="3200" dirty="0">
                <a:solidFill>
                  <a:srgbClr val="7030A0"/>
                </a:solidFill>
              </a:rPr>
              <a:t>│</a:t>
            </a:r>
            <a:r>
              <a:rPr lang="el-GR" sz="3200" dirty="0">
                <a:solidFill>
                  <a:srgbClr val="7030A0"/>
                </a:solidFill>
              </a:rPr>
              <a:t>ν│(∆</a:t>
            </a:r>
            <a:r>
              <a:rPr lang="cs-CZ" sz="3200" dirty="0">
                <a:solidFill>
                  <a:srgbClr val="7030A0"/>
                </a:solidFill>
              </a:rPr>
              <a:t>H</a:t>
            </a:r>
            <a:r>
              <a:rPr lang="cs-CZ" sz="3200" baseline="30000" dirty="0">
                <a:solidFill>
                  <a:srgbClr val="7030A0"/>
                </a:solidFill>
              </a:rPr>
              <a:t>0</a:t>
            </a:r>
            <a:r>
              <a:rPr lang="cs-CZ" sz="3200" dirty="0">
                <a:solidFill>
                  <a:srgbClr val="7030A0"/>
                </a:solidFill>
              </a:rPr>
              <a:t>)</a:t>
            </a:r>
            <a:r>
              <a:rPr lang="cs-CZ" sz="3200" baseline="-25000" dirty="0" err="1">
                <a:solidFill>
                  <a:srgbClr val="7030A0"/>
                </a:solidFill>
              </a:rPr>
              <a:t>zluč</a:t>
            </a:r>
            <a:endParaRPr lang="cs-CZ" sz="3200" dirty="0">
              <a:solidFill>
                <a:srgbClr val="7030A0"/>
              </a:solidFill>
            </a:endParaRPr>
          </a:p>
          <a:p>
            <a:pPr algn="ctr"/>
            <a:endParaRPr lang="sk-SK" sz="3200" dirty="0">
              <a:solidFill>
                <a:srgbClr val="7030A0"/>
              </a:solidFill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245659" y="3514298"/>
            <a:ext cx="5627428" cy="3343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000" b="1" u="sng" dirty="0" err="1">
                <a:solidFill>
                  <a:srgbClr val="002060"/>
                </a:solidFill>
              </a:rPr>
              <a:t>Príklad</a:t>
            </a:r>
            <a:r>
              <a:rPr lang="cs-CZ" sz="2000" b="1" u="sng" dirty="0">
                <a:solidFill>
                  <a:srgbClr val="002060"/>
                </a:solidFill>
              </a:rPr>
              <a:t> 1:</a:t>
            </a:r>
            <a:endParaRPr lang="cs-CZ" sz="2000" dirty="0">
              <a:solidFill>
                <a:srgbClr val="002060"/>
              </a:solidFill>
            </a:endParaRPr>
          </a:p>
          <a:p>
            <a:r>
              <a:rPr lang="sk-SK" sz="2400" dirty="0">
                <a:solidFill>
                  <a:schemeClr val="tx2"/>
                </a:solidFill>
              </a:rPr>
              <a:t>Vypočítajte reakčné teplo reakcie:</a:t>
            </a:r>
          </a:p>
          <a:p>
            <a:r>
              <a:rPr lang="sk-SK" sz="2400" dirty="0">
                <a:solidFill>
                  <a:schemeClr val="tx2"/>
                </a:solidFill>
              </a:rPr>
              <a:t>CO</a:t>
            </a:r>
            <a:r>
              <a:rPr lang="sk-SK" sz="2400" baseline="-25000" dirty="0">
                <a:solidFill>
                  <a:schemeClr val="tx2"/>
                </a:solidFill>
              </a:rPr>
              <a:t>2</a:t>
            </a:r>
            <a:r>
              <a:rPr lang="sk-SK" sz="2400" dirty="0">
                <a:solidFill>
                  <a:schemeClr val="tx2"/>
                </a:solidFill>
              </a:rPr>
              <a:t>(g) + H</a:t>
            </a:r>
            <a:r>
              <a:rPr lang="sk-SK" sz="2400" baseline="-25000" dirty="0">
                <a:solidFill>
                  <a:schemeClr val="tx2"/>
                </a:solidFill>
              </a:rPr>
              <a:t>2</a:t>
            </a:r>
            <a:r>
              <a:rPr lang="sk-SK" sz="2400" dirty="0">
                <a:solidFill>
                  <a:schemeClr val="tx2"/>
                </a:solidFill>
              </a:rPr>
              <a:t>(g) → CO(g) + H</a:t>
            </a:r>
            <a:r>
              <a:rPr lang="sk-SK" sz="2400" baseline="-25000" dirty="0">
                <a:solidFill>
                  <a:schemeClr val="tx2"/>
                </a:solidFill>
              </a:rPr>
              <a:t>2</a:t>
            </a:r>
            <a:r>
              <a:rPr lang="sk-SK" sz="2400" dirty="0">
                <a:solidFill>
                  <a:schemeClr val="tx2"/>
                </a:solidFill>
              </a:rPr>
              <a:t>O(g)</a:t>
            </a:r>
          </a:p>
          <a:p>
            <a:r>
              <a:rPr lang="sk-SK" sz="2400" dirty="0">
                <a:solidFill>
                  <a:schemeClr val="tx2"/>
                </a:solidFill>
              </a:rPr>
              <a:t>keď sú známe zlučovacie teplá</a:t>
            </a:r>
          </a:p>
          <a:p>
            <a:r>
              <a:rPr lang="el-GR" sz="2400" dirty="0" smtClean="0">
                <a:solidFill>
                  <a:schemeClr val="tx2"/>
                </a:solidFill>
              </a:rPr>
              <a:t>Δ</a:t>
            </a:r>
            <a:r>
              <a:rPr lang="sk-SK" sz="2400" dirty="0">
                <a:solidFill>
                  <a:schemeClr val="tx2"/>
                </a:solidFill>
              </a:rPr>
              <a:t>H°</a:t>
            </a:r>
            <a:r>
              <a:rPr lang="sk-SK" sz="2400" baseline="-25000" dirty="0">
                <a:solidFill>
                  <a:schemeClr val="tx2"/>
                </a:solidFill>
              </a:rPr>
              <a:t>zluč</a:t>
            </a:r>
            <a:r>
              <a:rPr lang="sk-SK" sz="2400" dirty="0">
                <a:solidFill>
                  <a:schemeClr val="tx2"/>
                </a:solidFill>
              </a:rPr>
              <a:t>,</a:t>
            </a:r>
            <a:r>
              <a:rPr lang="sk-SK" sz="2400" baseline="-25000" dirty="0">
                <a:solidFill>
                  <a:schemeClr val="tx2"/>
                </a:solidFill>
              </a:rPr>
              <a:t>CO2(g)</a:t>
            </a:r>
            <a:r>
              <a:rPr lang="sk-SK" sz="2400" dirty="0">
                <a:solidFill>
                  <a:schemeClr val="tx2"/>
                </a:solidFill>
              </a:rPr>
              <a:t> = -410,34 kJ.mol</a:t>
            </a:r>
            <a:r>
              <a:rPr lang="sk-SK" sz="2400" baseline="30000" dirty="0">
                <a:solidFill>
                  <a:schemeClr val="tx2"/>
                </a:solidFill>
              </a:rPr>
              <a:t>-1</a:t>
            </a:r>
            <a:endParaRPr lang="sk-SK" sz="2400" dirty="0">
              <a:solidFill>
                <a:schemeClr val="tx2"/>
              </a:solidFill>
            </a:endParaRPr>
          </a:p>
          <a:p>
            <a:r>
              <a:rPr lang="el-GR" sz="2400" dirty="0" smtClean="0">
                <a:solidFill>
                  <a:schemeClr val="tx2"/>
                </a:solidFill>
              </a:rPr>
              <a:t>Δ</a:t>
            </a:r>
            <a:r>
              <a:rPr lang="sk-SK" sz="2400" dirty="0" err="1" smtClean="0">
                <a:solidFill>
                  <a:schemeClr val="tx2"/>
                </a:solidFill>
              </a:rPr>
              <a:t>H°</a:t>
            </a:r>
            <a:r>
              <a:rPr lang="sk-SK" sz="2400" baseline="-25000" dirty="0" err="1" smtClean="0">
                <a:solidFill>
                  <a:schemeClr val="tx2"/>
                </a:solidFill>
              </a:rPr>
              <a:t>zluč,CO</a:t>
            </a:r>
            <a:r>
              <a:rPr lang="sk-SK" sz="2400" baseline="-25000" dirty="0" smtClean="0">
                <a:solidFill>
                  <a:schemeClr val="tx2"/>
                </a:solidFill>
              </a:rPr>
              <a:t>(g</a:t>
            </a:r>
            <a:r>
              <a:rPr lang="sk-SK" sz="2400" baseline="-25000" dirty="0">
                <a:solidFill>
                  <a:schemeClr val="tx2"/>
                </a:solidFill>
              </a:rPr>
              <a:t>)</a:t>
            </a:r>
            <a:r>
              <a:rPr lang="sk-SK" sz="2400" dirty="0">
                <a:solidFill>
                  <a:schemeClr val="tx2"/>
                </a:solidFill>
              </a:rPr>
              <a:t> = -124,74 kJ.mol</a:t>
            </a:r>
            <a:r>
              <a:rPr lang="sk-SK" sz="2400" baseline="30000" dirty="0">
                <a:solidFill>
                  <a:schemeClr val="tx2"/>
                </a:solidFill>
              </a:rPr>
              <a:t>-1</a:t>
            </a:r>
            <a:endParaRPr lang="sk-SK" sz="2400" dirty="0">
              <a:solidFill>
                <a:schemeClr val="tx2"/>
              </a:solidFill>
            </a:endParaRPr>
          </a:p>
          <a:p>
            <a:r>
              <a:rPr lang="el-GR" sz="2400" dirty="0" smtClean="0">
                <a:solidFill>
                  <a:schemeClr val="tx2"/>
                </a:solidFill>
              </a:rPr>
              <a:t>Δ</a:t>
            </a:r>
            <a:r>
              <a:rPr lang="sk-SK" sz="2400" dirty="0" smtClean="0">
                <a:solidFill>
                  <a:schemeClr val="tx2"/>
                </a:solidFill>
              </a:rPr>
              <a:t>H°</a:t>
            </a:r>
            <a:r>
              <a:rPr lang="sk-SK" sz="2400" baseline="-25000" dirty="0" smtClean="0">
                <a:solidFill>
                  <a:schemeClr val="tx2"/>
                </a:solidFill>
              </a:rPr>
              <a:t>zluč</a:t>
            </a:r>
            <a:r>
              <a:rPr lang="sk-SK" sz="2400" dirty="0" smtClean="0">
                <a:solidFill>
                  <a:schemeClr val="tx2"/>
                </a:solidFill>
              </a:rPr>
              <a:t>,</a:t>
            </a:r>
            <a:r>
              <a:rPr lang="sk-SK" sz="2400" baseline="-25000" dirty="0" smtClean="0">
                <a:solidFill>
                  <a:schemeClr val="tx2"/>
                </a:solidFill>
              </a:rPr>
              <a:t>H2O</a:t>
            </a:r>
            <a:r>
              <a:rPr lang="sk-SK" sz="2400" dirty="0" smtClean="0">
                <a:solidFill>
                  <a:schemeClr val="tx2"/>
                </a:solidFill>
              </a:rPr>
              <a:t>(g</a:t>
            </a:r>
            <a:r>
              <a:rPr lang="sk-SK" sz="2400" dirty="0">
                <a:solidFill>
                  <a:schemeClr val="tx2"/>
                </a:solidFill>
              </a:rPr>
              <a:t>) = - 242,76.kJ mo1</a:t>
            </a:r>
            <a:r>
              <a:rPr lang="sk-SK" sz="2400" baseline="30000" dirty="0">
                <a:solidFill>
                  <a:schemeClr val="tx2"/>
                </a:solidFill>
              </a:rPr>
              <a:t>-1</a:t>
            </a:r>
            <a:endParaRPr lang="sk-SK" sz="2400" dirty="0">
              <a:solidFill>
                <a:schemeClr val="tx2"/>
              </a:solidFill>
            </a:endParaRPr>
          </a:p>
          <a:p>
            <a:r>
              <a:rPr lang="el-GR" sz="2400" dirty="0" smtClean="0">
                <a:solidFill>
                  <a:schemeClr val="tx2"/>
                </a:solidFill>
              </a:rPr>
              <a:t>Δ</a:t>
            </a:r>
            <a:r>
              <a:rPr lang="sk-SK" sz="2400" dirty="0" smtClean="0">
                <a:solidFill>
                  <a:schemeClr val="tx2"/>
                </a:solidFill>
              </a:rPr>
              <a:t>H°</a:t>
            </a:r>
            <a:r>
              <a:rPr lang="sk-SK" sz="2400" baseline="-25000" dirty="0" smtClean="0">
                <a:solidFill>
                  <a:schemeClr val="tx2"/>
                </a:solidFill>
              </a:rPr>
              <a:t>zluč</a:t>
            </a:r>
            <a:r>
              <a:rPr lang="sk-SK" sz="2400" dirty="0" smtClean="0">
                <a:solidFill>
                  <a:schemeClr val="tx2"/>
                </a:solidFill>
              </a:rPr>
              <a:t>,</a:t>
            </a:r>
            <a:r>
              <a:rPr lang="sk-SK" sz="2400" baseline="-25000" dirty="0" smtClean="0">
                <a:solidFill>
                  <a:schemeClr val="tx2"/>
                </a:solidFill>
              </a:rPr>
              <a:t>H2</a:t>
            </a:r>
            <a:r>
              <a:rPr lang="sk-SK" sz="2400" dirty="0" smtClean="0">
                <a:solidFill>
                  <a:schemeClr val="tx2"/>
                </a:solidFill>
              </a:rPr>
              <a:t>(g</a:t>
            </a:r>
            <a:r>
              <a:rPr lang="sk-SK" sz="2400" dirty="0">
                <a:solidFill>
                  <a:schemeClr val="tx2"/>
                </a:solidFill>
              </a:rPr>
              <a:t>) = 0 kJ.mol</a:t>
            </a:r>
            <a:r>
              <a:rPr lang="sk-SK" sz="2400" baseline="30000" dirty="0">
                <a:solidFill>
                  <a:schemeClr val="tx2"/>
                </a:solidFill>
              </a:rPr>
              <a:t>-1</a:t>
            </a:r>
            <a:endParaRPr lang="sk-SK" sz="2400" dirty="0">
              <a:solidFill>
                <a:schemeClr val="tx2"/>
              </a:solidFill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5873087" y="3514298"/>
            <a:ext cx="6318913" cy="3241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sz="2400" b="1" u="sng" dirty="0" smtClean="0">
              <a:solidFill>
                <a:srgbClr val="002060"/>
              </a:solidFill>
            </a:endParaRPr>
          </a:p>
          <a:p>
            <a:endParaRPr lang="cs-CZ" sz="2400" b="1" u="sng" dirty="0">
              <a:solidFill>
                <a:srgbClr val="002060"/>
              </a:solidFill>
            </a:endParaRPr>
          </a:p>
          <a:p>
            <a:r>
              <a:rPr lang="cs-CZ" sz="2400" b="1" u="sng" dirty="0" err="1" smtClean="0">
                <a:solidFill>
                  <a:srgbClr val="002060"/>
                </a:solidFill>
              </a:rPr>
              <a:t>Riešenie</a:t>
            </a:r>
            <a:r>
              <a:rPr lang="cs-CZ" sz="2400" b="1" u="sng" dirty="0" smtClean="0">
                <a:solidFill>
                  <a:srgbClr val="002060"/>
                </a:solidFill>
              </a:rPr>
              <a:t> </a:t>
            </a:r>
            <a:r>
              <a:rPr lang="cs-CZ" sz="2400" b="1" u="sng" dirty="0">
                <a:solidFill>
                  <a:srgbClr val="002060"/>
                </a:solidFill>
              </a:rPr>
              <a:t>1:</a:t>
            </a:r>
            <a:endParaRPr lang="cs-CZ" sz="2400" dirty="0">
              <a:solidFill>
                <a:srgbClr val="002060"/>
              </a:solidFill>
            </a:endParaRPr>
          </a:p>
          <a:p>
            <a:r>
              <a:rPr lang="el-GR" sz="2400" dirty="0" smtClean="0">
                <a:solidFill>
                  <a:schemeClr val="tx2"/>
                </a:solidFill>
              </a:rPr>
              <a:t>Δ</a:t>
            </a:r>
            <a:r>
              <a:rPr lang="sk-SK" sz="2400" dirty="0" smtClean="0">
                <a:solidFill>
                  <a:schemeClr val="tx2"/>
                </a:solidFill>
              </a:rPr>
              <a:t>H° = </a:t>
            </a:r>
            <a:r>
              <a:rPr lang="sk-SK" sz="2400" dirty="0" err="1" smtClean="0">
                <a:solidFill>
                  <a:schemeClr val="tx2"/>
                </a:solidFill>
              </a:rPr>
              <a:t>∑</a:t>
            </a:r>
            <a:r>
              <a:rPr lang="sk-SK" sz="2400" baseline="-25000" dirty="0" err="1" smtClean="0">
                <a:solidFill>
                  <a:schemeClr val="tx2"/>
                </a:solidFill>
              </a:rPr>
              <a:t>prod</a:t>
            </a:r>
            <a:r>
              <a:rPr lang="sk-SK" sz="2400" dirty="0" err="1" smtClean="0">
                <a:solidFill>
                  <a:schemeClr val="tx2"/>
                </a:solidFill>
              </a:rPr>
              <a:t>│</a:t>
            </a:r>
            <a:r>
              <a:rPr lang="el-GR" sz="2400" dirty="0" smtClean="0">
                <a:solidFill>
                  <a:schemeClr val="tx2"/>
                </a:solidFill>
              </a:rPr>
              <a:t>ν│(∆</a:t>
            </a:r>
            <a:r>
              <a:rPr lang="sk-SK" sz="2400" dirty="0" smtClean="0">
                <a:solidFill>
                  <a:schemeClr val="tx2"/>
                </a:solidFill>
              </a:rPr>
              <a:t>H</a:t>
            </a:r>
            <a:r>
              <a:rPr lang="sk-SK" sz="2400" baseline="30000" dirty="0" smtClean="0">
                <a:solidFill>
                  <a:schemeClr val="tx2"/>
                </a:solidFill>
              </a:rPr>
              <a:t>0</a:t>
            </a:r>
            <a:r>
              <a:rPr lang="sk-SK" sz="2400" dirty="0" smtClean="0">
                <a:solidFill>
                  <a:schemeClr val="tx2"/>
                </a:solidFill>
              </a:rPr>
              <a:t>)</a:t>
            </a:r>
            <a:r>
              <a:rPr lang="sk-SK" sz="2400" baseline="-25000" dirty="0" smtClean="0">
                <a:solidFill>
                  <a:schemeClr val="tx2"/>
                </a:solidFill>
              </a:rPr>
              <a:t>zluč</a:t>
            </a:r>
            <a:r>
              <a:rPr lang="sk-SK" sz="2400" dirty="0" smtClean="0">
                <a:solidFill>
                  <a:schemeClr val="tx2"/>
                </a:solidFill>
              </a:rPr>
              <a:t> - </a:t>
            </a:r>
            <a:r>
              <a:rPr lang="sk-SK" sz="2400" dirty="0" err="1" smtClean="0">
                <a:solidFill>
                  <a:schemeClr val="tx2"/>
                </a:solidFill>
              </a:rPr>
              <a:t>∑</a:t>
            </a:r>
            <a:r>
              <a:rPr lang="sk-SK" sz="2400" baseline="-25000" dirty="0" err="1" smtClean="0">
                <a:solidFill>
                  <a:schemeClr val="tx2"/>
                </a:solidFill>
              </a:rPr>
              <a:t>reakt</a:t>
            </a:r>
            <a:r>
              <a:rPr lang="sk-SK" sz="2400" dirty="0" err="1" smtClean="0">
                <a:solidFill>
                  <a:schemeClr val="tx2"/>
                </a:solidFill>
              </a:rPr>
              <a:t>│</a:t>
            </a:r>
            <a:r>
              <a:rPr lang="el-GR" sz="2400" dirty="0" smtClean="0">
                <a:solidFill>
                  <a:schemeClr val="tx2"/>
                </a:solidFill>
              </a:rPr>
              <a:t>ν│(∆</a:t>
            </a:r>
            <a:r>
              <a:rPr lang="sk-SK" sz="2400" dirty="0" smtClean="0">
                <a:solidFill>
                  <a:schemeClr val="tx2"/>
                </a:solidFill>
              </a:rPr>
              <a:t>H</a:t>
            </a:r>
            <a:r>
              <a:rPr lang="sk-SK" sz="2400" baseline="30000" dirty="0" smtClean="0">
                <a:solidFill>
                  <a:schemeClr val="tx2"/>
                </a:solidFill>
              </a:rPr>
              <a:t>0</a:t>
            </a:r>
            <a:r>
              <a:rPr lang="sk-SK" sz="2400" dirty="0" smtClean="0">
                <a:solidFill>
                  <a:schemeClr val="tx2"/>
                </a:solidFill>
              </a:rPr>
              <a:t>)</a:t>
            </a:r>
            <a:r>
              <a:rPr lang="sk-SK" sz="2400" baseline="-25000" dirty="0" smtClean="0">
                <a:solidFill>
                  <a:schemeClr val="tx2"/>
                </a:solidFill>
              </a:rPr>
              <a:t>zluč</a:t>
            </a:r>
            <a:endParaRPr lang="sk-SK" sz="2400" dirty="0" smtClean="0">
              <a:solidFill>
                <a:schemeClr val="tx2"/>
              </a:solidFill>
            </a:endParaRPr>
          </a:p>
          <a:p>
            <a:r>
              <a:rPr lang="el-GR" sz="2400" dirty="0" smtClean="0">
                <a:solidFill>
                  <a:schemeClr val="tx2"/>
                </a:solidFill>
              </a:rPr>
              <a:t>Δ</a:t>
            </a:r>
            <a:r>
              <a:rPr lang="sk-SK" sz="2400" dirty="0" smtClean="0">
                <a:solidFill>
                  <a:schemeClr val="tx2"/>
                </a:solidFill>
              </a:rPr>
              <a:t>H</a:t>
            </a:r>
            <a:r>
              <a:rPr lang="sk-SK" sz="2400" dirty="0">
                <a:solidFill>
                  <a:schemeClr val="tx2"/>
                </a:solidFill>
              </a:rPr>
              <a:t>° = (</a:t>
            </a:r>
            <a:r>
              <a:rPr lang="sk-SK" sz="2400" dirty="0" err="1">
                <a:solidFill>
                  <a:schemeClr val="tx2"/>
                </a:solidFill>
              </a:rPr>
              <a:t>H°</a:t>
            </a:r>
            <a:r>
              <a:rPr lang="sk-SK" sz="2400" baseline="-25000" dirty="0" err="1">
                <a:solidFill>
                  <a:schemeClr val="tx2"/>
                </a:solidFill>
              </a:rPr>
              <a:t>zluč,CO</a:t>
            </a:r>
            <a:r>
              <a:rPr lang="sk-SK" sz="2400" baseline="-25000" dirty="0">
                <a:solidFill>
                  <a:schemeClr val="tx2"/>
                </a:solidFill>
              </a:rPr>
              <a:t>(g) </a:t>
            </a:r>
            <a:r>
              <a:rPr lang="sk-SK" sz="2400" dirty="0">
                <a:solidFill>
                  <a:schemeClr val="tx2"/>
                </a:solidFill>
              </a:rPr>
              <a:t>+ H°</a:t>
            </a:r>
            <a:r>
              <a:rPr lang="sk-SK" sz="2400" baseline="-25000" dirty="0">
                <a:solidFill>
                  <a:schemeClr val="tx2"/>
                </a:solidFill>
              </a:rPr>
              <a:t>zluč</a:t>
            </a:r>
            <a:r>
              <a:rPr lang="sk-SK" sz="2400" dirty="0">
                <a:solidFill>
                  <a:schemeClr val="tx2"/>
                </a:solidFill>
              </a:rPr>
              <a:t>,</a:t>
            </a:r>
            <a:r>
              <a:rPr lang="sk-SK" sz="2400" baseline="-25000" dirty="0">
                <a:solidFill>
                  <a:schemeClr val="tx2"/>
                </a:solidFill>
              </a:rPr>
              <a:t>H2O</a:t>
            </a:r>
            <a:r>
              <a:rPr lang="sk-SK" sz="2400" dirty="0">
                <a:solidFill>
                  <a:schemeClr val="tx2"/>
                </a:solidFill>
              </a:rPr>
              <a:t>(g)) - (H°</a:t>
            </a:r>
            <a:r>
              <a:rPr lang="sk-SK" sz="2400" baseline="-25000" dirty="0">
                <a:solidFill>
                  <a:schemeClr val="tx2"/>
                </a:solidFill>
              </a:rPr>
              <a:t>zluč</a:t>
            </a:r>
            <a:r>
              <a:rPr lang="sk-SK" sz="2400" dirty="0">
                <a:solidFill>
                  <a:schemeClr val="tx2"/>
                </a:solidFill>
              </a:rPr>
              <a:t>,</a:t>
            </a:r>
            <a:r>
              <a:rPr lang="sk-SK" sz="2400" baseline="-25000" dirty="0">
                <a:solidFill>
                  <a:schemeClr val="tx2"/>
                </a:solidFill>
              </a:rPr>
              <a:t>CO2(g)</a:t>
            </a:r>
            <a:r>
              <a:rPr lang="sk-SK" sz="2400" dirty="0">
                <a:solidFill>
                  <a:schemeClr val="tx2"/>
                </a:solidFill>
              </a:rPr>
              <a:t> )</a:t>
            </a:r>
          </a:p>
          <a:p>
            <a:r>
              <a:rPr lang="el-GR" sz="2400" dirty="0" smtClean="0">
                <a:solidFill>
                  <a:schemeClr val="tx2"/>
                </a:solidFill>
              </a:rPr>
              <a:t>Δ</a:t>
            </a:r>
            <a:r>
              <a:rPr lang="sk-SK" sz="2400" dirty="0" smtClean="0">
                <a:solidFill>
                  <a:schemeClr val="tx2"/>
                </a:solidFill>
              </a:rPr>
              <a:t>H</a:t>
            </a:r>
            <a:r>
              <a:rPr lang="sk-SK" sz="2400" dirty="0">
                <a:solidFill>
                  <a:schemeClr val="tx2"/>
                </a:solidFill>
              </a:rPr>
              <a:t>° = (- 124,74 kJ.mol</a:t>
            </a:r>
            <a:r>
              <a:rPr lang="sk-SK" sz="2400" baseline="30000" dirty="0">
                <a:solidFill>
                  <a:schemeClr val="tx2"/>
                </a:solidFill>
              </a:rPr>
              <a:t>-1</a:t>
            </a:r>
            <a:r>
              <a:rPr lang="sk-SK" sz="2400" dirty="0">
                <a:solidFill>
                  <a:schemeClr val="tx2"/>
                </a:solidFill>
              </a:rPr>
              <a:t> + (- 242,76 kJ.mol</a:t>
            </a:r>
            <a:r>
              <a:rPr lang="sk-SK" sz="2400" baseline="30000" dirty="0">
                <a:solidFill>
                  <a:schemeClr val="tx2"/>
                </a:solidFill>
              </a:rPr>
              <a:t>-1</a:t>
            </a:r>
            <a:r>
              <a:rPr lang="sk-SK" sz="2400" dirty="0">
                <a:solidFill>
                  <a:schemeClr val="tx2"/>
                </a:solidFill>
              </a:rPr>
              <a:t>)) – ( - 410,34 kJ.mol</a:t>
            </a:r>
            <a:r>
              <a:rPr lang="sk-SK" sz="2400" baseline="30000" dirty="0">
                <a:solidFill>
                  <a:schemeClr val="tx2"/>
                </a:solidFill>
              </a:rPr>
              <a:t>-1</a:t>
            </a:r>
            <a:r>
              <a:rPr lang="sk-SK" sz="2400" dirty="0">
                <a:solidFill>
                  <a:schemeClr val="tx2"/>
                </a:solidFill>
              </a:rPr>
              <a:t>)</a:t>
            </a:r>
          </a:p>
          <a:p>
            <a:r>
              <a:rPr lang="el-GR" sz="2400" dirty="0" smtClean="0">
                <a:solidFill>
                  <a:schemeClr val="tx2"/>
                </a:solidFill>
              </a:rPr>
              <a:t>Δ</a:t>
            </a:r>
            <a:r>
              <a:rPr lang="sk-SK" sz="2400" u="sng" dirty="0" smtClean="0">
                <a:solidFill>
                  <a:schemeClr val="tx2"/>
                </a:solidFill>
              </a:rPr>
              <a:t>H</a:t>
            </a:r>
            <a:r>
              <a:rPr lang="sk-SK" sz="2400" u="sng" dirty="0">
                <a:solidFill>
                  <a:schemeClr val="tx2"/>
                </a:solidFill>
              </a:rPr>
              <a:t>° = 42,84 </a:t>
            </a:r>
            <a:r>
              <a:rPr lang="sk-SK" sz="2400" u="sng" dirty="0" err="1">
                <a:solidFill>
                  <a:schemeClr val="tx2"/>
                </a:solidFill>
              </a:rPr>
              <a:t>kJ</a:t>
            </a:r>
            <a:r>
              <a:rPr lang="sk-SK" sz="2400" dirty="0">
                <a:solidFill>
                  <a:schemeClr val="tx2"/>
                </a:solidFill>
              </a:rPr>
              <a:t/>
            </a:r>
            <a:br>
              <a:rPr lang="sk-SK" sz="2400" dirty="0">
                <a:solidFill>
                  <a:schemeClr val="tx2"/>
                </a:solidFill>
              </a:rPr>
            </a:br>
            <a:endParaRPr lang="sk-SK" sz="2400" dirty="0">
              <a:solidFill>
                <a:schemeClr val="tx2"/>
              </a:solidFill>
            </a:endParaRPr>
          </a:p>
          <a:p>
            <a:r>
              <a:rPr lang="cs-CZ" dirty="0"/>
              <a:t/>
            </a:r>
            <a:br>
              <a:rPr lang="cs-CZ" dirty="0"/>
            </a:br>
            <a:endParaRPr lang="cs-CZ" dirty="0"/>
          </a:p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3804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68490" y="282054"/>
            <a:ext cx="1151871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cs-CZ" b="1" dirty="0" smtClean="0">
                <a:solidFill>
                  <a:schemeClr val="accent5">
                    <a:lumMod val="50000"/>
                  </a:schemeClr>
                </a:solidFill>
              </a:rPr>
              <a:t>1.Výpočet SPALNÉHO </a:t>
            </a:r>
            <a:r>
              <a:rPr lang="cs-CZ" b="1" dirty="0" err="1" smtClean="0">
                <a:solidFill>
                  <a:schemeClr val="accent5">
                    <a:lumMod val="50000"/>
                  </a:schemeClr>
                </a:solidFill>
              </a:rPr>
              <a:t>reakčného</a:t>
            </a:r>
            <a:r>
              <a:rPr lang="cs-CZ" b="1" dirty="0" smtClean="0">
                <a:solidFill>
                  <a:schemeClr val="accent5">
                    <a:lumMod val="50000"/>
                  </a:schemeClr>
                </a:solidFill>
              </a:rPr>
              <a:t> tepla z </a:t>
            </a:r>
            <a:r>
              <a:rPr lang="cs-CZ" b="1" dirty="0" err="1" smtClean="0">
                <a:solidFill>
                  <a:schemeClr val="accent5">
                    <a:lumMod val="50000"/>
                  </a:schemeClr>
                </a:solidFill>
              </a:rPr>
              <a:t>tabuľkových</a:t>
            </a:r>
            <a:r>
              <a:rPr lang="cs-CZ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cs-CZ" b="1" dirty="0" err="1" smtClean="0">
                <a:solidFill>
                  <a:schemeClr val="accent5">
                    <a:lumMod val="50000"/>
                  </a:schemeClr>
                </a:solidFill>
              </a:rPr>
              <a:t>hodn</a:t>
            </a:r>
            <a:r>
              <a:rPr lang="cs-CZ" b="1" i="1" dirty="0" err="1" smtClean="0">
                <a:solidFill>
                  <a:schemeClr val="accent5">
                    <a:lumMod val="50000"/>
                  </a:schemeClr>
                </a:solidFill>
              </a:rPr>
              <a:t>ôt</a:t>
            </a:r>
            <a:r>
              <a:rPr lang="cs-CZ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cs-CZ" dirty="0" smtClean="0">
                <a:solidFill>
                  <a:schemeClr val="accent5">
                    <a:lumMod val="50000"/>
                  </a:schemeClr>
                </a:solidFill>
              </a:rPr>
            </a:br>
            <a:endParaRPr lang="sk-SK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184245" y="1602854"/>
            <a:ext cx="11887199" cy="167185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i="1" dirty="0" err="1" smtClean="0">
                <a:solidFill>
                  <a:schemeClr val="tx1"/>
                </a:solidFill>
              </a:rPr>
              <a:t>Zlučovacie</a:t>
            </a:r>
            <a:r>
              <a:rPr lang="cs-CZ" sz="2800" i="1" dirty="0" smtClean="0">
                <a:solidFill>
                  <a:schemeClr val="tx1"/>
                </a:solidFill>
              </a:rPr>
              <a:t> teplo </a:t>
            </a:r>
            <a:r>
              <a:rPr lang="cs-CZ" sz="2800" i="1" dirty="0" err="1" smtClean="0">
                <a:solidFill>
                  <a:schemeClr val="tx1"/>
                </a:solidFill>
              </a:rPr>
              <a:t>reakcie</a:t>
            </a:r>
            <a:r>
              <a:rPr lang="cs-CZ" sz="2800" i="1" dirty="0" smtClean="0">
                <a:solidFill>
                  <a:schemeClr val="tx1"/>
                </a:solidFill>
              </a:rPr>
              <a:t> </a:t>
            </a:r>
            <a:r>
              <a:rPr lang="cs-CZ" sz="2800" i="1" dirty="0" err="1" smtClean="0">
                <a:solidFill>
                  <a:schemeClr val="tx1"/>
                </a:solidFill>
              </a:rPr>
              <a:t>vypočítame</a:t>
            </a:r>
            <a:r>
              <a:rPr lang="cs-CZ" sz="2800" i="1" dirty="0" smtClean="0">
                <a:solidFill>
                  <a:schemeClr val="tx1"/>
                </a:solidFill>
              </a:rPr>
              <a:t>  </a:t>
            </a:r>
            <a:r>
              <a:rPr lang="cs-CZ" sz="2800" i="1" dirty="0" err="1">
                <a:solidFill>
                  <a:schemeClr val="tx1"/>
                </a:solidFill>
              </a:rPr>
              <a:t>ako</a:t>
            </a:r>
            <a:r>
              <a:rPr lang="cs-CZ" sz="2800" i="1" dirty="0">
                <a:solidFill>
                  <a:schemeClr val="tx1"/>
                </a:solidFill>
              </a:rPr>
              <a:t> </a:t>
            </a:r>
            <a:r>
              <a:rPr lang="cs-CZ" sz="2800" i="1" dirty="0" err="1">
                <a:solidFill>
                  <a:srgbClr val="FF0000"/>
                </a:solidFill>
              </a:rPr>
              <a:t>rozdiel</a:t>
            </a:r>
            <a:r>
              <a:rPr lang="cs-CZ" sz="2800" i="1" dirty="0"/>
              <a:t> </a:t>
            </a:r>
            <a:r>
              <a:rPr lang="cs-CZ" sz="2800" i="1" dirty="0" err="1">
                <a:solidFill>
                  <a:schemeClr val="tx1"/>
                </a:solidFill>
              </a:rPr>
              <a:t>súčtu</a:t>
            </a:r>
            <a:r>
              <a:rPr lang="cs-CZ" sz="2800" i="1" dirty="0">
                <a:solidFill>
                  <a:schemeClr val="tx1"/>
                </a:solidFill>
              </a:rPr>
              <a:t> </a:t>
            </a:r>
            <a:r>
              <a:rPr lang="cs-CZ" sz="2800" i="1" dirty="0" smtClean="0">
                <a:solidFill>
                  <a:schemeClr val="tx1"/>
                </a:solidFill>
              </a:rPr>
              <a:t>SPALNÉHO </a:t>
            </a:r>
            <a:r>
              <a:rPr lang="cs-CZ" sz="2800" i="1" dirty="0">
                <a:solidFill>
                  <a:schemeClr val="tx1"/>
                </a:solidFill>
              </a:rPr>
              <a:t>tepla </a:t>
            </a:r>
            <a:endParaRPr lang="cs-CZ" sz="2800" i="1" dirty="0" smtClean="0">
              <a:solidFill>
                <a:schemeClr val="tx1"/>
              </a:solidFill>
            </a:endParaRPr>
          </a:p>
          <a:p>
            <a:pPr algn="ctr"/>
            <a:r>
              <a:rPr lang="cs-CZ" sz="2800" i="1" dirty="0" err="1" smtClean="0">
                <a:solidFill>
                  <a:srgbClr val="FF0000"/>
                </a:solidFill>
              </a:rPr>
              <a:t>reaktantov</a:t>
            </a:r>
            <a:r>
              <a:rPr lang="cs-CZ" sz="2800" i="1" dirty="0" smtClean="0">
                <a:solidFill>
                  <a:srgbClr val="FF0000"/>
                </a:solidFill>
              </a:rPr>
              <a:t> </a:t>
            </a:r>
            <a:r>
              <a:rPr lang="cs-CZ" sz="2800" i="1" dirty="0">
                <a:solidFill>
                  <a:schemeClr val="tx1"/>
                </a:solidFill>
              </a:rPr>
              <a:t>a </a:t>
            </a:r>
            <a:r>
              <a:rPr lang="cs-CZ" sz="2800" i="1" dirty="0" err="1">
                <a:solidFill>
                  <a:schemeClr val="tx1"/>
                </a:solidFill>
              </a:rPr>
              <a:t>súčtu</a:t>
            </a:r>
            <a:r>
              <a:rPr lang="cs-CZ" sz="2800" i="1" dirty="0">
                <a:solidFill>
                  <a:schemeClr val="tx1"/>
                </a:solidFill>
              </a:rPr>
              <a:t> </a:t>
            </a:r>
            <a:r>
              <a:rPr lang="cs-CZ" sz="2800" i="1" dirty="0" smtClean="0">
                <a:solidFill>
                  <a:schemeClr val="tx1"/>
                </a:solidFill>
              </a:rPr>
              <a:t>SPALNÉHO </a:t>
            </a:r>
            <a:r>
              <a:rPr lang="cs-CZ" sz="2800" i="1" dirty="0">
                <a:solidFill>
                  <a:schemeClr val="tx1"/>
                </a:solidFill>
              </a:rPr>
              <a:t>tepla</a:t>
            </a:r>
            <a:r>
              <a:rPr lang="cs-CZ" sz="2800" i="1" dirty="0"/>
              <a:t> </a:t>
            </a:r>
            <a:r>
              <a:rPr lang="cs-CZ" sz="2800" i="1" dirty="0" err="1" smtClean="0">
                <a:solidFill>
                  <a:srgbClr val="FF0000"/>
                </a:solidFill>
              </a:rPr>
              <a:t>produktov</a:t>
            </a:r>
            <a:r>
              <a:rPr lang="cs-CZ" sz="2800" i="1" dirty="0" smtClean="0">
                <a:solidFill>
                  <a:srgbClr val="FF0000"/>
                </a:solidFill>
              </a:rPr>
              <a:t>:</a:t>
            </a:r>
          </a:p>
          <a:p>
            <a:pPr algn="ctr"/>
            <a:r>
              <a:rPr lang="cs-CZ" sz="3200" dirty="0" smtClean="0">
                <a:solidFill>
                  <a:srgbClr val="7030A0"/>
                </a:solidFill>
              </a:rPr>
              <a:t>∆</a:t>
            </a:r>
            <a:r>
              <a:rPr lang="cs-CZ" sz="3200" b="1" dirty="0">
                <a:solidFill>
                  <a:srgbClr val="7030A0"/>
                </a:solidFill>
              </a:rPr>
              <a:t>H</a:t>
            </a:r>
            <a:r>
              <a:rPr lang="cs-CZ" sz="3200" b="1" baseline="30000" dirty="0">
                <a:solidFill>
                  <a:srgbClr val="7030A0"/>
                </a:solidFill>
              </a:rPr>
              <a:t>0</a:t>
            </a:r>
            <a:r>
              <a:rPr lang="cs-CZ" sz="3200" b="1" dirty="0">
                <a:solidFill>
                  <a:srgbClr val="7030A0"/>
                </a:solidFill>
              </a:rPr>
              <a:t> =</a:t>
            </a:r>
            <a:r>
              <a:rPr lang="cs-CZ" sz="3200" dirty="0" smtClean="0">
                <a:solidFill>
                  <a:srgbClr val="7030A0"/>
                </a:solidFill>
              </a:rPr>
              <a:t>∑</a:t>
            </a:r>
            <a:r>
              <a:rPr lang="cs-CZ" sz="3200" baseline="-25000" dirty="0" err="1" smtClean="0">
                <a:solidFill>
                  <a:srgbClr val="7030A0"/>
                </a:solidFill>
              </a:rPr>
              <a:t>reakt</a:t>
            </a:r>
            <a:r>
              <a:rPr lang="cs-CZ" sz="3200" baseline="-25000" dirty="0" smtClean="0">
                <a:solidFill>
                  <a:srgbClr val="7030A0"/>
                </a:solidFill>
              </a:rPr>
              <a:t>.</a:t>
            </a:r>
            <a:r>
              <a:rPr lang="cs-CZ" sz="3200" dirty="0" smtClean="0">
                <a:solidFill>
                  <a:srgbClr val="7030A0"/>
                </a:solidFill>
              </a:rPr>
              <a:t>│</a:t>
            </a:r>
            <a:r>
              <a:rPr lang="el-GR" sz="3200" dirty="0">
                <a:solidFill>
                  <a:srgbClr val="7030A0"/>
                </a:solidFill>
              </a:rPr>
              <a:t>ν│(∆</a:t>
            </a:r>
            <a:r>
              <a:rPr lang="cs-CZ" sz="3200" dirty="0" smtClean="0">
                <a:solidFill>
                  <a:srgbClr val="7030A0"/>
                </a:solidFill>
              </a:rPr>
              <a:t>H</a:t>
            </a:r>
            <a:r>
              <a:rPr lang="cs-CZ" sz="3200" baseline="30000" dirty="0" smtClean="0">
                <a:solidFill>
                  <a:srgbClr val="7030A0"/>
                </a:solidFill>
              </a:rPr>
              <a:t>0</a:t>
            </a:r>
            <a:r>
              <a:rPr lang="cs-CZ" sz="3200" dirty="0" smtClean="0">
                <a:solidFill>
                  <a:srgbClr val="7030A0"/>
                </a:solidFill>
              </a:rPr>
              <a:t>)</a:t>
            </a:r>
            <a:r>
              <a:rPr lang="cs-CZ" sz="3200" baseline="-25000" dirty="0" smtClean="0">
                <a:solidFill>
                  <a:srgbClr val="7030A0"/>
                </a:solidFill>
              </a:rPr>
              <a:t>spal.</a:t>
            </a:r>
            <a:r>
              <a:rPr lang="cs-CZ" sz="3200" dirty="0" smtClean="0">
                <a:solidFill>
                  <a:srgbClr val="7030A0"/>
                </a:solidFill>
              </a:rPr>
              <a:t> </a:t>
            </a:r>
            <a:r>
              <a:rPr lang="cs-CZ" sz="3200" dirty="0">
                <a:solidFill>
                  <a:srgbClr val="7030A0"/>
                </a:solidFill>
              </a:rPr>
              <a:t>- </a:t>
            </a:r>
            <a:r>
              <a:rPr lang="cs-CZ" sz="3200" dirty="0" smtClean="0">
                <a:solidFill>
                  <a:srgbClr val="7030A0"/>
                </a:solidFill>
              </a:rPr>
              <a:t>∑</a:t>
            </a:r>
            <a:r>
              <a:rPr lang="cs-CZ" sz="3200" baseline="-25000" dirty="0" err="1" smtClean="0">
                <a:solidFill>
                  <a:srgbClr val="7030A0"/>
                </a:solidFill>
              </a:rPr>
              <a:t>prod</a:t>
            </a:r>
            <a:r>
              <a:rPr lang="cs-CZ" sz="3200" baseline="-25000" dirty="0" smtClean="0">
                <a:solidFill>
                  <a:srgbClr val="7030A0"/>
                </a:solidFill>
              </a:rPr>
              <a:t>.</a:t>
            </a:r>
            <a:r>
              <a:rPr lang="cs-CZ" sz="3200" dirty="0" smtClean="0">
                <a:solidFill>
                  <a:srgbClr val="7030A0"/>
                </a:solidFill>
              </a:rPr>
              <a:t>│</a:t>
            </a:r>
            <a:r>
              <a:rPr lang="el-GR" sz="3200" dirty="0">
                <a:solidFill>
                  <a:srgbClr val="7030A0"/>
                </a:solidFill>
              </a:rPr>
              <a:t>ν│(∆</a:t>
            </a:r>
            <a:r>
              <a:rPr lang="cs-CZ" sz="3200" dirty="0" smtClean="0">
                <a:solidFill>
                  <a:srgbClr val="7030A0"/>
                </a:solidFill>
              </a:rPr>
              <a:t>H</a:t>
            </a:r>
            <a:r>
              <a:rPr lang="cs-CZ" sz="3200" baseline="30000" dirty="0" smtClean="0">
                <a:solidFill>
                  <a:srgbClr val="7030A0"/>
                </a:solidFill>
              </a:rPr>
              <a:t>0</a:t>
            </a:r>
            <a:r>
              <a:rPr lang="cs-CZ" sz="3200" dirty="0" smtClean="0">
                <a:solidFill>
                  <a:srgbClr val="7030A0"/>
                </a:solidFill>
              </a:rPr>
              <a:t>)</a:t>
            </a:r>
            <a:r>
              <a:rPr lang="cs-CZ" sz="3200" baseline="-25000" dirty="0" smtClean="0">
                <a:solidFill>
                  <a:srgbClr val="7030A0"/>
                </a:solidFill>
              </a:rPr>
              <a:t>spal.</a:t>
            </a:r>
            <a:endParaRPr lang="cs-CZ" sz="3200" dirty="0">
              <a:solidFill>
                <a:srgbClr val="7030A0"/>
              </a:solidFill>
            </a:endParaRPr>
          </a:p>
          <a:p>
            <a:pPr algn="ctr"/>
            <a:endParaRPr lang="sk-SK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Escape</a:t>
            </a:r>
            <a:r>
              <a:rPr lang="sk-SK" dirty="0" smtClean="0"/>
              <a:t> </a:t>
            </a:r>
            <a:r>
              <a:rPr lang="sk-SK" dirty="0" err="1" smtClean="0"/>
              <a:t>room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8845" y="2256124"/>
            <a:ext cx="11182570" cy="3880773"/>
          </a:xfrm>
        </p:spPr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www.flippity.net/sh.php?k=1QCbRaDTQlesVsDWKRjGBNfNL6ELEeIABlqoDger4x3k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6484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REAKČNÉ TEPLO = Q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77334" y="1181686"/>
            <a:ext cx="11125460" cy="5556739"/>
          </a:xfrm>
        </p:spPr>
        <p:txBody>
          <a:bodyPr>
            <a:normAutofit lnSpcReduction="10000"/>
          </a:bodyPr>
          <a:lstStyle/>
          <a:p>
            <a:r>
              <a:rPr lang="sk-SK" sz="2400" dirty="0" smtClean="0"/>
              <a:t>veličina, ktorá udáva, koľko tepla sa pri chemickej reakcii uvoľní/spotrebuje</a:t>
            </a:r>
          </a:p>
          <a:p>
            <a:r>
              <a:rPr lang="sk-SK" sz="2400" dirty="0"/>
              <a:t>j</a:t>
            </a:r>
            <a:r>
              <a:rPr lang="sk-SK" sz="2400" dirty="0" smtClean="0"/>
              <a:t>ednotkou je [kJ.mol</a:t>
            </a:r>
            <a:r>
              <a:rPr lang="sk-SK" sz="2400" baseline="30000" dirty="0" smtClean="0"/>
              <a:t>-1</a:t>
            </a:r>
            <a:r>
              <a:rPr lang="sk-SK" sz="2400" dirty="0" smtClean="0"/>
              <a:t>]</a:t>
            </a:r>
          </a:p>
          <a:p>
            <a:r>
              <a:rPr lang="sk-SK" sz="2400" dirty="0"/>
              <a:t>j</a:t>
            </a:r>
            <a:r>
              <a:rPr lang="sk-SK" sz="2400" dirty="0" smtClean="0"/>
              <a:t>e rovné </a:t>
            </a:r>
            <a:r>
              <a:rPr lang="sk-SK" sz="2400" b="1" u="sng" dirty="0" smtClean="0"/>
              <a:t>zmene </a:t>
            </a:r>
            <a:r>
              <a:rPr lang="sk-SK" sz="2400" b="1" u="sng" dirty="0" err="1" smtClean="0"/>
              <a:t>entalpie</a:t>
            </a:r>
            <a:r>
              <a:rPr lang="sk-SK" sz="2400" b="1" u="sng" dirty="0" smtClean="0"/>
              <a:t> </a:t>
            </a:r>
            <a:r>
              <a:rPr lang="el-GR" sz="2400" b="1" u="sng" dirty="0" smtClean="0"/>
              <a:t>Δ</a:t>
            </a:r>
            <a:r>
              <a:rPr lang="sk-SK" sz="2400" b="1" u="sng" dirty="0" smtClean="0"/>
              <a:t>H  </a:t>
            </a:r>
            <a:r>
              <a:rPr lang="sk-SK" sz="2400" dirty="0" smtClean="0"/>
              <a:t>(čítaj delta há))</a:t>
            </a:r>
          </a:p>
          <a:p>
            <a:pPr marL="0" indent="0">
              <a:buNone/>
            </a:pPr>
            <a:r>
              <a:rPr lang="sk-SK" sz="2400" dirty="0" smtClean="0"/>
              <a:t>Platí:</a:t>
            </a:r>
          </a:p>
          <a:p>
            <a:pPr marL="0" indent="0">
              <a:buNone/>
            </a:pPr>
            <a:endParaRPr lang="sk-SK" sz="2400" dirty="0"/>
          </a:p>
          <a:p>
            <a:pPr marL="0" indent="0">
              <a:buNone/>
            </a:pPr>
            <a:endParaRPr lang="sk-SK" sz="2400" dirty="0" smtClean="0"/>
          </a:p>
          <a:p>
            <a:pPr marL="0" indent="0">
              <a:buNone/>
            </a:pPr>
            <a:endParaRPr lang="sk-SK" sz="2400" dirty="0" smtClean="0"/>
          </a:p>
          <a:p>
            <a:pPr marL="0" indent="0">
              <a:buNone/>
            </a:pPr>
            <a:r>
              <a:rPr lang="sk-SK" sz="2400" dirty="0" smtClean="0"/>
              <a:t>- určuje sa ako rozdiel </a:t>
            </a:r>
            <a:r>
              <a:rPr lang="sk-SK" sz="2400" dirty="0" err="1" smtClean="0"/>
              <a:t>entalpie</a:t>
            </a:r>
            <a:r>
              <a:rPr lang="sk-SK" sz="2400" dirty="0" smtClean="0"/>
              <a:t> produktov a </a:t>
            </a:r>
            <a:r>
              <a:rPr lang="sk-SK" sz="2400" dirty="0" err="1" smtClean="0"/>
              <a:t>reaktantov</a:t>
            </a:r>
            <a:r>
              <a:rPr lang="sk-SK" sz="2400" dirty="0" smtClean="0"/>
              <a:t> chemickej reakcie</a:t>
            </a:r>
            <a:endParaRPr lang="sk-SK" sz="2400" dirty="0"/>
          </a:p>
          <a:p>
            <a:pPr marL="0" indent="0">
              <a:buNone/>
            </a:pPr>
            <a:endParaRPr lang="sk-SK" sz="2400" dirty="0" smtClean="0"/>
          </a:p>
          <a:p>
            <a:pPr marL="0" indent="0">
              <a:buNone/>
            </a:pPr>
            <a:endParaRPr lang="sk-SK" sz="2400" dirty="0" smtClean="0"/>
          </a:p>
          <a:p>
            <a:pPr marL="0" indent="0">
              <a:buNone/>
            </a:pPr>
            <a:endParaRPr lang="sk-SK" sz="2400" dirty="0" smtClean="0"/>
          </a:p>
          <a:p>
            <a:pPr marL="0" indent="0">
              <a:buNone/>
            </a:pPr>
            <a:r>
              <a:rPr lang="sk-SK" sz="2400" dirty="0" smtClean="0"/>
              <a:t>-závisí od:  teploty, tlaku aj od látkového množstva R(priamo úmerne) </a:t>
            </a:r>
            <a:endParaRPr lang="sk-SK" sz="2400" dirty="0"/>
          </a:p>
        </p:txBody>
      </p:sp>
      <p:sp>
        <p:nvSpPr>
          <p:cNvPr id="4" name="Zaoblený obdĺžnik 3"/>
          <p:cNvSpPr/>
          <p:nvPr/>
        </p:nvSpPr>
        <p:spPr>
          <a:xfrm>
            <a:off x="1730324" y="2940146"/>
            <a:ext cx="2982351" cy="1315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5400" dirty="0" smtClean="0"/>
              <a:t>Q=</a:t>
            </a:r>
            <a:r>
              <a:rPr lang="el-GR" sz="5400" dirty="0"/>
              <a:t> Δ</a:t>
            </a:r>
            <a:r>
              <a:rPr lang="sk-SK" sz="5400" dirty="0"/>
              <a:t>H</a:t>
            </a:r>
          </a:p>
        </p:txBody>
      </p:sp>
      <p:sp>
        <p:nvSpPr>
          <p:cNvPr id="5" name="Zaoblený obdĺžnik 4"/>
          <p:cNvSpPr/>
          <p:nvPr/>
        </p:nvSpPr>
        <p:spPr>
          <a:xfrm>
            <a:off x="1899137" y="4881466"/>
            <a:ext cx="7767712" cy="106914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5400" dirty="0" smtClean="0"/>
              <a:t>Q=</a:t>
            </a:r>
            <a:r>
              <a:rPr lang="el-GR" sz="5400" dirty="0"/>
              <a:t> Δ</a:t>
            </a:r>
            <a:r>
              <a:rPr lang="sk-SK" sz="5400" dirty="0" smtClean="0"/>
              <a:t>H = </a:t>
            </a:r>
            <a:r>
              <a:rPr lang="sk-SK" sz="5400" dirty="0" err="1" smtClean="0"/>
              <a:t>H</a:t>
            </a:r>
            <a:r>
              <a:rPr lang="sk-SK" sz="5400" baseline="-25000" dirty="0" err="1" smtClean="0"/>
              <a:t>prod</a:t>
            </a:r>
            <a:r>
              <a:rPr lang="sk-SK" sz="5400" baseline="-25000" dirty="0" smtClean="0"/>
              <a:t>. </a:t>
            </a:r>
            <a:r>
              <a:rPr lang="sk-SK" sz="5400" dirty="0" smtClean="0"/>
              <a:t>– </a:t>
            </a:r>
            <a:r>
              <a:rPr lang="sk-SK" sz="5400" dirty="0" err="1" smtClean="0"/>
              <a:t>H</a:t>
            </a:r>
            <a:r>
              <a:rPr lang="sk-SK" sz="5400" baseline="-25000" dirty="0" err="1" smtClean="0"/>
              <a:t>reakt</a:t>
            </a:r>
            <a:r>
              <a:rPr lang="sk-SK" sz="5400" baseline="-25000" dirty="0" smtClean="0"/>
              <a:t>.</a:t>
            </a:r>
            <a:endParaRPr lang="sk-SK" sz="5400" dirty="0"/>
          </a:p>
        </p:txBody>
      </p:sp>
      <p:sp>
        <p:nvSpPr>
          <p:cNvPr id="6" name="Obdĺžnik 5"/>
          <p:cNvSpPr/>
          <p:nvPr/>
        </p:nvSpPr>
        <p:spPr>
          <a:xfrm>
            <a:off x="4880860" y="2989384"/>
            <a:ext cx="6091311" cy="13153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rgbClr val="FFC000"/>
                </a:solidFill>
              </a:rPr>
              <a:t>ENTALPIA (H) </a:t>
            </a:r>
            <a:r>
              <a:rPr lang="sk-SK" sz="2800" b="1" dirty="0">
                <a:solidFill>
                  <a:srgbClr val="FFC000"/>
                </a:solidFill>
              </a:rPr>
              <a:t>= tepelný obsah látky</a:t>
            </a:r>
          </a:p>
        </p:txBody>
      </p:sp>
    </p:spTree>
    <p:extLst>
      <p:ext uri="{BB962C8B-B14F-4D97-AF65-F5344CB8AC3E}">
        <p14:creationId xmlns:p14="http://schemas.microsoft.com/office/powerpoint/2010/main" val="2702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3687" y="172872"/>
            <a:ext cx="8596668" cy="1320800"/>
          </a:xfrm>
        </p:spPr>
        <p:txBody>
          <a:bodyPr/>
          <a:lstStyle/>
          <a:p>
            <a:r>
              <a:rPr lang="sk-SK" dirty="0" smtClean="0"/>
              <a:t>TERMOCHEMICKÉ REAKCIE OBSAHUJÚ: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77333" y="1406769"/>
            <a:ext cx="10991503" cy="5451231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sk-SK" sz="2400" b="1" dirty="0" smtClean="0">
                <a:solidFill>
                  <a:srgbClr val="FF0000"/>
                </a:solidFill>
              </a:rPr>
              <a:t>Chemické vzorce </a:t>
            </a:r>
            <a:r>
              <a:rPr lang="sk-SK" sz="2400" b="1" dirty="0" smtClean="0">
                <a:solidFill>
                  <a:srgbClr val="FF0000"/>
                </a:solidFill>
              </a:rPr>
              <a:t>zlúčenín/značky </a:t>
            </a:r>
            <a:r>
              <a:rPr lang="sk-SK" sz="2400" b="1" dirty="0" smtClean="0">
                <a:solidFill>
                  <a:srgbClr val="FF0000"/>
                </a:solidFill>
              </a:rPr>
              <a:t>prvkov (špecifikujú </a:t>
            </a:r>
            <a:r>
              <a:rPr lang="sk-SK" sz="2400" b="1" dirty="0" err="1" smtClean="0">
                <a:solidFill>
                  <a:srgbClr val="FF0000"/>
                </a:solidFill>
              </a:rPr>
              <a:t>reaktanty</a:t>
            </a:r>
            <a:r>
              <a:rPr lang="sk-SK" sz="2400" b="1" dirty="0" smtClean="0">
                <a:solidFill>
                  <a:srgbClr val="FF0000"/>
                </a:solidFill>
              </a:rPr>
              <a:t> a produkty</a:t>
            </a:r>
            <a:r>
              <a:rPr lang="sk-SK" sz="2400" b="1" dirty="0" smtClean="0"/>
              <a:t>)</a:t>
            </a:r>
            <a:br>
              <a:rPr lang="sk-SK" sz="2400" b="1" dirty="0" smtClean="0"/>
            </a:br>
            <a:endParaRPr lang="sk-SK" sz="2400" b="1" dirty="0" smtClean="0"/>
          </a:p>
          <a:p>
            <a:pPr>
              <a:buFont typeface="+mj-lt"/>
              <a:buAutoNum type="arabicPeriod"/>
            </a:pPr>
            <a:r>
              <a:rPr lang="sk-SK" sz="2400" b="1" dirty="0" smtClean="0">
                <a:solidFill>
                  <a:srgbClr val="FF0000"/>
                </a:solidFill>
              </a:rPr>
              <a:t>Skupenské stavy v zátvorke:</a:t>
            </a:r>
            <a:r>
              <a:rPr lang="sk-SK" sz="2400" b="1" dirty="0" smtClean="0"/>
              <a:t>    </a:t>
            </a:r>
          </a:p>
          <a:p>
            <a:pPr marL="0" indent="0">
              <a:buNone/>
            </a:pPr>
            <a:endParaRPr lang="sk-SK" sz="2400" b="1" dirty="0"/>
          </a:p>
          <a:p>
            <a:pPr marL="0" indent="0">
              <a:buNone/>
            </a:pPr>
            <a:endParaRPr lang="sk-SK" sz="2400" b="1" dirty="0" smtClean="0"/>
          </a:p>
          <a:p>
            <a:pPr marL="0" indent="0">
              <a:buNone/>
            </a:pPr>
            <a:r>
              <a:rPr lang="sk-SK" sz="2400" b="1" dirty="0" smtClean="0"/>
              <a:t>   </a:t>
            </a:r>
          </a:p>
          <a:p>
            <a:pPr marL="457200" indent="-457200">
              <a:buAutoNum type="arabicPeriod" startAt="3"/>
            </a:pPr>
            <a:r>
              <a:rPr lang="sk-SK" sz="2400" b="1" dirty="0" smtClean="0">
                <a:solidFill>
                  <a:srgbClr val="FF0000"/>
                </a:solidFill>
              </a:rPr>
              <a:t>Hodnotu reakčného tepla Q alebo </a:t>
            </a:r>
            <a:r>
              <a:rPr lang="el-GR" sz="2400" b="1" dirty="0" smtClean="0">
                <a:solidFill>
                  <a:srgbClr val="FF0000"/>
                </a:solidFill>
              </a:rPr>
              <a:t>Δ</a:t>
            </a:r>
            <a:r>
              <a:rPr lang="sk-SK" sz="2400" b="1" dirty="0" smtClean="0">
                <a:solidFill>
                  <a:srgbClr val="FF0000"/>
                </a:solidFill>
              </a:rPr>
              <a:t>H  </a:t>
            </a:r>
          </a:p>
          <a:p>
            <a:pPr marL="0" indent="0">
              <a:buNone/>
            </a:pPr>
            <a:r>
              <a:rPr lang="sk-SK" sz="2400" b="1" dirty="0" smtClean="0">
                <a:solidFill>
                  <a:schemeClr val="tx1"/>
                </a:solidFill>
              </a:rPr>
              <a:t>      (priamo v reakcii, alebo vedľa rekcie)</a:t>
            </a:r>
          </a:p>
          <a:p>
            <a:pPr marL="0" indent="0">
              <a:buNone/>
            </a:pPr>
            <a:r>
              <a:rPr lang="sk-SK" dirty="0" err="1" smtClean="0"/>
              <a:t>Pr</a:t>
            </a:r>
            <a:r>
              <a:rPr lang="sk-SK" dirty="0" smtClean="0"/>
              <a:t>.      </a:t>
            </a:r>
            <a:r>
              <a:rPr lang="pt-BR" dirty="0" smtClean="0"/>
              <a:t>Ca(s</a:t>
            </a:r>
            <a:r>
              <a:rPr lang="pt-BR" dirty="0"/>
              <a:t>) + 2 </a:t>
            </a:r>
            <a:r>
              <a:rPr lang="pt-BR" dirty="0" smtClean="0"/>
              <a:t>H</a:t>
            </a:r>
            <a:r>
              <a:rPr lang="pt-BR" baseline="-25000" dirty="0" smtClean="0"/>
              <a:t>2</a:t>
            </a:r>
            <a:r>
              <a:rPr lang="pt-BR" dirty="0" smtClean="0"/>
              <a:t>O(l</a:t>
            </a:r>
            <a:r>
              <a:rPr lang="pt-BR" dirty="0"/>
              <a:t>) </a:t>
            </a:r>
            <a:r>
              <a:rPr lang="pt-BR" dirty="0" smtClean="0">
                <a:latin typeface="Times New Roman"/>
                <a:cs typeface="Times New Roman"/>
              </a:rPr>
              <a:t>→</a:t>
            </a:r>
            <a:r>
              <a:rPr lang="sk-SK" dirty="0" smtClean="0">
                <a:latin typeface="Times New Roman"/>
                <a:cs typeface="Times New Roman"/>
              </a:rPr>
              <a:t> </a:t>
            </a:r>
            <a:r>
              <a:rPr lang="pt-BR" dirty="0" smtClean="0"/>
              <a:t>Ca </a:t>
            </a:r>
            <a:r>
              <a:rPr lang="pt-BR" dirty="0"/>
              <a:t>(</a:t>
            </a:r>
            <a:r>
              <a:rPr lang="pt-BR" dirty="0" smtClean="0"/>
              <a:t>OH)</a:t>
            </a:r>
            <a:r>
              <a:rPr lang="pt-BR" baseline="-25000" dirty="0" smtClean="0"/>
              <a:t>2</a:t>
            </a:r>
            <a:r>
              <a:rPr lang="pt-BR" dirty="0" smtClean="0"/>
              <a:t>(aq</a:t>
            </a:r>
            <a:r>
              <a:rPr lang="pt-BR" dirty="0"/>
              <a:t>) + </a:t>
            </a:r>
            <a:r>
              <a:rPr lang="pt-BR" dirty="0" smtClean="0"/>
              <a:t>H</a:t>
            </a:r>
            <a:r>
              <a:rPr lang="pt-BR" baseline="-25000" dirty="0" smtClean="0"/>
              <a:t>2</a:t>
            </a:r>
            <a:r>
              <a:rPr lang="pt-BR" dirty="0" smtClean="0"/>
              <a:t>(g</a:t>
            </a:r>
            <a:r>
              <a:rPr lang="pt-BR" dirty="0"/>
              <a:t>) </a:t>
            </a:r>
            <a:r>
              <a:rPr lang="sk-SK" dirty="0" smtClean="0"/>
              <a:t>                        </a:t>
            </a:r>
            <a:r>
              <a:rPr lang="pt-BR" b="1" dirty="0" smtClean="0"/>
              <a:t>Δ </a:t>
            </a:r>
            <a:r>
              <a:rPr lang="pt-BR" b="1" dirty="0"/>
              <a:t>H</a:t>
            </a:r>
            <a:r>
              <a:rPr lang="pt-BR" dirty="0"/>
              <a:t> </a:t>
            </a:r>
            <a:r>
              <a:rPr lang="pt-BR" b="1" dirty="0"/>
              <a:t>= - 431,1 kJ. </a:t>
            </a:r>
            <a:r>
              <a:rPr lang="pt-BR" b="1" dirty="0" smtClean="0"/>
              <a:t>mol</a:t>
            </a:r>
            <a:r>
              <a:rPr lang="pt-BR" b="1" baseline="30000" dirty="0" smtClean="0"/>
              <a:t>-1</a:t>
            </a:r>
            <a:endParaRPr lang="sk-SK" b="1" baseline="30000" dirty="0" smtClean="0"/>
          </a:p>
          <a:p>
            <a:pPr marL="0" indent="0">
              <a:buNone/>
            </a:pPr>
            <a:endParaRPr lang="sk-SK" b="1" dirty="0" smtClean="0"/>
          </a:p>
          <a:p>
            <a:pPr marL="0" indent="0">
              <a:buNone/>
            </a:pPr>
            <a:endParaRPr lang="sk-SK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526759"/>
              </p:ext>
            </p:extLst>
          </p:nvPr>
        </p:nvGraphicFramePr>
        <p:xfrm>
          <a:off x="1592614" y="3253562"/>
          <a:ext cx="3359397" cy="136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3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36593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sk-SK" sz="2000" b="1" dirty="0" err="1" smtClean="0">
                          <a:solidFill>
                            <a:schemeClr val="tx1"/>
                          </a:solidFill>
                        </a:rPr>
                        <a:t>g-gaseus</a:t>
                      </a:r>
                      <a:r>
                        <a:rPr lang="sk-SK" sz="2000" b="1" dirty="0" smtClean="0">
                          <a:solidFill>
                            <a:schemeClr val="tx1"/>
                          </a:solidFill>
                        </a:rPr>
                        <a:t> – plynné </a:t>
                      </a:r>
                    </a:p>
                    <a:p>
                      <a:pPr marL="0" indent="0">
                        <a:buNone/>
                      </a:pPr>
                      <a:r>
                        <a:rPr lang="sk-SK" sz="2000" b="1" dirty="0" err="1" smtClean="0">
                          <a:solidFill>
                            <a:schemeClr val="tx1"/>
                          </a:solidFill>
                        </a:rPr>
                        <a:t>l-liquidus</a:t>
                      </a:r>
                      <a:r>
                        <a:rPr lang="sk-SK" sz="2000" b="1" dirty="0" smtClean="0">
                          <a:solidFill>
                            <a:schemeClr val="tx1"/>
                          </a:solidFill>
                        </a:rPr>
                        <a:t> – kvapalné</a:t>
                      </a:r>
                    </a:p>
                    <a:p>
                      <a:pPr marL="0" indent="0">
                        <a:buNone/>
                      </a:pPr>
                      <a:r>
                        <a:rPr lang="sk-SK" sz="2000" b="1" dirty="0" err="1" smtClean="0">
                          <a:solidFill>
                            <a:schemeClr val="tx1"/>
                          </a:solidFill>
                        </a:rPr>
                        <a:t>s-solidus</a:t>
                      </a:r>
                      <a:r>
                        <a:rPr lang="sk-SK" sz="2000" b="1" dirty="0" smtClean="0">
                          <a:solidFill>
                            <a:schemeClr val="tx1"/>
                          </a:solidFill>
                        </a:rPr>
                        <a:t> - tuhé </a:t>
                      </a:r>
                    </a:p>
                    <a:p>
                      <a:pPr marL="0" indent="0">
                        <a:buNone/>
                      </a:pPr>
                      <a:r>
                        <a:rPr lang="sk-SK" sz="2000" b="1" dirty="0" err="1" smtClean="0">
                          <a:solidFill>
                            <a:schemeClr val="tx1"/>
                          </a:solidFill>
                        </a:rPr>
                        <a:t>aq-aqua</a:t>
                      </a:r>
                      <a:r>
                        <a:rPr lang="sk-SK" sz="2000" b="1" dirty="0" smtClean="0">
                          <a:solidFill>
                            <a:schemeClr val="tx1"/>
                          </a:solidFill>
                        </a:rPr>
                        <a:t> - vodný roztok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Zaoblený obdĺžnik 4"/>
          <p:cNvSpPr/>
          <p:nvPr/>
        </p:nvSpPr>
        <p:spPr>
          <a:xfrm>
            <a:off x="1330655" y="5929953"/>
            <a:ext cx="10024282" cy="914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b="1" dirty="0">
                <a:solidFill>
                  <a:schemeClr val="tx1"/>
                </a:solidFill>
              </a:rPr>
              <a:t>Reakčné teplo chemickej reakcie, pri štandardných podmienkach označujeme</a:t>
            </a:r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el-GR" b="1" dirty="0">
                <a:solidFill>
                  <a:schemeClr val="tx1"/>
                </a:solidFill>
              </a:rPr>
              <a:t>Δ</a:t>
            </a:r>
            <a:r>
              <a:rPr lang="sk-SK" b="1" dirty="0">
                <a:solidFill>
                  <a:schemeClr val="tx1"/>
                </a:solidFill>
              </a:rPr>
              <a:t>H</a:t>
            </a:r>
            <a:r>
              <a:rPr lang="sk-SK" b="1" baseline="30000" dirty="0">
                <a:solidFill>
                  <a:schemeClr val="tx1"/>
                </a:solidFill>
              </a:rPr>
              <a:t>0</a:t>
            </a:r>
            <a:r>
              <a:rPr lang="sk-SK" b="1" dirty="0">
                <a:solidFill>
                  <a:schemeClr val="tx1"/>
                </a:solidFill>
              </a:rPr>
              <a:t>. </a:t>
            </a:r>
          </a:p>
          <a:p>
            <a:r>
              <a:rPr lang="sk-SK" b="1" dirty="0">
                <a:solidFill>
                  <a:schemeClr val="tx1"/>
                </a:solidFill>
              </a:rPr>
              <a:t>(štandardné podmienky: teplota 298,15 K </a:t>
            </a:r>
            <a:r>
              <a:rPr lang="sk-SK" b="1" dirty="0" smtClean="0">
                <a:solidFill>
                  <a:schemeClr val="tx1"/>
                </a:solidFill>
              </a:rPr>
              <a:t>=_______, </a:t>
            </a:r>
            <a:r>
              <a:rPr lang="sk-SK" b="1" dirty="0">
                <a:solidFill>
                  <a:schemeClr val="tx1"/>
                </a:solidFill>
              </a:rPr>
              <a:t>tlak </a:t>
            </a:r>
            <a:r>
              <a:rPr lang="sk-SK" b="1" dirty="0" smtClean="0">
                <a:solidFill>
                  <a:schemeClr val="tx1"/>
                </a:solidFill>
              </a:rPr>
              <a:t>101,325</a:t>
            </a:r>
            <a:r>
              <a:rPr lang="sk-SK" b="1" dirty="0">
                <a:solidFill>
                  <a:schemeClr val="tx1"/>
                </a:solidFill>
              </a:rPr>
              <a:t> kPa)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02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/>
          <a:lstStyle/>
          <a:p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1. EXOTERMICKÉ REAKCIE</a:t>
            </a:r>
            <a:endParaRPr lang="sk-SK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45AD50D3-1E79-46E5-9FC3-DE0C6F933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2026"/>
            <a:ext cx="10661226" cy="5516420"/>
          </a:xfrm>
        </p:spPr>
        <p:txBody>
          <a:bodyPr>
            <a:normAutofit/>
          </a:bodyPr>
          <a:lstStyle/>
          <a:p>
            <a:r>
              <a:rPr lang="sk-SK" sz="3200" dirty="0" smtClean="0"/>
              <a:t>sú  </a:t>
            </a:r>
            <a:r>
              <a:rPr lang="sk-SK" sz="3200" dirty="0"/>
              <a:t>reakcie, pri ktorých </a:t>
            </a:r>
            <a:r>
              <a:rPr lang="sk-SK" sz="3200" b="1" dirty="0">
                <a:solidFill>
                  <a:srgbClr val="FF0000"/>
                </a:solidFill>
              </a:rPr>
              <a:t>sa </a:t>
            </a:r>
            <a:r>
              <a:rPr lang="sk-SK" sz="3200" b="1" dirty="0" smtClean="0">
                <a:solidFill>
                  <a:srgbClr val="FF0000"/>
                </a:solidFill>
              </a:rPr>
              <a:t>teplo (energia) </a:t>
            </a:r>
            <a:r>
              <a:rPr lang="sk-SK" sz="3200" b="1" dirty="0">
                <a:solidFill>
                  <a:srgbClr val="FF0000"/>
                </a:solidFill>
              </a:rPr>
              <a:t>uvoľňuje</a:t>
            </a:r>
            <a:r>
              <a:rPr lang="sk-SK" sz="32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dirty="0" smtClean="0"/>
              <a:t>napr</a:t>
            </a:r>
            <a:r>
              <a:rPr lang="sk-SK" sz="3200" dirty="0"/>
              <a:t>. </a:t>
            </a:r>
            <a:r>
              <a:rPr lang="sk-SK" sz="3200" b="1" dirty="0"/>
              <a:t>horenie</a:t>
            </a:r>
            <a:r>
              <a:rPr lang="sk-SK" sz="3200" dirty="0"/>
              <a:t> </a:t>
            </a:r>
            <a:r>
              <a:rPr lang="sk-SK" sz="3200" dirty="0" smtClean="0"/>
              <a:t>(</a:t>
            </a:r>
            <a:r>
              <a:rPr lang="sk-SK" sz="3200" dirty="0" err="1" smtClean="0"/>
              <a:t>plynu,dreva</a:t>
            </a:r>
            <a:r>
              <a:rPr lang="sk-SK" sz="3200" dirty="0" smtClean="0"/>
              <a:t>, uhlia...), dýchanie</a:t>
            </a:r>
          </a:p>
          <a:p>
            <a:pPr marL="0" indent="0">
              <a:buNone/>
            </a:pPr>
            <a:r>
              <a:rPr lang="sk-SK" sz="3200" dirty="0"/>
              <a:t>r</a:t>
            </a:r>
            <a:r>
              <a:rPr lang="sk-SK" sz="3200" b="1" dirty="0" smtClean="0"/>
              <a:t>eakcia </a:t>
            </a:r>
            <a:r>
              <a:rPr lang="sk-SK" sz="3200" b="1" dirty="0"/>
              <a:t>alkalických </a:t>
            </a:r>
            <a:r>
              <a:rPr lang="sk-SK" sz="3200" b="1" dirty="0" smtClean="0"/>
              <a:t>kovov napríklad sodíka </a:t>
            </a:r>
            <a:r>
              <a:rPr lang="sk-SK" sz="3200" b="1" dirty="0"/>
              <a:t>s vodou</a:t>
            </a:r>
          </a:p>
        </p:txBody>
      </p:sp>
      <p:pic>
        <p:nvPicPr>
          <p:cNvPr id="8196" name="Picture 4" descr="Vektor ohe&amp;ncaron; mí&amp;ccaron; plamen ho&amp;rcaron;í #6337591 | fotobanka Fotky&amp;Fot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8149" y="3349641"/>
            <a:ext cx="1694152" cy="2420218"/>
          </a:xfrm>
          <a:prstGeom prst="rect">
            <a:avLst/>
          </a:prstGeom>
          <a:noFill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 l="43250" t="34078" r="25500" b="14597"/>
          <a:stretch>
            <a:fillRect/>
          </a:stretch>
        </p:blipFill>
        <p:spPr bwMode="auto">
          <a:xfrm>
            <a:off x="5505094" y="3410578"/>
            <a:ext cx="3131296" cy="309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álna bublina 8"/>
          <p:cNvSpPr/>
          <p:nvPr/>
        </p:nvSpPr>
        <p:spPr>
          <a:xfrm>
            <a:off x="8734864" y="3173938"/>
            <a:ext cx="3032760" cy="1158240"/>
          </a:xfrm>
          <a:prstGeom prst="wedgeEllipseCallout">
            <a:avLst>
              <a:gd name="adj1" fmla="val -79627"/>
              <a:gd name="adj2" fmla="val 69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DYCH JE TEPLÝ</a:t>
            </a:r>
          </a:p>
          <a:p>
            <a:pPr algn="ctr"/>
            <a:r>
              <a:rPr lang="sk-SK" b="1" dirty="0" smtClean="0">
                <a:solidFill>
                  <a:schemeClr val="tx1"/>
                </a:solidFill>
              </a:rPr>
              <a:t>VYSKÚŠAJTE </a:t>
            </a:r>
            <a:r>
              <a:rPr lang="sk-SK" b="1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r>
              <a:rPr lang="sk-SK" b="1" dirty="0" smtClean="0">
                <a:solidFill>
                  <a:schemeClr val="tx1"/>
                </a:solidFill>
              </a:rPr>
              <a:t> </a:t>
            </a:r>
            <a:endParaRPr lang="sk-SK" b="1" dirty="0">
              <a:solidFill>
                <a:schemeClr val="tx1"/>
              </a:solidFill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xmlns="" id="{B9FC5805-4361-40CB-9917-3E1C2932E3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226" y="0"/>
            <a:ext cx="1757943" cy="1646681"/>
          </a:xfrm>
          <a:prstGeom prst="rect">
            <a:avLst/>
          </a:prstGeom>
        </p:spPr>
      </p:pic>
      <p:sp>
        <p:nvSpPr>
          <p:cNvPr id="4" name="Zaoblený obdĺžnik 3"/>
          <p:cNvSpPr/>
          <p:nvPr/>
        </p:nvSpPr>
        <p:spPr>
          <a:xfrm>
            <a:off x="189178" y="5811544"/>
            <a:ext cx="5979609" cy="814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smtClean="0">
                <a:solidFill>
                  <a:schemeClr val="tx1"/>
                </a:solidFill>
              </a:rPr>
              <a:t>Horenie zemného plynu (metánu): </a:t>
            </a:r>
          </a:p>
          <a:p>
            <a:pPr algn="ctr"/>
            <a:r>
              <a:rPr lang="sk-SK" sz="2000" dirty="0" smtClean="0">
                <a:solidFill>
                  <a:schemeClr val="tx1"/>
                </a:solidFill>
              </a:rPr>
              <a:t>CH</a:t>
            </a:r>
            <a:r>
              <a:rPr lang="sk-SK" sz="2000" baseline="-25000" dirty="0" smtClean="0">
                <a:solidFill>
                  <a:schemeClr val="tx1"/>
                </a:solidFill>
              </a:rPr>
              <a:t>4</a:t>
            </a:r>
            <a:r>
              <a:rPr lang="sk-SK" sz="2000" dirty="0" smtClean="0">
                <a:solidFill>
                  <a:schemeClr val="tx1"/>
                </a:solidFill>
              </a:rPr>
              <a:t> (g) + 2O</a:t>
            </a:r>
            <a:r>
              <a:rPr lang="sk-SK" sz="2000" baseline="-25000" dirty="0" smtClean="0">
                <a:solidFill>
                  <a:schemeClr val="tx1"/>
                </a:solidFill>
              </a:rPr>
              <a:t>2 </a:t>
            </a:r>
            <a:r>
              <a:rPr lang="sk-SK" sz="2000" dirty="0">
                <a:solidFill>
                  <a:schemeClr val="tx1"/>
                </a:solidFill>
              </a:rPr>
              <a:t>(g</a:t>
            </a:r>
            <a:r>
              <a:rPr lang="sk-SK" sz="2000" dirty="0" smtClean="0">
                <a:solidFill>
                  <a:schemeClr val="tx1"/>
                </a:solidFill>
              </a:rPr>
              <a:t>)  </a:t>
            </a:r>
            <a:r>
              <a:rPr lang="sk-SK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→ CO</a:t>
            </a:r>
            <a:r>
              <a:rPr lang="sk-SK" sz="2000" baseline="-25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r>
              <a:rPr lang="sk-SK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sk-SK" sz="2000" dirty="0">
                <a:solidFill>
                  <a:schemeClr val="tx1"/>
                </a:solidFill>
              </a:rPr>
              <a:t>(g</a:t>
            </a:r>
            <a:r>
              <a:rPr lang="sk-SK" sz="2000" dirty="0" smtClean="0">
                <a:solidFill>
                  <a:schemeClr val="tx1"/>
                </a:solidFill>
              </a:rPr>
              <a:t>)  + 2H</a:t>
            </a:r>
            <a:r>
              <a:rPr lang="sk-SK" sz="2000" baseline="-25000" dirty="0" smtClean="0">
                <a:solidFill>
                  <a:schemeClr val="tx1"/>
                </a:solidFill>
              </a:rPr>
              <a:t>2</a:t>
            </a:r>
            <a:r>
              <a:rPr lang="sk-SK" sz="2000" dirty="0" smtClean="0">
                <a:solidFill>
                  <a:schemeClr val="tx1"/>
                </a:solidFill>
              </a:rPr>
              <a:t>O </a:t>
            </a:r>
            <a:r>
              <a:rPr lang="sk-SK" sz="2000" dirty="0">
                <a:solidFill>
                  <a:schemeClr val="tx1"/>
                </a:solidFill>
              </a:rPr>
              <a:t>(g</a:t>
            </a:r>
            <a:r>
              <a:rPr lang="sk-SK" sz="2000" dirty="0" smtClean="0">
                <a:solidFill>
                  <a:schemeClr val="tx1"/>
                </a:solidFill>
              </a:rPr>
              <a:t>) + E(Q)  </a:t>
            </a:r>
            <a:endParaRPr lang="sk-SK" sz="2000" baseline="-25000" dirty="0">
              <a:solidFill>
                <a:schemeClr val="tx1"/>
              </a:solidFill>
            </a:endParaRPr>
          </a:p>
        </p:txBody>
      </p:sp>
      <p:pic>
        <p:nvPicPr>
          <p:cNvPr id="4098" name="Picture 2" descr="Obrázok ZDARMA(2776075): Dom Komín Dym Clip Art. | Autor: Madartis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875" y="3126324"/>
            <a:ext cx="2685219" cy="268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50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obsah 2">
            <a:extLst>
              <a:ext uri="{FF2B5EF4-FFF2-40B4-BE49-F238E27FC236}">
                <a16:creationId xmlns:a16="http://schemas.microsoft.com/office/drawing/2014/main" xmlns="" id="{9ABE59F8-FF10-4593-9EE8-D02F99BE4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810" y="226164"/>
            <a:ext cx="13323999" cy="4259696"/>
          </a:xfrm>
        </p:spPr>
        <p:txBody>
          <a:bodyPr>
            <a:normAutofit/>
          </a:bodyPr>
          <a:lstStyle/>
          <a:p>
            <a:r>
              <a:rPr lang="sk-SK" sz="3200" b="1" dirty="0">
                <a:solidFill>
                  <a:srgbClr val="00B050"/>
                </a:solidFill>
              </a:rPr>
              <a:t>všeobecný zápis </a:t>
            </a:r>
            <a:r>
              <a:rPr lang="sk-SK" sz="3200" b="1" dirty="0" smtClean="0">
                <a:solidFill>
                  <a:srgbClr val="00B050"/>
                </a:solidFill>
              </a:rPr>
              <a:t>EXOTERMICKEJ chemickej </a:t>
            </a:r>
            <a:r>
              <a:rPr lang="sk-SK" sz="3200" b="1" dirty="0">
                <a:solidFill>
                  <a:srgbClr val="00B050"/>
                </a:solidFill>
              </a:rPr>
              <a:t>reakcie:</a:t>
            </a:r>
          </a:p>
          <a:p>
            <a:pPr marL="0" indent="0" algn="ctr">
              <a:buNone/>
            </a:pPr>
            <a:r>
              <a:rPr lang="sk-SK" sz="4400" b="1" dirty="0" err="1" smtClean="0"/>
              <a:t>reaktanty</a:t>
            </a:r>
            <a:r>
              <a:rPr lang="sk-SK" sz="4400" b="1" dirty="0" smtClean="0"/>
              <a:t> </a:t>
            </a:r>
            <a:r>
              <a:rPr lang="sk-SK" sz="4400" b="1" dirty="0">
                <a:cs typeface="Times New Roman" panose="02020603050405020304" pitchFamily="18" charset="0"/>
              </a:rPr>
              <a:t>→ produkty </a:t>
            </a:r>
            <a:r>
              <a:rPr lang="sk-SK" sz="4400" b="1" dirty="0">
                <a:solidFill>
                  <a:srgbClr val="FF0000"/>
                </a:solidFill>
                <a:cs typeface="Times New Roman" panose="02020603050405020304" pitchFamily="18" charset="0"/>
              </a:rPr>
              <a:t>+ </a:t>
            </a:r>
            <a:r>
              <a:rPr lang="sk-SK" sz="4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teplo</a:t>
            </a:r>
          </a:p>
          <a:p>
            <a:pPr marL="0" indent="0" algn="ctr">
              <a:buNone/>
            </a:pPr>
            <a:endParaRPr lang="sk-SK" sz="4400" b="1" dirty="0">
              <a:solidFill>
                <a:srgbClr val="FF0000"/>
              </a:solidFill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3048000" y="5223228"/>
            <a:ext cx="2706624" cy="1315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5400" dirty="0" smtClean="0"/>
              <a:t>Δ</a:t>
            </a:r>
            <a:r>
              <a:rPr lang="sk-SK" sz="5400" dirty="0" smtClean="0"/>
              <a:t>H &lt; 0    </a:t>
            </a:r>
            <a:endParaRPr lang="sk-SK" sz="5400" dirty="0"/>
          </a:p>
        </p:txBody>
      </p:sp>
      <p:sp>
        <p:nvSpPr>
          <p:cNvPr id="3" name="Oblak 2"/>
          <p:cNvSpPr/>
          <p:nvPr/>
        </p:nvSpPr>
        <p:spPr>
          <a:xfrm>
            <a:off x="5682663" y="4828607"/>
            <a:ext cx="5777913" cy="2104572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            záporné číslo  !!!</a:t>
            </a:r>
            <a:endParaRPr lang="sk-SK" sz="2400" dirty="0"/>
          </a:p>
        </p:txBody>
      </p:sp>
      <p:sp>
        <p:nvSpPr>
          <p:cNvPr id="4" name="Mínus 3"/>
          <p:cNvSpPr/>
          <p:nvPr/>
        </p:nvSpPr>
        <p:spPr>
          <a:xfrm>
            <a:off x="6298085" y="5583350"/>
            <a:ext cx="1419451" cy="59508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9" name="Obrázek 4">
            <a:extLst>
              <a:ext uri="{FF2B5EF4-FFF2-40B4-BE49-F238E27FC236}">
                <a16:creationId xmlns:a16="http://schemas.microsoft.com/office/drawing/2014/main" xmlns="" id="{861E7855-559A-4F15-BFCA-BB9E4E8F8C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4" r="24129"/>
          <a:stretch/>
        </p:blipFill>
        <p:spPr>
          <a:xfrm>
            <a:off x="10961384" y="4485860"/>
            <a:ext cx="1230616" cy="2372140"/>
          </a:xfrm>
          <a:prstGeom prst="rect">
            <a:avLst/>
          </a:prstGeom>
        </p:spPr>
      </p:pic>
      <p:pic>
        <p:nvPicPr>
          <p:cNvPr id="2050" name="Picture 2" descr="Zdroj: http://images.google.sk/imgres?imgurl=http://upload.wikimedia.org/wikipedia/commons/9/9e/Entalpia_r_exotermica.PNG&amp;imgrefurl=http://commons.wikimedia.org/wiki/File:Entalpia_r_exotermica.PNG&amp;usg=__qWYGW5F6_Ohaq2D1K4AxioPMfmI=&amp;h=322&amp;w=335&amp;sz=5&amp;hl=sk&amp;start=2&amp;um=1&amp;tbnid=fMrdqJHT7zLegM:&amp;tbnh=114&amp;tbnw=119&amp;prev=/images%3Fq%3Dentalpia%26um%3D1%26hl%3Dsk%26sa%3D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88"/>
          <a:stretch/>
        </p:blipFill>
        <p:spPr bwMode="auto">
          <a:xfrm>
            <a:off x="113373" y="1833196"/>
            <a:ext cx="4050442" cy="334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ĺžnik 5"/>
          <p:cNvSpPr/>
          <p:nvPr/>
        </p:nvSpPr>
        <p:spPr>
          <a:xfrm>
            <a:off x="0" y="533686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b="1" dirty="0" smtClean="0"/>
              <a:t>H</a:t>
            </a:r>
            <a:r>
              <a:rPr lang="sk-SK" b="1" baseline="-25000" dirty="0" smtClean="0"/>
              <a:t>P</a:t>
            </a:r>
            <a:r>
              <a:rPr lang="sk-SK" b="1" dirty="0" smtClean="0"/>
              <a:t> </a:t>
            </a:r>
            <a:r>
              <a:rPr lang="sk-SK" b="1" dirty="0"/>
              <a:t>– </a:t>
            </a:r>
            <a:r>
              <a:rPr lang="sk-SK" b="1" dirty="0" err="1"/>
              <a:t>entalpia</a:t>
            </a:r>
            <a:r>
              <a:rPr lang="sk-SK" b="1" dirty="0"/>
              <a:t> produktov</a:t>
            </a:r>
            <a:endParaRPr lang="sk-SK" dirty="0"/>
          </a:p>
          <a:p>
            <a:r>
              <a:rPr lang="sk-SK" b="1" smtClean="0"/>
              <a:t>H</a:t>
            </a:r>
            <a:r>
              <a:rPr lang="sk-SK" b="1" baseline="-25000" smtClean="0"/>
              <a:t>R</a:t>
            </a:r>
            <a:r>
              <a:rPr lang="sk-SK" b="1" smtClean="0"/>
              <a:t> </a:t>
            </a:r>
            <a:r>
              <a:rPr lang="sk-SK" b="1" dirty="0"/>
              <a:t>– </a:t>
            </a:r>
            <a:r>
              <a:rPr lang="sk-SK" b="1" dirty="0" err="1"/>
              <a:t>entalpia</a:t>
            </a:r>
            <a:r>
              <a:rPr lang="sk-SK" b="1" dirty="0"/>
              <a:t> </a:t>
            </a:r>
            <a:r>
              <a:rPr lang="sk-SK" b="1" dirty="0" err="1"/>
              <a:t>reaktantov</a:t>
            </a:r>
            <a:endParaRPr lang="sk-SK" dirty="0"/>
          </a:p>
          <a:p>
            <a:r>
              <a:rPr lang="el-GR" b="1" dirty="0"/>
              <a:t>Δ</a:t>
            </a:r>
            <a:r>
              <a:rPr lang="sk-SK" b="1" dirty="0"/>
              <a:t>H = H</a:t>
            </a:r>
            <a:r>
              <a:rPr lang="sk-SK" b="1" baseline="-25000" dirty="0"/>
              <a:t>P</a:t>
            </a:r>
            <a:r>
              <a:rPr lang="sk-SK" b="1" dirty="0"/>
              <a:t> – </a:t>
            </a:r>
            <a:r>
              <a:rPr lang="sk-SK" b="1" dirty="0" smtClean="0"/>
              <a:t>H</a:t>
            </a:r>
            <a:r>
              <a:rPr lang="sk-SK" b="1" baseline="-25000" dirty="0" smtClean="0"/>
              <a:t>R</a:t>
            </a:r>
            <a:endParaRPr lang="sk-SK" dirty="0"/>
          </a:p>
        </p:txBody>
      </p:sp>
      <p:sp>
        <p:nvSpPr>
          <p:cNvPr id="7" name="Zaoblený obdĺžnik 6"/>
          <p:cNvSpPr/>
          <p:nvPr/>
        </p:nvSpPr>
        <p:spPr>
          <a:xfrm>
            <a:off x="4484019" y="1833196"/>
            <a:ext cx="6976557" cy="232116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Ak </a:t>
            </a:r>
            <a:r>
              <a:rPr lang="el-GR" sz="3200" b="1" dirty="0" smtClean="0"/>
              <a:t>Δ</a:t>
            </a:r>
            <a:r>
              <a:rPr lang="sk-SK" sz="3200" b="1" dirty="0"/>
              <a:t>H = H</a:t>
            </a:r>
            <a:r>
              <a:rPr lang="sk-SK" sz="3200" b="1" baseline="-25000" dirty="0"/>
              <a:t>P</a:t>
            </a:r>
            <a:r>
              <a:rPr lang="sk-SK" sz="3200" b="1" dirty="0"/>
              <a:t> – </a:t>
            </a:r>
            <a:r>
              <a:rPr lang="sk-SK" sz="3200" b="1" dirty="0" smtClean="0"/>
              <a:t>H</a:t>
            </a:r>
            <a:r>
              <a:rPr lang="sk-SK" sz="3200" b="1" baseline="-25000" dirty="0" smtClean="0"/>
              <a:t>R  </a:t>
            </a:r>
            <a:endParaRPr lang="sk-SK" sz="3200" dirty="0"/>
          </a:p>
          <a:p>
            <a:pPr algn="ctr"/>
            <a:r>
              <a:rPr lang="sk-SK" sz="3200" dirty="0" smtClean="0"/>
              <a:t>a </a:t>
            </a:r>
            <a:r>
              <a:rPr lang="sk-SK" sz="3200" dirty="0" err="1" smtClean="0"/>
              <a:t>entalpia</a:t>
            </a:r>
            <a:r>
              <a:rPr lang="sk-SK" sz="3200" dirty="0" smtClean="0"/>
              <a:t> </a:t>
            </a:r>
            <a:r>
              <a:rPr lang="sk-SK" sz="3200" dirty="0"/>
              <a:t>produktov </a:t>
            </a:r>
            <a:r>
              <a:rPr lang="sk-SK" sz="3200" dirty="0" smtClean="0"/>
              <a:t>je </a:t>
            </a:r>
            <a:r>
              <a:rPr lang="sk-SK" sz="3200" u="sng" dirty="0" smtClean="0"/>
              <a:t>menšia</a:t>
            </a:r>
            <a:r>
              <a:rPr lang="sk-SK" sz="3200" dirty="0" smtClean="0"/>
              <a:t> </a:t>
            </a:r>
            <a:r>
              <a:rPr lang="sk-SK" sz="3200" dirty="0"/>
              <a:t>ako </a:t>
            </a:r>
            <a:r>
              <a:rPr lang="sk-SK" sz="3200" dirty="0" err="1"/>
              <a:t>entalpia</a:t>
            </a:r>
            <a:r>
              <a:rPr lang="sk-SK" sz="3200" dirty="0"/>
              <a:t> </a:t>
            </a:r>
            <a:r>
              <a:rPr lang="sk-SK" sz="3200" dirty="0" err="1"/>
              <a:t>reaktantov</a:t>
            </a:r>
            <a:r>
              <a:rPr lang="sk-SK" sz="3200" dirty="0"/>
              <a:t> a preto má reakčné teplo zápornú </a:t>
            </a:r>
            <a:r>
              <a:rPr lang="sk-SK" sz="3200" dirty="0" smtClean="0"/>
              <a:t>hodnotu</a:t>
            </a:r>
            <a:r>
              <a:rPr lang="sk-SK" sz="3200" dirty="0"/>
              <a:t> </a:t>
            </a:r>
            <a:r>
              <a:rPr lang="sk-SK" sz="3200" dirty="0" smtClean="0">
                <a:sym typeface="Wingdings" panose="05000000000000000000" pitchFamily="2" charset="2"/>
              </a:rPr>
              <a:t></a:t>
            </a:r>
            <a:endParaRPr lang="sk-SK" sz="3200" dirty="0"/>
          </a:p>
        </p:txBody>
      </p:sp>
      <p:sp>
        <p:nvSpPr>
          <p:cNvPr id="12" name="Zaoblený obdĺžnik 11"/>
          <p:cNvSpPr/>
          <p:nvPr/>
        </p:nvSpPr>
        <p:spPr>
          <a:xfrm>
            <a:off x="0" y="3866200"/>
            <a:ext cx="534390" cy="57632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H</a:t>
            </a:r>
            <a:r>
              <a:rPr lang="sk-SK" baseline="-25000" dirty="0" smtClean="0">
                <a:solidFill>
                  <a:schemeClr val="tx1"/>
                </a:solidFill>
              </a:rPr>
              <a:t>P</a:t>
            </a:r>
            <a:endParaRPr lang="sk-SK" baseline="-25000" dirty="0">
              <a:solidFill>
                <a:schemeClr val="tx1"/>
              </a:solidFill>
            </a:endParaRPr>
          </a:p>
        </p:txBody>
      </p:sp>
      <p:sp>
        <p:nvSpPr>
          <p:cNvPr id="13" name="Zaoblený obdĺžnik 12"/>
          <p:cNvSpPr/>
          <p:nvPr/>
        </p:nvSpPr>
        <p:spPr>
          <a:xfrm>
            <a:off x="0" y="2705615"/>
            <a:ext cx="534390" cy="57632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H</a:t>
            </a:r>
            <a:r>
              <a:rPr lang="sk-SK" baseline="-25000" dirty="0" smtClean="0">
                <a:solidFill>
                  <a:schemeClr val="tx1"/>
                </a:solidFill>
              </a:rPr>
              <a:t>R</a:t>
            </a:r>
            <a:endParaRPr lang="sk-SK" baseline="-25000" dirty="0">
              <a:solidFill>
                <a:schemeClr val="tx1"/>
              </a:solidFill>
            </a:endParaRPr>
          </a:p>
        </p:txBody>
      </p:sp>
      <p:cxnSp>
        <p:nvCxnSpPr>
          <p:cNvPr id="14" name="Rovná spojovacia šípka 13"/>
          <p:cNvCxnSpPr/>
          <p:nvPr/>
        </p:nvCxnSpPr>
        <p:spPr>
          <a:xfrm>
            <a:off x="2643561" y="3621024"/>
            <a:ext cx="4262206" cy="1402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49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obsah 2">
            <a:extLst>
              <a:ext uri="{FF2B5EF4-FFF2-40B4-BE49-F238E27FC236}">
                <a16:creationId xmlns:a16="http://schemas.microsoft.com/office/drawing/2014/main" xmlns="" id="{0422FF22-CAD0-4812-A139-A61026E40F59}"/>
              </a:ext>
            </a:extLst>
          </p:cNvPr>
          <p:cNvSpPr txBox="1">
            <a:spLocks/>
          </p:cNvSpPr>
          <p:nvPr/>
        </p:nvSpPr>
        <p:spPr>
          <a:xfrm>
            <a:off x="0" y="5485359"/>
            <a:ext cx="5422099" cy="631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k-SK" sz="3200" b="1" dirty="0">
                <a:solidFill>
                  <a:srgbClr val="FF0000"/>
                </a:solidFill>
              </a:rPr>
              <a:t>K + </a:t>
            </a:r>
            <a:r>
              <a:rPr lang="sk-SK" sz="3200" b="1" dirty="0" smtClean="0">
                <a:solidFill>
                  <a:srgbClr val="FF0000"/>
                </a:solidFill>
              </a:rPr>
              <a:t>H</a:t>
            </a:r>
            <a:r>
              <a:rPr lang="sk-SK" sz="3200" b="1" baseline="-25000" dirty="0" smtClean="0">
                <a:solidFill>
                  <a:srgbClr val="FF0000"/>
                </a:solidFill>
              </a:rPr>
              <a:t>2</a:t>
            </a:r>
            <a:r>
              <a:rPr lang="sk-SK" sz="3200" b="1" dirty="0" smtClean="0">
                <a:solidFill>
                  <a:srgbClr val="FF0000"/>
                </a:solidFill>
              </a:rPr>
              <a:t>O </a:t>
            </a:r>
            <a:r>
              <a:rPr lang="sk-SK"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→  K</a:t>
            </a:r>
            <a:r>
              <a:rPr lang="sk-SK" sz="3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OH </a:t>
            </a:r>
            <a:r>
              <a:rPr lang="sk-SK"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+ </a:t>
            </a:r>
            <a:r>
              <a:rPr lang="sk-SK" sz="3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lang="sk-SK" sz="3200" b="1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sk-SK" sz="3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(g) </a:t>
            </a:r>
            <a:r>
              <a:rPr lang="sk-SK" sz="3200" dirty="0" smtClean="0"/>
              <a:t>draslík </a:t>
            </a:r>
            <a:r>
              <a:rPr lang="sk-SK" sz="3200" dirty="0"/>
              <a:t>+ voda</a:t>
            </a:r>
          </a:p>
          <a:p>
            <a:pPr marL="0" indent="0" algn="ctr">
              <a:buNone/>
            </a:pPr>
            <a:endParaRPr lang="sk-SK" sz="320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/>
          <a:lstStyle/>
          <a:p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PRÍKLADY NA </a:t>
            </a:r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EXOTERMICKÉ REAKCIE</a:t>
            </a:r>
            <a:endParaRPr lang="sk-SK" b="1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xmlns="" id="{88642858-CDAE-4711-A970-BDB159905A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332" y="1885359"/>
            <a:ext cx="3900000" cy="360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xmlns="" id="{DD32BE71-A5B4-46C6-95CB-63BEDA42B9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332" y="1885359"/>
            <a:ext cx="4675325" cy="360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Zástupný obsah 2">
            <a:extLst>
              <a:ext uri="{FF2B5EF4-FFF2-40B4-BE49-F238E27FC236}">
                <a16:creationId xmlns:a16="http://schemas.microsoft.com/office/drawing/2014/main" xmlns="" id="{47FF8217-534E-4F02-859C-14EBCEF88B81}"/>
              </a:ext>
            </a:extLst>
          </p:cNvPr>
          <p:cNvSpPr txBox="1">
            <a:spLocks/>
          </p:cNvSpPr>
          <p:nvPr/>
        </p:nvSpPr>
        <p:spPr>
          <a:xfrm>
            <a:off x="5123332" y="5594541"/>
            <a:ext cx="6508379" cy="833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k-SK" sz="3200" b="1" dirty="0" smtClean="0">
                <a:solidFill>
                  <a:srgbClr val="FF0000"/>
                </a:solidFill>
              </a:rPr>
              <a:t>Na(s)+ H</a:t>
            </a:r>
            <a:r>
              <a:rPr lang="sk-SK" sz="3200" b="1" baseline="-25000" dirty="0" smtClean="0">
                <a:solidFill>
                  <a:srgbClr val="FF0000"/>
                </a:solidFill>
              </a:rPr>
              <a:t>2</a:t>
            </a:r>
            <a:r>
              <a:rPr lang="sk-SK" sz="3200" b="1" dirty="0" smtClean="0">
                <a:solidFill>
                  <a:srgbClr val="FF0000"/>
                </a:solidFill>
              </a:rPr>
              <a:t>O (l)  </a:t>
            </a:r>
            <a:r>
              <a:rPr lang="sk-SK" sz="3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→  </a:t>
            </a:r>
            <a:r>
              <a:rPr lang="sk-SK" sz="3200" b="1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NaOH</a:t>
            </a:r>
            <a:r>
              <a:rPr lang="sk-SK" sz="3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+ H</a:t>
            </a:r>
            <a:r>
              <a:rPr lang="sk-SK" sz="3200" b="1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sk-SK" sz="3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(g) </a:t>
            </a:r>
            <a:endParaRPr lang="sk-SK" sz="32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sk-SK" sz="3200" dirty="0"/>
              <a:t>sodík + voda</a:t>
            </a:r>
          </a:p>
          <a:p>
            <a:pPr marL="0" indent="0" algn="ctr">
              <a:buNone/>
            </a:pPr>
            <a:endParaRPr lang="sk-SK" sz="3200" dirty="0"/>
          </a:p>
        </p:txBody>
      </p:sp>
      <p:pic>
        <p:nvPicPr>
          <p:cNvPr id="8" name="Obrázek 3">
            <a:extLst>
              <a:ext uri="{FF2B5EF4-FFF2-40B4-BE49-F238E27FC236}">
                <a16:creationId xmlns:a16="http://schemas.microsoft.com/office/drawing/2014/main" xmlns="" id="{3C11F9BC-C731-440F-A1F2-93F364F216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10053916" y="2169995"/>
            <a:ext cx="1915170" cy="3306779"/>
          </a:xfrm>
          <a:prstGeom prst="rect">
            <a:avLst/>
          </a:prstGeom>
        </p:spPr>
      </p:pic>
      <p:sp>
        <p:nvSpPr>
          <p:cNvPr id="3" name="Oblak 2"/>
          <p:cNvSpPr/>
          <p:nvPr/>
        </p:nvSpPr>
        <p:spPr>
          <a:xfrm>
            <a:off x="9236927" y="928049"/>
            <a:ext cx="2856931" cy="1241946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>
                <a:solidFill>
                  <a:srgbClr val="FF0000"/>
                </a:solidFill>
              </a:rPr>
              <a:t>Je to OK?</a:t>
            </a:r>
            <a:endParaRPr lang="sk-SK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3756" y="5727205"/>
            <a:ext cx="11978244" cy="1320800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chemeClr val="tx1"/>
                </a:solidFill>
              </a:rPr>
              <a:t>Neutralizácia            tuhnutie malty            </a:t>
            </a:r>
            <a:r>
              <a:rPr lang="sk-SK" dirty="0" err="1" smtClean="0">
                <a:solidFill>
                  <a:schemeClr val="tx1"/>
                </a:solidFill>
              </a:rPr>
              <a:t>aluminotermia</a:t>
            </a:r>
            <a:r>
              <a:rPr lang="sk-SK" dirty="0">
                <a:solidFill>
                  <a:schemeClr val="tx1"/>
                </a:solidFill>
              </a:rPr>
              <a:t/>
            </a:r>
            <a:br>
              <a:rPr lang="sk-SK" dirty="0">
                <a:solidFill>
                  <a:schemeClr val="tx1"/>
                </a:solidFill>
              </a:rPr>
            </a:br>
            <a:r>
              <a:rPr lang="sk-SK" dirty="0" smtClean="0">
                <a:solidFill>
                  <a:schemeClr val="tx1"/>
                </a:solidFill>
              </a:rPr>
              <a:t>                                                                 zváranie koľajníc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758482" y="381329"/>
            <a:ext cx="10701206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 smtClean="0">
                <a:solidFill>
                  <a:schemeClr val="tx1"/>
                </a:solidFill>
              </a:rPr>
              <a:t>Rozpúšťanie </a:t>
            </a:r>
            <a:r>
              <a:rPr lang="sk-SK" dirty="0" err="1" smtClean="0">
                <a:solidFill>
                  <a:schemeClr val="tx1"/>
                </a:solidFill>
              </a:rPr>
              <a:t>NaOH</a:t>
            </a:r>
            <a:r>
              <a:rPr lang="sk-SK" dirty="0" smtClean="0">
                <a:solidFill>
                  <a:schemeClr val="tx1"/>
                </a:solidFill>
              </a:rPr>
              <a:t> vo vode aj riedenie kyselín s vodou – kadička je teplá!!!! </a:t>
            </a:r>
          </a:p>
          <a:p>
            <a:r>
              <a:rPr lang="sk-SK" dirty="0" smtClean="0">
                <a:solidFill>
                  <a:schemeClr val="tx1"/>
                </a:solidFill>
              </a:rPr>
              <a:t>Hasenie vápna – prudká exotermická reakcia!!!!!</a:t>
            </a:r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5122" name="Picture 2" descr="Výroba mált a betónu | Urob si sá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683" y="2950273"/>
            <a:ext cx="4161133" cy="278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Zborovna.sk – portál pre učiteľov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6" r="13953"/>
          <a:stretch/>
        </p:blipFill>
        <p:spPr bwMode="auto">
          <a:xfrm>
            <a:off x="758482" y="1861587"/>
            <a:ext cx="2616592" cy="217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Neutralizácia - YouTub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48" b="17025"/>
          <a:stretch/>
        </p:blipFill>
        <p:spPr bwMode="auto">
          <a:xfrm>
            <a:off x="1" y="4074692"/>
            <a:ext cx="3882682" cy="166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Soldadura aluminotèrmica - Viquipèdia, l'enciclopèdia lliu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885" y="2877271"/>
            <a:ext cx="3825573" cy="286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05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1139529" cy="2035126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EXOTERMICKÁ REAKCIA </a:t>
            </a:r>
            <a:br>
              <a:rPr lang="sk-SK" dirty="0" smtClean="0"/>
            </a:br>
            <a:r>
              <a:rPr lang="sk-SK" dirty="0" smtClean="0">
                <a:solidFill>
                  <a:schemeClr val="tx1"/>
                </a:solidFill>
              </a:rPr>
              <a:t>Rozklad peroxidu vodíka </a:t>
            </a:r>
            <a:br>
              <a:rPr lang="sk-SK" dirty="0" smtClean="0">
                <a:solidFill>
                  <a:schemeClr val="tx1"/>
                </a:solidFill>
              </a:rPr>
            </a:br>
            <a:r>
              <a:rPr lang="sk-SK" dirty="0" smtClean="0">
                <a:solidFill>
                  <a:schemeClr val="tx1"/>
                </a:solidFill>
              </a:rPr>
              <a:t>katalyzátor je MnO</a:t>
            </a:r>
            <a:r>
              <a:rPr lang="sk-SK" cap="all" baseline="-25000" dirty="0" smtClean="0">
                <a:solidFill>
                  <a:schemeClr val="tx1"/>
                </a:solidFill>
              </a:rPr>
              <a:t>2</a:t>
            </a:r>
            <a:r>
              <a:rPr lang="sk-SK" dirty="0" smtClean="0">
                <a:solidFill>
                  <a:schemeClr val="tx1"/>
                </a:solidFill>
              </a:rPr>
              <a:t> (</a:t>
            </a:r>
            <a:r>
              <a:rPr lang="sk-SK" dirty="0" err="1" smtClean="0">
                <a:solidFill>
                  <a:schemeClr val="tx1"/>
                </a:solidFill>
              </a:rPr>
              <a:t>burel</a:t>
            </a:r>
            <a:r>
              <a:rPr lang="sk-SK" dirty="0" smtClean="0">
                <a:solidFill>
                  <a:schemeClr val="tx1"/>
                </a:solidFill>
              </a:rPr>
              <a:t>)</a:t>
            </a:r>
            <a:br>
              <a:rPr lang="sk-SK" dirty="0" smtClean="0">
                <a:solidFill>
                  <a:schemeClr val="tx1"/>
                </a:solidFill>
              </a:rPr>
            </a:br>
            <a:r>
              <a:rPr lang="sk-SK" dirty="0" smtClean="0">
                <a:solidFill>
                  <a:schemeClr val="tx1"/>
                </a:solidFill>
              </a:rPr>
              <a:t>2H</a:t>
            </a:r>
            <a:r>
              <a:rPr lang="sk-SK" baseline="-25000" dirty="0" smtClean="0">
                <a:solidFill>
                  <a:schemeClr val="tx1"/>
                </a:solidFill>
              </a:rPr>
              <a:t>2</a:t>
            </a:r>
            <a:r>
              <a:rPr lang="sk-SK" dirty="0" smtClean="0">
                <a:solidFill>
                  <a:schemeClr val="tx1"/>
                </a:solidFill>
              </a:rPr>
              <a:t>O</a:t>
            </a:r>
            <a:r>
              <a:rPr lang="sk-SK" baseline="-25000" dirty="0" smtClean="0">
                <a:solidFill>
                  <a:schemeClr val="tx1"/>
                </a:solidFill>
              </a:rPr>
              <a:t>2</a:t>
            </a:r>
            <a:r>
              <a:rPr lang="sk-SK" dirty="0" smtClean="0">
                <a:solidFill>
                  <a:schemeClr val="tx1"/>
                </a:solidFill>
              </a:rPr>
              <a:t>(aq) </a:t>
            </a:r>
            <a:r>
              <a:rPr lang="sk-SK" dirty="0" smtClean="0">
                <a:solidFill>
                  <a:schemeClr val="tx1"/>
                </a:solidFill>
                <a:latin typeface="Times New Roman"/>
                <a:cs typeface="Times New Roman"/>
              </a:rPr>
              <a:t>→O</a:t>
            </a:r>
            <a:r>
              <a:rPr lang="sk-SK" baseline="-25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r>
              <a:rPr lang="sk-SK" dirty="0" smtClean="0">
                <a:solidFill>
                  <a:schemeClr val="tx1"/>
                </a:solidFill>
                <a:latin typeface="Times New Roman"/>
                <a:cs typeface="Times New Roman"/>
              </a:rPr>
              <a:t> (g) + 2H</a:t>
            </a:r>
            <a:r>
              <a:rPr lang="sk-SK" baseline="-25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r>
              <a:rPr lang="sk-SK" dirty="0" smtClean="0">
                <a:solidFill>
                  <a:schemeClr val="tx1"/>
                </a:solidFill>
                <a:latin typeface="Times New Roman"/>
                <a:cs typeface="Times New Roman"/>
              </a:rPr>
              <a:t>O (g)</a:t>
            </a:r>
            <a:br>
              <a:rPr lang="sk-SK" dirty="0" smtClean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sk-SK" dirty="0" smtClean="0">
                <a:solidFill>
                  <a:schemeClr val="tx1"/>
                </a:solidFill>
                <a:latin typeface="Times New Roman"/>
                <a:cs typeface="Times New Roman"/>
              </a:rPr>
              <a:t>dôkaz kyslíka tlejúcou špajdľou,</a:t>
            </a:r>
            <a:br>
              <a:rPr lang="sk-SK" dirty="0" smtClean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sk-SK" dirty="0" smtClean="0">
                <a:solidFill>
                  <a:schemeClr val="tx1"/>
                </a:solidFill>
                <a:latin typeface="Times New Roman"/>
                <a:cs typeface="Times New Roman"/>
              </a:rPr>
              <a:t>ktorá sa rozhorí </a:t>
            </a:r>
            <a:r>
              <a:rPr lang="sk-SK" dirty="0" smtClean="0">
                <a:solidFill>
                  <a:schemeClr val="tx1"/>
                </a:solidFill>
                <a:latin typeface="Times New Roman"/>
                <a:cs typeface="Times New Roman"/>
                <a:sym typeface="Wingdings" panose="05000000000000000000" pitchFamily="2" charset="2"/>
              </a:rPr>
              <a:t></a:t>
            </a:r>
            <a:r>
              <a:rPr lang="sk-SK" dirty="0" smtClean="0">
                <a:solidFill>
                  <a:schemeClr val="tx1"/>
                </a:solidFill>
                <a:latin typeface="Times New Roman"/>
                <a:cs typeface="Times New Roman"/>
              </a:rPr>
              <a:t/>
            </a:r>
            <a:br>
              <a:rPr lang="sk-SK" dirty="0" smtClean="0">
                <a:solidFill>
                  <a:schemeClr val="tx1"/>
                </a:solidFill>
                <a:latin typeface="Times New Roman"/>
                <a:cs typeface="Times New Roman"/>
              </a:rPr>
            </a:br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6146" name="Picture 2" descr="Rozklad peroxidu vodíku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729" y="320039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redmety.skylan.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90" y="4037561"/>
            <a:ext cx="9623132" cy="223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0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z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737</TotalTime>
  <Words>1329</Words>
  <Application>Microsoft Office PowerPoint</Application>
  <PresentationFormat>Širokouhlá</PresentationFormat>
  <Paragraphs>225</Paragraphs>
  <Slides>26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26</vt:i4>
      </vt:variant>
    </vt:vector>
  </HeadingPairs>
  <TitlesOfParts>
    <vt:vector size="33" baseType="lpstr">
      <vt:lpstr>Arial</vt:lpstr>
      <vt:lpstr>Calibri</vt:lpstr>
      <vt:lpstr>Times New Roman</vt:lpstr>
      <vt:lpstr>Trebuchet MS</vt:lpstr>
      <vt:lpstr>Wingdings</vt:lpstr>
      <vt:lpstr>Wingdings 3</vt:lpstr>
      <vt:lpstr>Fazeta</vt:lpstr>
      <vt:lpstr>ENERGETICKÉ ZMENY PRI CHEMICKÝCH REAKCIÁCH</vt:lpstr>
      <vt:lpstr>TERMOCHÉMIA</vt:lpstr>
      <vt:lpstr>REAKČNÉ TEPLO = Q</vt:lpstr>
      <vt:lpstr>TERMOCHEMICKÉ REAKCIE OBSAHUJÚ:</vt:lpstr>
      <vt:lpstr>1. EXOTERMICKÉ REAKCIE</vt:lpstr>
      <vt:lpstr>Prezentácia programu PowerPoint</vt:lpstr>
      <vt:lpstr>PRÍKLADY NA EXOTERMICKÉ REAKCIE</vt:lpstr>
      <vt:lpstr>Neutralizácia            tuhnutie malty            aluminotermia                                                                  zváranie koľajníc</vt:lpstr>
      <vt:lpstr>EXOTERMICKÁ REAKCIA  Rozklad peroxidu vodíka  katalyzátor je MnO2 (burel) 2H2O2(aq) →O2 (g) + 2H2O (g) dôkaz kyslíka tlejúcou špajdľou, ktorá sa rozhorí  </vt:lpstr>
      <vt:lpstr>2. ENDOTERMICKÉ REAKCIE</vt:lpstr>
      <vt:lpstr>2. ENDOTERMICKÉ REAKCIE</vt:lpstr>
      <vt:lpstr>PRÍKLADY NA ENDOTERMICKÉ REAKCIE</vt:lpstr>
      <vt:lpstr>3.batérií napr. v telefóne  4. tvorba fosílnych palív  vznik uhlia, ropy a zemného  plynu 5.  </vt:lpstr>
      <vt:lpstr>Topenie ľadu a vyparovanie – teplo treba dodať – ENDO dej </vt:lpstr>
      <vt:lpstr>Porovnanie fotosyntézy a dýchania</vt:lpstr>
      <vt:lpstr>Fakty o priebehu chemických reakcií</vt:lpstr>
      <vt:lpstr>Ako zapisujeme reakčné teplo k reakcii?</vt:lpstr>
      <vt:lpstr>DVA TERMOCHEMICKÉ ZÁKONY</vt:lpstr>
      <vt:lpstr>Prezentácia programu PowerPoint</vt:lpstr>
      <vt:lpstr>Prezentácia programu PowerPoint</vt:lpstr>
      <vt:lpstr>Tepelné javy pri rozpúšťaní tuhých látok vo vode – KI, NaCl, Na2CO3 . 10 H2O, NaOH)   </vt:lpstr>
      <vt:lpstr>Prezentácia programu PowerPoint</vt:lpstr>
      <vt:lpstr>Prezentácia programu PowerPoint</vt:lpstr>
      <vt:lpstr>1.Výpočet ZLUČOVACIEHO reakčného tepla z tabuľkových hodnôt </vt:lpstr>
      <vt:lpstr>Prezentácia programu PowerPoint</vt:lpstr>
      <vt:lpstr>Escape room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ENERGETICKÉ ZMENY PRI CHEMICKÝCH REAKCIÁCH</dc:title>
  <dc:creator>Miriama Kopernická</dc:creator>
  <cp:lastModifiedBy>ucitel</cp:lastModifiedBy>
  <cp:revision>71</cp:revision>
  <dcterms:created xsi:type="dcterms:W3CDTF">2020-01-13T20:47:36Z</dcterms:created>
  <dcterms:modified xsi:type="dcterms:W3CDTF">2023-04-12T10:14:21Z</dcterms:modified>
</cp:coreProperties>
</file>