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2" r:id="rId3"/>
    <p:sldId id="256" r:id="rId4"/>
    <p:sldId id="257" r:id="rId5"/>
    <p:sldId id="258" r:id="rId6"/>
    <p:sldId id="267" r:id="rId7"/>
    <p:sldId id="268" r:id="rId8"/>
    <p:sldId id="269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0" r:id="rId18"/>
    <p:sldId id="271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232979-B41E-4208-94AE-3C0F920EAFBD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979-B41E-4208-94AE-3C0F920EAFBD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979-B41E-4208-94AE-3C0F920EAFBD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232979-B41E-4208-94AE-3C0F920EAFBD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232979-B41E-4208-94AE-3C0F920EAFBD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232979-B41E-4208-94AE-3C0F920EAFBD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232979-B41E-4208-94AE-3C0F920EAFBD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979-B41E-4208-94AE-3C0F920EAFBD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232979-B41E-4208-94AE-3C0F920EAFBD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232979-B41E-4208-94AE-3C0F920EAFBD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232979-B41E-4208-94AE-3C0F920EAFBD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232979-B41E-4208-94AE-3C0F920EAFBD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ŽALÚDOK</a:t>
            </a:r>
            <a:endParaRPr lang="sk-SK" b="1" dirty="0"/>
          </a:p>
        </p:txBody>
      </p:sp>
      <p:pic>
        <p:nvPicPr>
          <p:cNvPr id="4" name="Zástupný symbol obsahu 3" descr="zaludok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060429"/>
            <a:ext cx="6480720" cy="55950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TENKÉ ČREVO</a:t>
            </a:r>
            <a:endParaRPr lang="sk-SK" b="1" dirty="0"/>
          </a:p>
        </p:txBody>
      </p:sp>
      <p:pic>
        <p:nvPicPr>
          <p:cNvPr id="4" name="Zástupný symbol obsahu 3" descr="TENK-R~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62450"/>
          <a:stretch>
            <a:fillRect/>
          </a:stretch>
        </p:blipFill>
        <p:spPr>
          <a:xfrm>
            <a:off x="2482584" y="1052736"/>
            <a:ext cx="3889615" cy="5800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HRUBÉ  ČREVO</a:t>
            </a:r>
            <a:endParaRPr lang="sk-SK" b="1" dirty="0"/>
          </a:p>
        </p:txBody>
      </p:sp>
      <p:pic>
        <p:nvPicPr>
          <p:cNvPr id="4" name="Zástupný symbol obsahu 3" descr="h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052736"/>
            <a:ext cx="6264696" cy="5638226"/>
          </a:xfrm>
        </p:spPr>
      </p:pic>
      <p:pic>
        <p:nvPicPr>
          <p:cNvPr id="5" name="Obrázok 4" descr="h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196752"/>
            <a:ext cx="3117766" cy="29618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BlokTextu 5"/>
          <p:cNvSpPr txBox="1"/>
          <p:nvPr/>
        </p:nvSpPr>
        <p:spPr>
          <a:xfrm>
            <a:off x="1043608" y="4221088"/>
            <a:ext cx="1368152" cy="1015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sz="6000" dirty="0" smtClean="0">
                <a:latin typeface="Times New Roman" pitchFamily="18" charset="0"/>
                <a:cs typeface="Times New Roman" pitchFamily="18" charset="0"/>
              </a:rPr>
              <a:t>soli</a:t>
            </a:r>
            <a:endParaRPr lang="sk-SK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Šípka dolu 6"/>
          <p:cNvSpPr/>
          <p:nvPr/>
        </p:nvSpPr>
        <p:spPr>
          <a:xfrm>
            <a:off x="6012160" y="332656"/>
            <a:ext cx="1944216" cy="2952328"/>
          </a:xfrm>
          <a:prstGeom prst="downArrow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B</a:t>
            </a:r>
          </a:p>
          <a:p>
            <a:pPr algn="ctr"/>
            <a:r>
              <a:rPr lang="sk-SK" b="1" dirty="0" smtClean="0"/>
              <a:t>A</a:t>
            </a:r>
          </a:p>
          <a:p>
            <a:pPr algn="ctr"/>
            <a:r>
              <a:rPr lang="sk-SK" b="1" dirty="0" smtClean="0"/>
              <a:t>K</a:t>
            </a:r>
          </a:p>
          <a:p>
            <a:pPr algn="ctr"/>
            <a:r>
              <a:rPr lang="sk-SK" b="1" dirty="0" smtClean="0"/>
              <a:t>T</a:t>
            </a:r>
          </a:p>
          <a:p>
            <a:pPr algn="ctr"/>
            <a:r>
              <a:rPr lang="sk-SK" b="1" dirty="0" smtClean="0"/>
              <a:t>É</a:t>
            </a:r>
          </a:p>
          <a:p>
            <a:pPr algn="ctr"/>
            <a:r>
              <a:rPr lang="sk-SK" b="1" dirty="0" smtClean="0"/>
              <a:t>R</a:t>
            </a:r>
          </a:p>
          <a:p>
            <a:pPr algn="ctr"/>
            <a:r>
              <a:rPr lang="sk-SK" b="1" dirty="0" smtClean="0"/>
              <a:t>I</a:t>
            </a:r>
          </a:p>
          <a:p>
            <a:pPr algn="ctr"/>
            <a:r>
              <a:rPr lang="sk-SK" b="1" dirty="0"/>
              <a:t>E</a:t>
            </a:r>
          </a:p>
        </p:txBody>
      </p:sp>
      <p:sp>
        <p:nvSpPr>
          <p:cNvPr id="8" name="Obdĺžnik 7"/>
          <p:cNvSpPr/>
          <p:nvPr/>
        </p:nvSpPr>
        <p:spPr>
          <a:xfrm>
            <a:off x="1475656" y="6165304"/>
            <a:ext cx="42484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/>
              <a:t>Sterkobilín</a:t>
            </a:r>
            <a:r>
              <a:rPr lang="sk-SK" sz="2800" b="1" dirty="0" smtClean="0"/>
              <a:t> + </a:t>
            </a:r>
            <a:r>
              <a:rPr lang="sk-SK" sz="2800" b="1" dirty="0" err="1" smtClean="0"/>
              <a:t>urobilín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14528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CHOROBY TRÁVIACEJ SÚSTAVY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484784"/>
            <a:ext cx="8229600" cy="4572000"/>
          </a:xfrm>
        </p:spPr>
        <p:txBody>
          <a:bodyPr/>
          <a:lstStyle/>
          <a:p>
            <a:r>
              <a:rPr lang="sk-SK" b="1" u="sng" dirty="0" smtClean="0"/>
              <a:t>PEPTICKÝ VRED </a:t>
            </a:r>
            <a:endParaRPr lang="sk-SK" b="1" u="sng" dirty="0"/>
          </a:p>
        </p:txBody>
      </p:sp>
      <p:pic>
        <p:nvPicPr>
          <p:cNvPr id="4" name="Obrázok 3" descr="Traviaca_sustava_III_jul_html_m48d2019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1724" y="1928812"/>
            <a:ext cx="6635969" cy="45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/>
          <a:lstStyle/>
          <a:p>
            <a:r>
              <a:rPr lang="sk-SK" b="1" u="sng" dirty="0" err="1" smtClean="0"/>
              <a:t>Gastroezofágová</a:t>
            </a:r>
            <a:r>
              <a:rPr lang="sk-SK" b="1" u="sng" dirty="0" smtClean="0"/>
              <a:t> </a:t>
            </a:r>
            <a:r>
              <a:rPr lang="sk-SK" b="1" u="sng" dirty="0" err="1" smtClean="0"/>
              <a:t>refluxová</a:t>
            </a:r>
            <a:r>
              <a:rPr lang="sk-SK" b="1" u="sng" dirty="0" smtClean="0"/>
              <a:t> choroba – GER – (</a:t>
            </a:r>
            <a:r>
              <a:rPr lang="sk-SK" b="1" u="sng" dirty="0" err="1" smtClean="0"/>
              <a:t>reflux</a:t>
            </a:r>
            <a:r>
              <a:rPr lang="sk-SK" b="1" u="sng" dirty="0" smtClean="0"/>
              <a:t>)</a:t>
            </a:r>
            <a:r>
              <a:rPr lang="sk-SK" dirty="0" smtClean="0"/>
              <a:t> </a:t>
            </a:r>
          </a:p>
          <a:p>
            <a:endParaRPr lang="sk-SK" dirty="0"/>
          </a:p>
        </p:txBody>
      </p:sp>
      <p:pic>
        <p:nvPicPr>
          <p:cNvPr id="4" name="Obrázok 3" descr="Traviaca_sustava_III_jul_html_2b488bd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196752"/>
            <a:ext cx="6768752" cy="5511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4160"/>
          </a:xfrm>
        </p:spPr>
        <p:txBody>
          <a:bodyPr/>
          <a:lstStyle/>
          <a:p>
            <a:r>
              <a:rPr lang="sk-SK" b="1" dirty="0" smtClean="0"/>
              <a:t>HEPATITÍDA</a:t>
            </a:r>
            <a:endParaRPr lang="sk-SK" b="1" dirty="0"/>
          </a:p>
        </p:txBody>
      </p:sp>
      <p:pic>
        <p:nvPicPr>
          <p:cNvPr id="4" name="Obrázok 3" descr="Traviaca_sustava_III_jul_html_1138096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836712"/>
            <a:ext cx="8496944" cy="5654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266168"/>
          </a:xfrm>
        </p:spPr>
        <p:txBody>
          <a:bodyPr/>
          <a:lstStyle/>
          <a:p>
            <a:r>
              <a:rPr lang="sk-SK" dirty="0" smtClean="0"/>
              <a:t>ZÁPAL SLEPÉHO ČREVA</a:t>
            </a:r>
            <a:endParaRPr lang="sk-SK" dirty="0"/>
          </a:p>
        </p:txBody>
      </p:sp>
      <p:pic>
        <p:nvPicPr>
          <p:cNvPr id="4" name="Obrázok 3" descr="apendix_dreamstime_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684224"/>
            <a:ext cx="4320480" cy="6099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8980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6000" b="1" dirty="0" smtClean="0"/>
              <a:t>VÝŽIVA: </a:t>
            </a:r>
            <a:endParaRPr lang="sk-SK" sz="6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6626" name="Picture 2" descr="Výsledok vyhľadávania obrázkov pre dopyt VYžI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067230" cy="5143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1836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Zásady správnej výživy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VYžI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10" y="1285860"/>
            <a:ext cx="9110690" cy="3558863"/>
          </a:xfrm>
          <a:prstGeom prst="rect">
            <a:avLst/>
          </a:prstGeom>
          <a:noFill/>
        </p:spPr>
      </p:pic>
      <p:pic>
        <p:nvPicPr>
          <p:cNvPr id="1028" name="Picture 4" descr="Výsledok vyhľadávania obrázkov pre dopyt ob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00306"/>
            <a:ext cx="4786314" cy="3195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 descr="Výsledok vyhľadávania obrázkov pre dopyt hodin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786058"/>
            <a:ext cx="4331098" cy="2721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1836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800" dirty="0" smtClean="0"/>
              <a:t>c</a:t>
            </a:r>
            <a:r>
              <a:rPr lang="sk-SK" sz="2800" dirty="0" smtClean="0"/>
              <a:t>hemické </a:t>
            </a:r>
            <a:r>
              <a:rPr lang="sk-SK" sz="2800" dirty="0" err="1" smtClean="0"/>
              <a:t>vs</a:t>
            </a:r>
            <a:r>
              <a:rPr lang="sk-SK" sz="2800" dirty="0" smtClean="0"/>
              <a:t>. mechanické trávenie?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28596" y="1643050"/>
            <a:ext cx="8229600" cy="10183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Zložitejšia TS – mäsožravce / bylinožravce?</a:t>
            </a:r>
            <a:endParaRPr kumimoji="0" lang="sk-SK" sz="28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28596" y="2928934"/>
            <a:ext cx="8229600" cy="10183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Ktorá</a:t>
            </a:r>
            <a:r>
              <a:rPr kumimoji="0" lang="sk-SK" sz="28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trieda stavovcov má HRVOĽ?</a:t>
            </a:r>
            <a:endParaRPr kumimoji="0" lang="sk-SK" sz="28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28596" y="4214818"/>
            <a:ext cx="8229600" cy="10183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Čo je to KLOAKA?</a:t>
            </a:r>
            <a:endParaRPr kumimoji="0" lang="sk-SK" sz="28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611560" y="3645024"/>
          <a:ext cx="6096000" cy="2667061"/>
        </p:xfrm>
        <a:graphic>
          <a:graphicData uri="http://schemas.openxmlformats.org/drawingml/2006/table">
            <a:tbl>
              <a:tblPr/>
              <a:tblGrid>
                <a:gridCol w="2665309"/>
                <a:gridCol w="187480"/>
                <a:gridCol w="187480"/>
                <a:gridCol w="3055731"/>
              </a:tblGrid>
              <a:tr h="877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216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  <a:t>Gymnázium, SNP 1, </a:t>
                      </a:r>
                      <a:br>
                        <a:rPr lang="sk-SK" sz="240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sk-SK" sz="240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  <a:t>056 01 Gelnica</a:t>
                      </a:r>
                      <a:endParaRPr lang="sk-SK" sz="2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Web: </a:t>
                      </a:r>
                      <a:r>
                        <a:rPr lang="sk-SK" sz="2400" u="sng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  <a:hlinkClick r:id="rId2"/>
                        </a:rPr>
                        <a:t>www.gymgl.sk</a:t>
                      </a:r>
                      <a:r>
                        <a:rPr lang="sk-SK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2400" i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837" marR="35837" marT="53441" marB="5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KĽÚČ K INOVATÍVNEMU VZDELÁVANIU</a:t>
                      </a:r>
                      <a:endParaRPr lang="sk-SK" sz="2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ITMS kód projektu: </a:t>
                      </a:r>
                      <a:r>
                        <a:rPr lang="sk-SK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26110130703</a:t>
                      </a:r>
                      <a:endParaRPr lang="sk-SK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837" marR="35837" marT="53441" marB="5344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1979712" cy="2044977"/>
          </a:xfrm>
          <a:prstGeom prst="rect">
            <a:avLst/>
          </a:prstGeom>
          <a:noFill/>
        </p:spPr>
      </p:pic>
      <p:pic>
        <p:nvPicPr>
          <p:cNvPr id="10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3776" y="0"/>
            <a:ext cx="4939754" cy="1124744"/>
          </a:xfrm>
          <a:prstGeom prst="rect">
            <a:avLst/>
          </a:prstGeom>
          <a:noFill/>
        </p:spPr>
      </p:pic>
      <p:pic>
        <p:nvPicPr>
          <p:cNvPr id="11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1" y="0"/>
            <a:ext cx="2411760" cy="2244608"/>
          </a:xfrm>
          <a:prstGeom prst="rect">
            <a:avLst/>
          </a:prstGeom>
          <a:noFill/>
        </p:spPr>
      </p:pic>
      <p:sp>
        <p:nvSpPr>
          <p:cNvPr id="13" name="Nadpis 1"/>
          <p:cNvSpPr txBox="1">
            <a:spLocks/>
          </p:cNvSpPr>
          <p:nvPr/>
        </p:nvSpPr>
        <p:spPr>
          <a:xfrm>
            <a:off x="539552" y="2420888"/>
            <a:ext cx="8062912" cy="1470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b">
            <a:normAutofit/>
          </a:bodyPr>
          <a:lstStyle/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000" b="1" i="0" u="none" strike="noStrike" kern="1200" cap="none" spc="0" normalizeH="0" baseline="0" noProof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lt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TRÁVIACA SÚSTAVA</a:t>
            </a:r>
            <a:endParaRPr kumimoji="0" lang="sk-SK" sz="6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lt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Obrázok 13" descr="kyselina-chlorovodikov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7744" y="1052736"/>
            <a:ext cx="1660184" cy="15390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Obrázok 14" descr="pepsi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61290" y="4293096"/>
            <a:ext cx="2182710" cy="18899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r>
              <a:rPr lang="sk-SK" b="1" u="sng" dirty="0" smtClean="0"/>
              <a:t> VÝZNAM: ???</a:t>
            </a:r>
          </a:p>
          <a:p>
            <a:endParaRPr lang="sk-SK" b="1" u="sng" dirty="0" smtClean="0"/>
          </a:p>
          <a:p>
            <a:r>
              <a:rPr lang="sk-SK" b="1" u="sng" dirty="0" smtClean="0"/>
              <a:t>Časti: </a:t>
            </a:r>
            <a:endParaRPr lang="sk-SK" b="1" u="sng" dirty="0"/>
          </a:p>
        </p:txBody>
      </p:sp>
      <p:pic>
        <p:nvPicPr>
          <p:cNvPr id="4" name="Obrázok 3" descr="TRAV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96343"/>
            <a:ext cx="3888432" cy="6761657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>
            <a:off x="971600" y="836712"/>
            <a:ext cx="388843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rot="10800000">
            <a:off x="4932040" y="1196752"/>
            <a:ext cx="388843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971600" y="1628800"/>
            <a:ext cx="388843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 rot="3703111">
            <a:off x="6066905" y="1621538"/>
            <a:ext cx="504056" cy="2224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>
            <a:off x="2627784" y="3717032"/>
            <a:ext cx="172819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16464961">
            <a:off x="3953496" y="4711524"/>
            <a:ext cx="172819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i="1" dirty="0" smtClean="0"/>
              <a:t>1. Ústna dutina</a:t>
            </a:r>
            <a:endParaRPr lang="sk-SK" b="1" i="1" dirty="0"/>
          </a:p>
        </p:txBody>
      </p:sp>
      <p:pic>
        <p:nvPicPr>
          <p:cNvPr id="4" name="Zástupný symbol obsahu 3" descr="ustna 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6560" t="9657" b="7903"/>
          <a:stretch>
            <a:fillRect/>
          </a:stretch>
        </p:blipFill>
        <p:spPr>
          <a:xfrm>
            <a:off x="1331640" y="1052736"/>
            <a:ext cx="5904656" cy="5646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898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Zuby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Výsledok vyhľadávania obrázkov pre dopyt Stavba zubu"/>
          <p:cNvPicPr>
            <a:picLocks noChangeAspect="1" noChangeArrowheads="1"/>
          </p:cNvPicPr>
          <p:nvPr/>
        </p:nvPicPr>
        <p:blipFill>
          <a:blip r:embed="rId2"/>
          <a:srcRect l="4687" t="17708" r="14062" b="8333"/>
          <a:stretch>
            <a:fillRect/>
          </a:stretch>
        </p:blipFill>
        <p:spPr bwMode="auto">
          <a:xfrm>
            <a:off x="428596" y="1425301"/>
            <a:ext cx="7643866" cy="5218409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7143768" y="4643446"/>
            <a:ext cx="714380" cy="1785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6900882" cy="101836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Mliečny chrup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 descr="Výsledok vyhľadávania obrázkov pre dopyt mliečny chr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44656"/>
            <a:ext cx="4929222" cy="541334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715008" y="1714488"/>
            <a:ext cx="174438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i2 , c, m2</a:t>
            </a:r>
            <a:endParaRPr lang="sk-SK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Trvalý chrup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1266" name="Picture 2" descr="Výsledok vyhľadávania obrázkov pre dopyt trvaly chr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1071546"/>
            <a:ext cx="8265481" cy="5429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Hltan, pažerák</a:t>
            </a:r>
            <a:endParaRPr lang="sk-SK" b="1" dirty="0"/>
          </a:p>
        </p:txBody>
      </p:sp>
      <p:pic>
        <p:nvPicPr>
          <p:cNvPr id="4" name="Zástupný symbol obsahu 3" descr="TRAV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2759" r="12759" b="63435"/>
          <a:stretch>
            <a:fillRect/>
          </a:stretch>
        </p:blipFill>
        <p:spPr>
          <a:xfrm>
            <a:off x="1259632" y="1268760"/>
            <a:ext cx="6264696" cy="5347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61</TotalTime>
  <Words>103</Words>
  <Application>Microsoft Office PowerPoint</Application>
  <PresentationFormat>Prezentácia na obrazovke (4:3)</PresentationFormat>
  <Paragraphs>38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Nadšenie</vt:lpstr>
      <vt:lpstr>Snímka 1</vt:lpstr>
      <vt:lpstr>chemické vs. mechanické trávenie?</vt:lpstr>
      <vt:lpstr>Snímka 3</vt:lpstr>
      <vt:lpstr>Snímka 4</vt:lpstr>
      <vt:lpstr>1. Ústna dutina</vt:lpstr>
      <vt:lpstr>Zuby</vt:lpstr>
      <vt:lpstr>Mliečny chrup</vt:lpstr>
      <vt:lpstr>Trvalý chrup</vt:lpstr>
      <vt:lpstr>Hltan, pažerák</vt:lpstr>
      <vt:lpstr>ŽALÚDOK</vt:lpstr>
      <vt:lpstr>TENKÉ ČREVO</vt:lpstr>
      <vt:lpstr>HRUBÉ  ČREVO</vt:lpstr>
      <vt:lpstr>CHOROBY TRÁVIACEJ SÚSTAVY</vt:lpstr>
      <vt:lpstr>Snímka 14</vt:lpstr>
      <vt:lpstr>Snímka 15</vt:lpstr>
      <vt:lpstr>Snímka 16</vt:lpstr>
      <vt:lpstr>VÝŽIVA: </vt:lpstr>
      <vt:lpstr>Zásady správnej výživy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TRÁVIACA SÚSTAVA</dc:title>
  <dc:creator>PC</dc:creator>
  <cp:lastModifiedBy>hp</cp:lastModifiedBy>
  <cp:revision>42</cp:revision>
  <dcterms:created xsi:type="dcterms:W3CDTF">2014-10-12T01:26:21Z</dcterms:created>
  <dcterms:modified xsi:type="dcterms:W3CDTF">2020-10-18T09:37:17Z</dcterms:modified>
</cp:coreProperties>
</file>