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8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2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E513F2-019F-4C67-BB9E-77A782B52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sk-SK" sz="3000" dirty="0">
                <a:solidFill>
                  <a:srgbClr val="FFFFFF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Štandardizácia argumentu. Typy zdôvodnenia záveru predpokladmi. Diagram argumentu.</a:t>
            </a:r>
            <a:br>
              <a:rPr lang="sk-SK" sz="3000" dirty="0">
                <a:solidFill>
                  <a:srgbClr val="FFFFFF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sz="30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B12844-442F-4804-9E9D-FB4FB2D7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endParaRPr lang="sk-SK" sz="22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C7466C90-AB3E-4E9E-AEF6-42679CE6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7853" r="22304" b="1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BBBCD3-443E-49F8-9206-4658CEC2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8035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FFFA92-9CF0-4B27-86CD-36327478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169798"/>
          </a:xfrm>
        </p:spPr>
        <p:txBody>
          <a:bodyPr>
            <a:normAutofit/>
          </a:bodyPr>
          <a:lstStyle/>
          <a:p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Príklad argumentu obsahujúci dva </a:t>
            </a:r>
            <a:r>
              <a:rPr lang="sk-SK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dva sprostredkujúce závery:</a:t>
            </a:r>
            <a:endParaRPr lang="sk-SK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>
              <a:buNone/>
            </a:pPr>
            <a:r>
              <a:rPr lang="sk-SK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„Pokiaľ sa dobre pamätám, manželka pána Milana nedávno maturovala, teda má okolo 20 rokov. Pán Milan odišiel do dôchodku pred dvoma rokmi  - takže má cez 60 rokov. Z toho vyplýva, že pán Milan je o dosť starší než jeho manželka.“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Štandardizácia argumentu:</a:t>
            </a:r>
            <a:endParaRPr lang="sk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P1: Manželka pána Milana nedávno maturovala.</a:t>
            </a:r>
            <a:endParaRPr lang="sk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P2: Manželka pána Milana má okolo 20 rokov.</a:t>
            </a:r>
            <a:endParaRPr lang="sk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P3: Pán Milan odišiel do dôchodku pred dvoma rokmi.</a:t>
            </a:r>
            <a:endParaRPr lang="sk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P4: Pán Milan má cez 60 rokov.</a:t>
            </a:r>
            <a:endParaRPr lang="sk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Z: Pán Milan je o dosť starší než jeho manželka.</a:t>
            </a:r>
            <a:endParaRPr lang="sk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Sprostredkujúcimi závermi tohto argumentu sú P2 a P4.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620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BBD36E-9A05-4235-840D-1113BC5A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4059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EB4E25-E639-4109-8989-5037022B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3"/>
            <a:ext cx="10515600" cy="5183050"/>
          </a:xfrm>
        </p:spPr>
        <p:txBody>
          <a:bodyPr/>
          <a:lstStyle/>
          <a:p>
            <a:pPr marL="228600" indent="0">
              <a:buNone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P1      P3</a:t>
            </a: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>
              <a:buNone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P2      P4</a:t>
            </a:r>
          </a:p>
          <a:p>
            <a:pPr marL="228600" indent="0">
              <a:buNone/>
            </a:pP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>
              <a:buNone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     Z</a:t>
            </a:r>
          </a:p>
          <a:p>
            <a:pPr>
              <a:buFontTx/>
              <a:buChar char="-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diagram predchádzajúceho argumentu</a:t>
            </a:r>
          </a:p>
          <a:p>
            <a:pPr>
              <a:buFontTx/>
              <a:buChar char="-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diagramoch argumentu sa zviditeľňujú vzťahy zdôvodňovania medzi jednotlivými výrokmi, to znamená, že sú v nich znázornené sprostredkujúce závery a 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podargumenty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ako aj charakter týchto vzťahov (či ide o potvrdzovanie záveru spoločné alebo nezávislé).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1CB1A2E4-2E64-43F6-B0CD-344636346A1B}"/>
              </a:ext>
            </a:extLst>
          </p:cNvPr>
          <p:cNvCxnSpPr>
            <a:cxnSpLocks/>
          </p:cNvCxnSpPr>
          <p:nvPr/>
        </p:nvCxnSpPr>
        <p:spPr>
          <a:xfrm>
            <a:off x="1391478" y="1510748"/>
            <a:ext cx="0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337CD79-8FEE-45AA-82CB-8D7D0D7F6645}"/>
              </a:ext>
            </a:extLst>
          </p:cNvPr>
          <p:cNvCxnSpPr>
            <a:cxnSpLocks/>
          </p:cNvCxnSpPr>
          <p:nvPr/>
        </p:nvCxnSpPr>
        <p:spPr>
          <a:xfrm>
            <a:off x="2345634" y="1510748"/>
            <a:ext cx="0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C54DF772-4635-4C39-9C9E-30B277E87654}"/>
              </a:ext>
            </a:extLst>
          </p:cNvPr>
          <p:cNvCxnSpPr/>
          <p:nvPr/>
        </p:nvCxnSpPr>
        <p:spPr>
          <a:xfrm>
            <a:off x="1736036" y="2464904"/>
            <a:ext cx="22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51F9C155-B369-4B6A-97CD-26A8604314B6}"/>
              </a:ext>
            </a:extLst>
          </p:cNvPr>
          <p:cNvCxnSpPr/>
          <p:nvPr/>
        </p:nvCxnSpPr>
        <p:spPr>
          <a:xfrm>
            <a:off x="1868557" y="2637183"/>
            <a:ext cx="0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4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7FBC78-4B2A-4626-B590-96D934C1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70685"/>
          </a:xfrm>
        </p:spPr>
        <p:txBody>
          <a:bodyPr/>
          <a:lstStyle/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Spoločné a nezávislé potvrdzovanie záveru predpokladmi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443F3B-B026-45EB-8DCC-2CD4FC42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Keď je v argumente záver potvrdzovaný viac ako jedným predpokladom, môže ísť o nasledovné tri prípady: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 predpoklady potvrdzujú záver spoločne (zároveň)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 predpoklady potvrdzujú záver oddelene (nezávisle)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3, predpoklady potvrdzujú záver zmiešaným spôsobom.</a:t>
            </a:r>
          </a:p>
          <a:p>
            <a:pPr marL="22860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Predpoklady potvrdzujú záver spoločne,  ak by vynechanie ktoréhokoľvek z nich zlikvidovalo celý argument, keďže zostávajúce premisy by už záver nepotvrdzovali.</a:t>
            </a:r>
          </a:p>
          <a:p>
            <a:pPr marL="22860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Grafické znázornenie: P1       </a:t>
            </a:r>
            <a:r>
              <a:rPr lang="sk-SK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Z</a:t>
            </a:r>
          </a:p>
          <a:p>
            <a:endParaRPr lang="sk-SK" dirty="0"/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FFD0D496-B0C8-4F4C-ABA9-0D8930428ACF}"/>
              </a:ext>
            </a:extLst>
          </p:cNvPr>
          <p:cNvCxnSpPr>
            <a:cxnSpLocks/>
          </p:cNvCxnSpPr>
          <p:nvPr/>
        </p:nvCxnSpPr>
        <p:spPr>
          <a:xfrm>
            <a:off x="3657600" y="47045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15B25537-6E0B-40AD-B01C-2CF5708EC546}"/>
              </a:ext>
            </a:extLst>
          </p:cNvPr>
          <p:cNvCxnSpPr/>
          <p:nvPr/>
        </p:nvCxnSpPr>
        <p:spPr>
          <a:xfrm>
            <a:off x="3657600" y="4810539"/>
            <a:ext cx="0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1BB618B6-5382-4178-B752-C0ABF8C04F88}"/>
              </a:ext>
            </a:extLst>
          </p:cNvPr>
          <p:cNvCxnSpPr/>
          <p:nvPr/>
        </p:nvCxnSpPr>
        <p:spPr>
          <a:xfrm>
            <a:off x="3657600" y="4691270"/>
            <a:ext cx="145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32569AF8-13B6-40EF-8F97-CACE23D083DF}"/>
              </a:ext>
            </a:extLst>
          </p:cNvPr>
          <p:cNvCxnSpPr/>
          <p:nvPr/>
        </p:nvCxnSpPr>
        <p:spPr>
          <a:xfrm flipH="1">
            <a:off x="3551583" y="4691270"/>
            <a:ext cx="10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5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E75069-3148-45FA-AFEB-E71D8F45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841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4D86F1-6B87-4424-8312-98C9BD86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222806"/>
          </a:xfrm>
        </p:spPr>
        <p:txBody>
          <a:bodyPr/>
          <a:lstStyle/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Predpoklady potvrdzujú záver oddelene (nezávisle), keď každý z predpokladov nezávisle na ostatných potvrdzuje záver a vynechanie niektorého z nich čiastočne znižuje hodnotu argumentu, ale nelikviduje ho.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Grafické znázornenie:  P1    P2    P3</a:t>
            </a:r>
          </a:p>
          <a:p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Z</a:t>
            </a:r>
          </a:p>
          <a:p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B74D5FE9-185F-4A27-AC81-6FC7186DDC09}"/>
              </a:ext>
            </a:extLst>
          </p:cNvPr>
          <p:cNvCxnSpPr/>
          <p:nvPr/>
        </p:nvCxnSpPr>
        <p:spPr>
          <a:xfrm>
            <a:off x="3644348" y="2279374"/>
            <a:ext cx="357809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93C5C3B-8BFA-4031-8010-B3C28F332548}"/>
              </a:ext>
            </a:extLst>
          </p:cNvPr>
          <p:cNvCxnSpPr/>
          <p:nvPr/>
        </p:nvCxnSpPr>
        <p:spPr>
          <a:xfrm>
            <a:off x="4094922" y="2279374"/>
            <a:ext cx="0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9AF52B02-3255-4A67-83D3-ADD2F5D5C456}"/>
              </a:ext>
            </a:extLst>
          </p:cNvPr>
          <p:cNvCxnSpPr>
            <a:cxnSpLocks/>
          </p:cNvCxnSpPr>
          <p:nvPr/>
        </p:nvCxnSpPr>
        <p:spPr>
          <a:xfrm flipH="1">
            <a:off x="4187688" y="2279374"/>
            <a:ext cx="344555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8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CF162D-063C-401D-8FF8-CA224BF7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841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017ACCD-5BE2-4D6F-B235-EEA14022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222806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príklad argumentu, v ktorom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predpoklady potvrdzujú záver argumentu spoločne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(P1): Pokiaľ bol Jano v práci, tak ho vrátnik musel vidieť.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(P2): Vrátnik Jana nevidel.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(Z): Jano nebol v práci.</a:t>
            </a: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P1     P2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Z</a:t>
            </a:r>
          </a:p>
          <a:p>
            <a:pPr marL="228600" indent="0">
              <a:buNone/>
            </a:pPr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B18F707C-EAEC-4F07-882D-448BF17861A7}"/>
              </a:ext>
            </a:extLst>
          </p:cNvPr>
          <p:cNvCxnSpPr/>
          <p:nvPr/>
        </p:nvCxnSpPr>
        <p:spPr>
          <a:xfrm>
            <a:off x="1391478" y="3429000"/>
            <a:ext cx="238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EB110B28-1033-4FEB-84C7-121C6F09B61F}"/>
              </a:ext>
            </a:extLst>
          </p:cNvPr>
          <p:cNvCxnSpPr/>
          <p:nvPr/>
        </p:nvCxnSpPr>
        <p:spPr>
          <a:xfrm>
            <a:off x="1524000" y="352507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15D647-B2DB-41FD-B6C9-CF458979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5385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41B57B-9F4E-4197-8725-B4104F5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09"/>
            <a:ext cx="10515600" cy="5209554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ríklad argumentu, v ktorom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predpoklady potvrdzujú záver nezávisle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P1: Fero často chodí s Katkou do kina, do divadla a na dlhé prechádzky po parku.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P2: Fero býva celé dni u Katky.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P3: Fero kúpil Katke zlatý prsteň.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Z: Fero a Katka sa chcú vziať.</a:t>
            </a: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P1    P2    P3</a:t>
            </a: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sk-SK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Z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DB0D6B90-4885-4641-835E-6CA6EA8DA51E}"/>
              </a:ext>
            </a:extLst>
          </p:cNvPr>
          <p:cNvCxnSpPr/>
          <p:nvPr/>
        </p:nvCxnSpPr>
        <p:spPr>
          <a:xfrm>
            <a:off x="1272209" y="4161183"/>
            <a:ext cx="371061" cy="82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A914200-0C39-49FB-B544-C33EC6C91CE9}"/>
              </a:ext>
            </a:extLst>
          </p:cNvPr>
          <p:cNvCxnSpPr>
            <a:cxnSpLocks/>
          </p:cNvCxnSpPr>
          <p:nvPr/>
        </p:nvCxnSpPr>
        <p:spPr>
          <a:xfrm>
            <a:off x="1722783" y="4161183"/>
            <a:ext cx="0" cy="77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64AA60A7-5E79-4C9C-BDD5-0686A43A5C87}"/>
              </a:ext>
            </a:extLst>
          </p:cNvPr>
          <p:cNvCxnSpPr>
            <a:cxnSpLocks/>
          </p:cNvCxnSpPr>
          <p:nvPr/>
        </p:nvCxnSpPr>
        <p:spPr>
          <a:xfrm flipH="1">
            <a:off x="1802297" y="4207565"/>
            <a:ext cx="414131" cy="77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9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FE78A-F26F-4DD8-A8B9-509C5840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6710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DADE75-C1FF-4B37-AD63-8EF0F549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>
            <a:normAutofit/>
          </a:bodyPr>
          <a:lstStyle/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argumentu, v ktorom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predpoklady potvrdzujú záver zmiešaným spôsobom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P1: Iba vedecky verifikované tvrdenia si zaslúžia dôveru.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P2: Tvrdenia astrológie nikdy neprešli vedeckou verifikáciou.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P3: Žiadni z mojich známych, ktorí sú vedcami a intelektuálmi, neveria astrologickým tvrdeniam.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Z: Tvrdenia astrológie si nezaslúžia dôveru.</a:t>
            </a: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P1      P2       P3</a:t>
            </a: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Z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SZYMANEK, K. – WIECZOREK, K. A. – WÓJCZIK, A. S.: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Umění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argumentace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Univerzita Palackého v Olomouci, Olomouc 2004.</a:t>
            </a: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E7F6FD10-F842-47EF-8DE9-575EB7469F13}"/>
              </a:ext>
            </a:extLst>
          </p:cNvPr>
          <p:cNvCxnSpPr/>
          <p:nvPr/>
        </p:nvCxnSpPr>
        <p:spPr>
          <a:xfrm>
            <a:off x="1404730" y="3896139"/>
            <a:ext cx="238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56ED5992-FD0B-4D34-A0E8-4B943E0ED62B}"/>
              </a:ext>
            </a:extLst>
          </p:cNvPr>
          <p:cNvCxnSpPr/>
          <p:nvPr/>
        </p:nvCxnSpPr>
        <p:spPr>
          <a:xfrm>
            <a:off x="1524000" y="4055165"/>
            <a:ext cx="503583" cy="6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76AFA6B4-FC84-4B81-908E-5EADE7CBD62C}"/>
              </a:ext>
            </a:extLst>
          </p:cNvPr>
          <p:cNvCxnSpPr/>
          <p:nvPr/>
        </p:nvCxnSpPr>
        <p:spPr>
          <a:xfrm flipH="1">
            <a:off x="2226365" y="4055166"/>
            <a:ext cx="225287" cy="64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7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79A451-11EC-4519-BEC1-504CDB07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1327B6-839E-40D1-8879-7AF8983D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19"/>
            <a:ext cx="10515600" cy="5216844"/>
          </a:xfrm>
        </p:spPr>
        <p:txBody>
          <a:bodyPr>
            <a:normAutofit lnSpcReduction="10000"/>
          </a:bodyPr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východiskovou etapou skúmania každého argumentu je identifikácia predpokladov a záveru argumentu</a:t>
            </a:r>
          </a:p>
          <a:p>
            <a:r>
              <a:rPr lang="sk-SK" sz="1800" dirty="0">
                <a:latin typeface="Times New Roman" panose="02020603050405020304" pitchFamily="18" charset="0"/>
              </a:rPr>
              <a:t>následnou fázou je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tzv.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štandardizácia argumentu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spočíva v spracovaní obsahu predpokladov a záveru argumentu a v ich transformácii do vhodného tvaru pre ich ďalšie skúmanie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Štandardizácia argumentu = vyčlenenie predpokladov a záveru z argumentačnej výpovede a ich stručná, jasná a (emocionálne) neutrálna prezentácia v tvare samostatných, úplných výrokov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Cieľom štandardizácie argumentu je prezentácia argumentu vo forme, ktorá uľahčuje vzhľad jeho obsahu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sk-SK" sz="1800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</a:t>
            </a: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819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7DA7F-68EE-4061-88DA-A99F84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2734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B07E4D-6817-49DF-8ECA-9595D03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3"/>
            <a:ext cx="10515600" cy="5183050"/>
          </a:xfrm>
        </p:spPr>
        <p:txBody>
          <a:bodyPr>
            <a:normAutofit lnSpcReduction="10000"/>
          </a:bodyPr>
          <a:lstStyle/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 určení predpokladov a záveru sa tieto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zložky argumentu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musia zapísať nasledovne: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stručne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teda s použitím minimálneho počtu slov a s vynechaním nepodstatných vecí (z hľadiska argumentu);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teda tak, aby sme sa vyhli nejednoznačnosti, nepresnosti, nejasnosti, nezrozumiteľným skratkám alebo metaforám, ktoré navodzujú dvojznačnosť;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emocionálne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neutrálne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 znamená bez citovo zafarbených slov, ktoré sa dajú nahradiť neutrálnymi slovami;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ak,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aby jednotlivé výroky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pokiaľ je to možné,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tvorili uzavretý celok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 tým súvisí fakt, že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 algn="just">
              <a:lnSpc>
                <a:spcPct val="115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je potrebné vyhnúť sa odvolávaniu na predchádzajúci, resp. nasledovný výrok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 algn="just">
              <a:lnSpc>
                <a:spcPct val="115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vyhýbať sa používaniu anaforických zámen (ktoré odkazujú na predchádzajúci kontext (on, ten, my a pod.), teda takých slov, ktoré sa vzťahujú na iné výroky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vyhýbať sa takým výrazom, ktorých význam je spresnený až kontextom výpovede (dnes, tu, vtedy a pod.).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34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A19B08-C41F-4067-88DF-4E540E87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6710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162ADA-DCC7-4CBE-B814-1CCFA355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169798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Príklad štandardizácie argumentu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„Trest smrti bol nevyhnutný, je nevyhnutný a bude nevyhnutný. Je to tak preto, lebo iba ten dáva záruku, že vrah nespácha zločin aj druhýkrát. Pokiaľ sa v mene ušľachtilých ľudských hodnôt zriekneme tohto práva, určite sa budú stávať také prípady, že zvrhlík nezasluhujúci ľútosť po pomerne krátkej dobe výkonu trestu vo väzení vyjde na slobodu a bude ďalej zabíjať.“</a:t>
            </a:r>
            <a:endParaRPr lang="sk-SK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Štandardizácia: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Jedine trest smrti je zárukou, že vrah nezopakuje zločin.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Pokiaľ sa ustúpi od trestu smrti, budú sa stávať prípady, že vrah po výkone trestu vo väzení vyjde na slobodu a bude ďalej zabíjať.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Z: Trest smrti je nevyhnutný.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578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00F248-9DCF-4271-BDA7-CB31B53B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50198"/>
          </a:xfrm>
        </p:spPr>
        <p:txBody>
          <a:bodyPr>
            <a:normAutofit/>
          </a:bodyPr>
          <a:lstStyle/>
          <a:p>
            <a:r>
              <a:rPr lang="sk-SK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Štandardizáciu argumentu vo vzťahu k niektorým problémom</a:t>
            </a:r>
            <a:endParaRPr lang="sk-SK" sz="2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A1717D-7D36-4BF7-9329-032DB70D5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4745727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1. Neprítomnosť záveru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niektoré argumentačné výpovede neobsahujú explicitne záver a jeho formulácia je ponechaná na predstavivosť adresáta, často je však „vylúštenie“ záveru na základe kontextu problematické.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Napr.: výpoveď: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„Pokiaľ ide o problém povolenia potratov, myslím si, že každá žena má právo na vlastné brucho (tehotenstvo).“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mohla obsahovať implicitný záver „Potraty by mali byť povolené“.</a:t>
            </a: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Viac než jeden záver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niektoré argumentačné výpovede obsahujú dva alebo viac záverov. Výpoveď potom obsahuje toľko argumentov, koľko má záverov. Niekedy je jeden zo záverov súčasne i predpokladom – východiskom pre ďalší záver.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3. Otázky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niekedy predpoklady a záver môžu byť zavedené pomocou otázky (otázka je vhodným rétorickým prostriedkom, ktorý slúži k objasneniu zrejmých právd, vyjadreniu pochybností, zameraniu adresáta na skutočné prvky argumentu a pod.)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Napr. argumentačná výpoveď v podobe otázky: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„Ak Fero nie je žiarlivý, tak prečo stále špehuje svoju snúbenicu?“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 štandardizácii tohto argumentu: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Predpoklad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Fero stále špehuje svoju snúbenicu.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Záver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Fero je žiarlivý.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459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9B2B9-0392-494F-8BA4-DD25A44F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9360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2937B3-0DC8-4222-B558-B123822B1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922"/>
            <a:ext cx="10515600" cy="5130041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4.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Preskriptívne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výroky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predpoklady aj záver môžu byť prezentované pomocou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preskriptívnych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výrokov (rozkazy, prosby a pod.), ktoré nie sú ani pravdivé ani nepravdivé. Sú to rečové akty, ktoré vykonávame, keď niečo hovoríme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Austin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Searle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Tieto výroky sa dajú interpretovať rôzne (podľa kontextu výpovede): 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Napr.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„Hovoríš, že zvieratá môžu rozumieť človeku – tak nauč zlatú rybku plniť príkazy!“</a:t>
            </a:r>
            <a:endParaRPr lang="sk-SK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P: Nedá sa naučiť zlatú rybku plniť príkazy.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Z: Zvieratá nemôžu rozumieť človeku.</a:t>
            </a: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Dialóg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Často sú argumenty formulované pomocou dialógu.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„Sokrates: Nie je ten, kto sa naučil stavať, staviteľom? Je to tak?</a:t>
            </a:r>
            <a:endParaRPr lang="sk-SK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buNone/>
            </a:pP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Gorgias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Áno.</a:t>
            </a:r>
            <a:endParaRPr lang="sk-SK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buNone/>
            </a:pP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Sokrates: Teda ten, kto sa naučil liečiť, je lekárom, a rovnako je to aj s inými umeniami? Pokiaľ sa niekto naučí nejakému umeniu, nadobúda znalosti, ktoré každé z nich obsahuje?</a:t>
            </a:r>
            <a:endParaRPr lang="sk-SK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buNone/>
            </a:pP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Gorgias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Bezpochyby.</a:t>
            </a:r>
            <a:endParaRPr lang="sk-SK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Sokrates: Podľa tohto princípu ten, kto vie, čo je spravodlivosť, je spravodlivý.“</a:t>
            </a:r>
            <a:endParaRPr lang="sk-SK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622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F37B6-1DB4-4476-BEE5-2C49D40C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017FBF-1EB4-42E0-AE42-18912C25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249311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Opakovanie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ten istý predpoklad argumentu a niekedy i jeho záver môže byť zopakovaný na niekoľkých miestach výpovede (napr. v inej formulácii). Pri štandardizácii však takýto predpoklad alebo záver zapisujeme iba raz.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buNone/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Irónia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Problémy pri štandardizácii argumentu môže spôsobiť argumentačná výpoveď, ktorá obsahuje nejakú iróniu. Znakom irónie býva zrejmá nepravda alebo absurdnosť výpovede. V reči rozpoznáme iróniu na základe tónu hlasu.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Napr.: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„Fero je Janov skutočný kamarát. Nestačí, že si od neho stále požičiava peniaze a hneď na svoj dlh zabudne, ale pokúša sa mu zviesť i manželku.“</a:t>
            </a:r>
            <a:endParaRPr lang="sk-SK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710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A42AD-FB5A-4071-BD7F-5BCE6D96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485154"/>
          </a:xfrm>
        </p:spPr>
        <p:txBody>
          <a:bodyPr>
            <a:normAutofit/>
          </a:bodyPr>
          <a:lstStyle/>
          <a:p>
            <a:pPr algn="ctr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Jednoduché a zložené argumenty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308A7E-5FD6-4ECA-A6FB-01E38179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2"/>
            <a:ext cx="10515600" cy="5010771"/>
          </a:xfrm>
        </p:spPr>
        <p:txBody>
          <a:bodyPr/>
          <a:lstStyle/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Jednoduchý argument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skladá sa z jedného alebo viacerých predpokladov a jedného záveru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Zložený argument: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skladá sa nielen z bezprostredných predpokladov a záveru argumentu, ale i z predpokladov, ktoré slúžia na zdôvodnenie niektorého predpokladu - takto vzniká </a:t>
            </a:r>
            <a:r>
              <a:rPr lang="sk-SK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podargument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argumentu.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Argument, ktorý obsahuje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podargumenty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sa nazýva zloženým argumentom.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Záver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podargumentu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predpokladom argumentu, ktorý bol zdôvodnený iným predpokladom – takýto záver sa nazýva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sprostredkujúci záver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daného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argumentu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Záver celého argumentu sa nazýva v tomto kontexte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hlavný záver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Argument môže obsahovať niekoľko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podargumentov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teda niekoľko sprostredkujúcich záverov. Systém výrokov, ktoré sú zložené z hlavného záveru a všetkých predpokladov, ktoré ho bezprostredne zdôvodňujú, sa nazýva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hlavný argument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785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82D31F-3CA8-4737-B8CD-ADCAD7A6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9360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589DF42-AF51-434F-A1A4-09A7F686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515600" cy="5116789"/>
          </a:xfrm>
        </p:spPr>
        <p:txBody>
          <a:bodyPr/>
          <a:lstStyle/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Príklad:</a:t>
            </a:r>
          </a:p>
          <a:p>
            <a:pPr marL="228600" indent="0">
              <a:buNone/>
            </a:pP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„Keďže Ján pracoval dlhé roky ako krajský obchodný vedúci a potom ako riaditeľ divízie predaja, má teda značné skúsenosti v zodpovedných vedúcich pozíciách, čo znamená, že je dobrým kandidátom na šéfa pobočky našej firmy.“</a:t>
            </a:r>
            <a:endParaRPr lang="sk-SK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Ján pracoval dlhé roky ako krajský obchodný vedúci a potom ako riaditeľ divízie predaja.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Ján získal značné skúsenosti v zodpovedných vedúcich pozíciách.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Z: Ján je dobrým kandidátom na šéfa pobočky našej firmy.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slúži na zdôvodnenie predpokladu 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ktorý je v tomto prípade sprostredkujúcim záverom. Tento hlavný argument teda obsahuje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podargument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 predpokladom 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záverom 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Hlavný argument sa skladá z predpokladu P</a:t>
            </a:r>
            <a:r>
              <a:rPr lang="sk-SK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hlavného záveru Z.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029342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1F3"/>
      </a:lt2>
      <a:accent1>
        <a:srgbClr val="B89E48"/>
      </a:accent1>
      <a:accent2>
        <a:srgbClr val="B1653B"/>
      </a:accent2>
      <a:accent3>
        <a:srgbClr val="C34D54"/>
      </a:accent3>
      <a:accent4>
        <a:srgbClr val="B13B73"/>
      </a:accent4>
      <a:accent5>
        <a:srgbClr val="C34DB7"/>
      </a:accent5>
      <a:accent6>
        <a:srgbClr val="8D3BB1"/>
      </a:accent6>
      <a:hlink>
        <a:srgbClr val="C0429D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E82A29F12A01B4CBD7A190B24154E80" ma:contentTypeVersion="2" ma:contentTypeDescription="Umožňuje vytvoriť nový dokument." ma:contentTypeScope="" ma:versionID="72bd3c5fd996d9979f0290da339ba326">
  <xsd:schema xmlns:xsd="http://www.w3.org/2001/XMLSchema" xmlns:xs="http://www.w3.org/2001/XMLSchema" xmlns:p="http://schemas.microsoft.com/office/2006/metadata/properties" xmlns:ns2="84edefcd-20da-4d46-a313-2b83387302a8" targetNamespace="http://schemas.microsoft.com/office/2006/metadata/properties" ma:root="true" ma:fieldsID="b61840f2f89f13b9f5037ceb1f14b76f" ns2:_="">
    <xsd:import namespace="84edefcd-20da-4d46-a313-2b8338730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defcd-20da-4d46-a313-2b8338730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5E86F-8102-4693-BE6A-CA5532686F75}"/>
</file>

<file path=customXml/itemProps2.xml><?xml version="1.0" encoding="utf-8"?>
<ds:datastoreItem xmlns:ds="http://schemas.openxmlformats.org/officeDocument/2006/customXml" ds:itemID="{4B47B934-A494-4A04-AD6B-2D5AAA0F4D82}"/>
</file>

<file path=customXml/itemProps3.xml><?xml version="1.0" encoding="utf-8"?>
<ds:datastoreItem xmlns:ds="http://schemas.openxmlformats.org/officeDocument/2006/customXml" ds:itemID="{D621F49F-CC51-473D-8040-900A106029AF}"/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1597</Words>
  <Application>Microsoft Office PowerPoint</Application>
  <PresentationFormat>Širokouhlá</PresentationFormat>
  <Paragraphs>108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Sabon Next LT</vt:lpstr>
      <vt:lpstr>Times New Roman</vt:lpstr>
      <vt:lpstr>Wingdings</vt:lpstr>
      <vt:lpstr>LuminousVTI</vt:lpstr>
      <vt:lpstr>Štandardizácia argumentu. Typy zdôvodnenia záveru predpokladmi. Diagram argumentu. </vt:lpstr>
      <vt:lpstr>Prezentácia programu PowerPoint</vt:lpstr>
      <vt:lpstr>Prezentácia programu PowerPoint</vt:lpstr>
      <vt:lpstr>Prezentácia programu PowerPoint</vt:lpstr>
      <vt:lpstr>Štandardizáciu argumentu vo vzťahu k niektorým problémom</vt:lpstr>
      <vt:lpstr>Prezentácia programu PowerPoint</vt:lpstr>
      <vt:lpstr>Prezentácia programu PowerPoint</vt:lpstr>
      <vt:lpstr>Jednoduché a zložené argumenty</vt:lpstr>
      <vt:lpstr>Prezentácia programu PowerPoint</vt:lpstr>
      <vt:lpstr>Prezentácia programu PowerPoint</vt:lpstr>
      <vt:lpstr>Prezentácia programu PowerPoint</vt:lpstr>
      <vt:lpstr>Spoločné a nezávislé potvrdzovanie záveru predpokladmi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Štandardizácia argumentu. Typy zdôvodnenia záveru predpokladmi. Diagram argumentu. </dc:title>
  <dc:creator>Maria Derajova</dc:creator>
  <cp:lastModifiedBy>Maria Derajova</cp:lastModifiedBy>
  <cp:revision>34</cp:revision>
  <dcterms:created xsi:type="dcterms:W3CDTF">2021-03-25T09:35:32Z</dcterms:created>
  <dcterms:modified xsi:type="dcterms:W3CDTF">2021-03-25T12:02:46Z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0x0101009E82A29F12A01B4CBD7A190B24154E80</vt:lpwstr>
  </property>
</Properties>
</file>