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1" r:id="rId8"/>
    <p:sldId id="262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31. 10. 2014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etyazahrada.sk/clanky/vyziva-travnika" TargetMode="External"/><Relationship Id="rId2" Type="http://schemas.openxmlformats.org/officeDocument/2006/relationships/hyperlink" Target="http://predmety.skylan.sk/rigo/8/8str/8jmatch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s-poznamky.webnode.sk/poznamky/chemia2/organicka-chemia/" TargetMode="External"/><Relationship Id="rId4" Type="http://schemas.openxmlformats.org/officeDocument/2006/relationships/hyperlink" Target="http://www.cas.sk/clanok/233917/narodeninova-hroza-gaby-prisla-po-specialnom-drinku-o-zaludok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14400" y="1066800"/>
            <a:ext cx="5867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9600" b="1" cap="none" spc="0" dirty="0" smtClean="0">
                <a:ln/>
                <a:solidFill>
                  <a:schemeClr val="accent3"/>
                </a:solidFill>
                <a:effectLst/>
              </a:rPr>
              <a:t> Dusík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5364" name="Picture 4" descr="http://upload.wikimedia.org/wikipedia/en/4/43/NitrogenRen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3923395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Kolobeh </a:t>
            </a: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dusíka</a:t>
            </a:r>
            <a:endParaRPr lang="sk-SK" sz="32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530" name="Picture 2" descr="http://upload.wikimedia.org/wikipedia/commons/thumb/3/3e/Nitrogen_cycle_cs.svg/800px-Nitrogen_cycle_c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4">
                    <a:lumMod val="75000"/>
                  </a:schemeClr>
                </a:solidFill>
                <a:latin typeface="Calibri Light" pitchFamily="34" charset="0"/>
              </a:rPr>
              <a:t>Zdroje:</a:t>
            </a:r>
            <a:endParaRPr lang="sk-SK" sz="3200" b="1" u="sng" dirty="0" smtClean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  <a:p>
            <a:r>
              <a:rPr lang="sk-SK" sz="2800" b="1" u="sng" dirty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2"/>
              </a:rPr>
              <a:t>http://</a:t>
            </a:r>
            <a:r>
              <a:rPr lang="sk-SK" sz="2800" b="1" u="sng" dirty="0" smtClean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2"/>
              </a:rPr>
              <a:t>predmety.skylan.sk/rigo/8/8str/8jmatch.htm</a:t>
            </a:r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r>
              <a:rPr lang="sk-SK" sz="2800" b="1" u="sng" dirty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3"/>
              </a:rPr>
              <a:t>http://</a:t>
            </a:r>
            <a:r>
              <a:rPr lang="sk-SK" sz="2800" b="1" u="sng" dirty="0" smtClean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3"/>
              </a:rPr>
              <a:t>www.kvetyazahrada.sk/clanky/vyziva-travnika</a:t>
            </a:r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r>
              <a:rPr lang="sk-SK" sz="2800" b="1" u="sng" dirty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4"/>
              </a:rPr>
              <a:t>http://</a:t>
            </a:r>
            <a:r>
              <a:rPr lang="sk-SK" sz="2800" b="1" u="sng" dirty="0" smtClean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4"/>
              </a:rPr>
              <a:t>www.cas.sk/clanok/233917/narodeninova-hroza-gaby-prisla-po-specialnom-drinku-o-zaludok.html</a:t>
            </a:r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r>
              <a:rPr lang="sk-SK" sz="2800" b="1" u="sng" dirty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5"/>
              </a:rPr>
              <a:t>http://sos-poznamky.webnode.sk/poznamky/chemia2/organicka-chemia</a:t>
            </a:r>
            <a:r>
              <a:rPr lang="sk-SK" sz="2800" b="1" u="sng" dirty="0" smtClean="0">
                <a:solidFill>
                  <a:schemeClr val="accent5">
                    <a:lumMod val="75000"/>
                  </a:schemeClr>
                </a:solidFill>
                <a:latin typeface="Calibri Light" pitchFamily="34" charset="0"/>
                <a:hlinkClick r:id="rId5"/>
              </a:rPr>
              <a:t>/</a:t>
            </a:r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 smtClean="0">
              <a:solidFill>
                <a:schemeClr val="accent5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 smtClean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 smtClean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  <a:p>
            <a:endParaRPr lang="sk-SK" sz="2800" b="1" u="sng" dirty="0">
              <a:solidFill>
                <a:schemeClr val="accent4">
                  <a:lumMod val="7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3962400"/>
          </a:xfrm>
        </p:spPr>
        <p:txBody>
          <a:bodyPr/>
          <a:lstStyle/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plyn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bez farby a zápachu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, o niečo ľahší ako vzduch</a:t>
            </a:r>
          </a:p>
          <a:p>
            <a:r>
              <a:rPr lang="sk-SK" sz="2400" dirty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bežných 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podmienkach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inertný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= 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nezlúčivý</a:t>
            </a:r>
            <a:r>
              <a:rPr lang="sk-SK" sz="2400" b="1" dirty="0" smtClean="0">
                <a:latin typeface="Calibri Light" pitchFamily="34" charset="0"/>
              </a:rPr>
              <a:t> </a:t>
            </a:r>
            <a:endParaRPr lang="sk-SK" sz="2400" b="1" dirty="0" smtClean="0">
              <a:latin typeface="Calibri Light" pitchFamily="34" charset="0"/>
            </a:endParaRP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nepatrne 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rozpustný vo vode</a:t>
            </a:r>
          </a:p>
          <a:p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Hlavná zložka vzduchu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(78 %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objemu)</a:t>
            </a:r>
          </a:p>
          <a:p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386" name="Picture 2" descr="http://upload.wikimedia.org/wikipedia/commons/thumb/d/d2/Liquidnitrogen.jpg/800px-Liquidnit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0"/>
            <a:ext cx="4098235" cy="4098235"/>
          </a:xfrm>
          <a:prstGeom prst="rect">
            <a:avLst/>
          </a:prstGeom>
          <a:noFill/>
        </p:spPr>
      </p:pic>
      <p:pic>
        <p:nvPicPr>
          <p:cNvPr id="3074" name="Picture 2" descr="http://img.cas.sk/img/4/gallery/1419127_gaby-scanlon-drink-napoj-tekuty-dusik-para-pohare.jpg?hash=c5662e4a2f27b2c353c895762aef9b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9000"/>
            <a:ext cx="42862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predmety.skylan.sk/rigo/8/8str/o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3762375" cy="465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3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Tvorí dvojatómové molekuly 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, v ktorých sú atómy viazané tromi elektrónovými pármi (:N≡N:). </a:t>
            </a:r>
          </a:p>
          <a:p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Môže vytvoriť 3 väzby s inými </a:t>
            </a: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atómami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tri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jednoduché väzby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- napr. v molekule amoniaku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dvojitá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a jedna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jednoduchá väzba </a:t>
            </a:r>
            <a:endParaRPr lang="sk-SK" b="1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trojitá väzba (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napr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 v molekule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)</a:t>
            </a:r>
            <a:endParaRPr lang="sk-SK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7416" name="Picture 8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18" name="Picture 10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20" name="Picture 12" descr="http://www.zschemie.euweb.cz/molekuly/sipka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86400"/>
            <a:ext cx="476250" cy="95250"/>
          </a:xfrm>
          <a:prstGeom prst="rect">
            <a:avLst/>
          </a:prstGeom>
          <a:noFill/>
        </p:spPr>
      </p:pic>
      <p:pic>
        <p:nvPicPr>
          <p:cNvPr id="17422" name="Picture 14" descr="http://www.zschemie.euweb.cz/molekuly/molekulan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5029200"/>
            <a:ext cx="2190333" cy="1171575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1828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+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7424" name="Picture 16" descr="molekula dusík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5638800"/>
            <a:ext cx="1428750" cy="619126"/>
          </a:xfrm>
          <a:prstGeom prst="rect">
            <a:avLst/>
          </a:prstGeom>
          <a:noFill/>
        </p:spPr>
      </p:pic>
      <p:pic>
        <p:nvPicPr>
          <p:cNvPr id="17426" name="Picture 18" descr="molekula dusíku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4648200"/>
            <a:ext cx="1257300" cy="628650"/>
          </a:xfrm>
          <a:prstGeom prst="rect">
            <a:avLst/>
          </a:prstGeom>
          <a:noFill/>
        </p:spPr>
      </p:pic>
      <p:pic>
        <p:nvPicPr>
          <p:cNvPr id="4098" name="Picture 2" descr="http://files.sos-poznamky.meu.zoznam.sk/200000072-a5cefa6c8b/dus%C3%ADk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78" y="77027"/>
            <a:ext cx="33528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019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Zlúčeniny dusíka</a:t>
            </a:r>
            <a:endParaRPr lang="sk-SK" b="1" u="sng" dirty="0" smtClean="0">
              <a:solidFill>
                <a:schemeClr val="accent1">
                  <a:lumMod val="25000"/>
                </a:schemeClr>
              </a:solidFill>
            </a:endParaRP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 zlúčeninách s inými prvkami môže mať dusík oxidačné číslo od –III až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</a:t>
            </a:r>
          </a:p>
          <a:p>
            <a:pPr marL="0" indent="0"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  <a:p>
            <a:pPr marL="265113" indent="0">
              <a:buNone/>
            </a:pP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5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oxid dusičný   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 dusičná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oxid dusičitý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III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dusnatý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oxid dusný   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didusná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0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voľný dusík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 </a:t>
            </a:r>
            <a:b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-III 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amoniak    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4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OH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hydroxid amónny 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kvetyazahrada.sk/sites/default/files/stranka/ministranka/1247058619_travnikvyz.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5867400" cy="57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8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Výroba </a:t>
            </a:r>
            <a:endParaRPr lang="sk-SK" sz="40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9050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vyrába 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sa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zo vzduchu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Vzduch sa najprv stlačí na vysokou teplotu, tým dôjde k jeho skvapalneniu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dusík a kyslík sa zo vzduchu oddelí destiláciou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vyrobený dusík sa prepravuje a skladuje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 oceľových fľašiach označených zeleným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pruhom</a:t>
            </a:r>
            <a:endParaRPr lang="sk-SK" sz="2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teplota varu dusíku je -196 ºC.</a:t>
            </a:r>
          </a:p>
          <a:p>
            <a:pPr algn="just"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prechode dusíka z kvapalného skupenstva do plynného sa spotrebúva teplo z okolia a okolie sa  ochladzuje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účinná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chladiaca látka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  <a:endParaRPr lang="sk-SK" sz="2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endParaRPr lang="sk-SK" sz="2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8436" name="Picture 4" descr="http://www.oxywise.com/uploads/kcfinder/images/cylind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4267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Použitie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nereaktívna (inertná) atmosféra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amoniaku a kyseliny dusičnej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hnojív, výbušnín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balenia potravín,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konzervácia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4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účinná </a:t>
            </a:r>
            <a:r>
              <a:rPr lang="sk-SK" sz="2400" b="1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chladiaca látka</a:t>
            </a:r>
            <a:r>
              <a:rPr lang="sk-SK" sz="2400" dirty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východisková </a:t>
            </a:r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surovina na výrobu amoniaku</a:t>
            </a:r>
          </a:p>
          <a:p>
            <a:pPr algn="ctr">
              <a:buNone/>
            </a:pPr>
            <a:endParaRPr lang="sk-SK" sz="2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506" name="Picture 2" descr="http://nwbotanicalanalysis.com/img/services/sealedbags_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267200"/>
            <a:ext cx="3962400" cy="2411896"/>
          </a:xfrm>
          <a:prstGeom prst="rect">
            <a:avLst/>
          </a:prstGeom>
          <a:noFill/>
        </p:spPr>
      </p:pic>
      <p:pic>
        <p:nvPicPr>
          <p:cNvPr id="21508" name="Picture 4" descr="http://www.foodrecipeshq.com/wp-content/uploads/2013/08/nitrogenicecream-04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3505200" cy="2328455"/>
          </a:xfrm>
          <a:prstGeom prst="rect">
            <a:avLst/>
          </a:prstGeom>
          <a:noFill/>
        </p:spPr>
      </p:pic>
      <p:pic>
        <p:nvPicPr>
          <p:cNvPr id="21510" name="Picture 6" descr="http://www.engineeringchallenges.org/File.aspx?ID=112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90600"/>
            <a:ext cx="2768600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                    </a:t>
            </a:r>
            <a:r>
              <a:rPr lang="sk-SK" sz="3600" b="1" u="sng" dirty="0" smtClean="0">
                <a:solidFill>
                  <a:schemeClr val="tx1">
                    <a:lumMod val="25000"/>
                  </a:schemeClr>
                </a:solidFill>
              </a:rPr>
              <a:t>Výskyt </a:t>
            </a:r>
            <a:endParaRPr lang="sk-SK" sz="36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1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78% vzduchu tvoria molekuly dusíka N2.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elektrických výbojoch za búrky sa štiepia na atómy, ktoré sa zlučujú s kyslíkom na oxidy dusíka, tie sa v dažďovej vode rozpúšťajú a dostávajú sa s ňou na zem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zlúčeniny dusíka potrebujú rastliny na tvorbu bielkovinových látok, na stavbu svojich tiel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dôležitá súčasť aminokyselín a bielkovín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 kvapalnej vode a v ľade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 v alkohole a karboxylových kyselinách 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súčasť DNA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čílsky liadok(hnojivo)</a:t>
            </a:r>
          </a:p>
        </p:txBody>
      </p:sp>
      <p:pic>
        <p:nvPicPr>
          <p:cNvPr id="19458" name="Picture 2" descr="http://www.chemistryexplained.com/photos/nitrogen-33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200400"/>
            <a:ext cx="3505200" cy="3505201"/>
          </a:xfrm>
          <a:prstGeom prst="rect">
            <a:avLst/>
          </a:prstGeom>
          <a:noFill/>
        </p:spPr>
      </p:pic>
      <p:pic>
        <p:nvPicPr>
          <p:cNvPr id="19460" name="Picture 4" descr="http://education.seattlepi.com/DM-Resize/photos.demandstudios.com/getty/article/83/178/87486200.jpg?w=600&amp;h=600&amp;keep_ratio=1&amp;webp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029200"/>
            <a:ext cx="2552700" cy="1701800"/>
          </a:xfrm>
          <a:prstGeom prst="rect">
            <a:avLst/>
          </a:prstGeom>
          <a:noFill/>
        </p:spPr>
      </p:pic>
      <p:pic>
        <p:nvPicPr>
          <p:cNvPr id="19462" name="Picture 6" descr="http://ucebnice.enviregion.cz/userFiles/ovzdusi-gra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53000"/>
            <a:ext cx="2121414" cy="175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4">
      <a:dk1>
        <a:srgbClr val="E6F8F5"/>
      </a:dk1>
      <a:lt1>
        <a:sysClr val="window" lastClr="FFFFFF"/>
      </a:lt1>
      <a:dk2>
        <a:srgbClr val="C9FAFC"/>
      </a:dk2>
      <a:lt2>
        <a:srgbClr val="F2F2F2"/>
      </a:lt2>
      <a:accent1>
        <a:srgbClr val="E9FDF7"/>
      </a:accent1>
      <a:accent2>
        <a:srgbClr val="93F5F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</TotalTime>
  <Words>313</Words>
  <Application>Microsoft Office PowerPoint</Application>
  <PresentationFormat>Prezentácia na obrazovke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lensk</cp:lastModifiedBy>
  <cp:revision>20</cp:revision>
  <dcterms:created xsi:type="dcterms:W3CDTF">2014-10-30T16:58:21Z</dcterms:created>
  <dcterms:modified xsi:type="dcterms:W3CDTF">2014-10-31T19:30:15Z</dcterms:modified>
</cp:coreProperties>
</file>