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0BCC9-C099-4F92-92F0-B64C70D669C5}" v="4" dt="2023-05-08T10:18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šková Eva-Maria" userId="S::eva.maria.roskova@smail.unipo.sk::3f02f94a-e10c-4823-8729-f13d4c188789" providerId="AD" clId="Web-{E750BCC9-C099-4F92-92F0-B64C70D669C5}"/>
    <pc:docChg chg="modSld">
      <pc:chgData name="Rošková Eva-Maria" userId="S::eva.maria.roskova@smail.unipo.sk::3f02f94a-e10c-4823-8729-f13d4c188789" providerId="AD" clId="Web-{E750BCC9-C099-4F92-92F0-B64C70D669C5}" dt="2023-05-08T10:18:35.155" v="3" actId="1076"/>
      <pc:docMkLst>
        <pc:docMk/>
      </pc:docMkLst>
      <pc:sldChg chg="modSp">
        <pc:chgData name="Rošková Eva-Maria" userId="S::eva.maria.roskova@smail.unipo.sk::3f02f94a-e10c-4823-8729-f13d4c188789" providerId="AD" clId="Web-{E750BCC9-C099-4F92-92F0-B64C70D669C5}" dt="2023-05-08T10:18:23.092" v="1" actId="20577"/>
        <pc:sldMkLst>
          <pc:docMk/>
          <pc:sldMk cId="2438149371" sldId="269"/>
        </pc:sldMkLst>
        <pc:spChg chg="mod">
          <ac:chgData name="Rošková Eva-Maria" userId="S::eva.maria.roskova@smail.unipo.sk::3f02f94a-e10c-4823-8729-f13d4c188789" providerId="AD" clId="Web-{E750BCC9-C099-4F92-92F0-B64C70D669C5}" dt="2023-05-08T10:18:23.092" v="1" actId="20577"/>
          <ac:spMkLst>
            <pc:docMk/>
            <pc:sldMk cId="2438149371" sldId="269"/>
            <ac:spMk id="3" creationId="{00000000-0000-0000-0000-000000000000}"/>
          </ac:spMkLst>
        </pc:spChg>
      </pc:sldChg>
      <pc:sldChg chg="modSp">
        <pc:chgData name="Rošková Eva-Maria" userId="S::eva.maria.roskova@smail.unipo.sk::3f02f94a-e10c-4823-8729-f13d4c188789" providerId="AD" clId="Web-{E750BCC9-C099-4F92-92F0-B64C70D669C5}" dt="2023-05-08T10:18:35.155" v="3" actId="1076"/>
        <pc:sldMkLst>
          <pc:docMk/>
          <pc:sldMk cId="3015840352" sldId="270"/>
        </pc:sldMkLst>
        <pc:spChg chg="mod">
          <ac:chgData name="Rošková Eva-Maria" userId="S::eva.maria.roskova@smail.unipo.sk::3f02f94a-e10c-4823-8729-f13d4c188789" providerId="AD" clId="Web-{E750BCC9-C099-4F92-92F0-B64C70D669C5}" dt="2023-05-08T10:18:35.155" v="3" actId="1076"/>
          <ac:spMkLst>
            <pc:docMk/>
            <pc:sldMk cId="3015840352" sldId="27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F3A3-160C-4196-953D-5F1C55021DD4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85584-78AA-4318-B606-A34706AB60E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0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7DABC-48C0-481C-A7DF-55CE616447E1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B765-B447-425D-B505-9C4F616009B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12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E870E-B45B-4E09-926E-726B97690FFE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74C7B-54B2-4B0C-BD5C-A181D0DB49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0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A9BC7-42CF-4035-9649-DF0F3BDA04A3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5853-4572-455E-99C5-133F46119F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8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ADFED-ECB2-4853-99D6-C39CC1F510C6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C4B95-7EF7-4013-A765-D3C9188039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35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9147-BFAF-4417-BA79-7F53F4BA9245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7377-D12D-48A6-BF9B-A1385CA397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C584B-A64E-4E24-8F96-18361031B412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AB422-EF7B-4DD3-93B9-676119FD7F2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91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451-26B2-4786-8A0A-A4B01C17F4AA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25767-A8D9-4AF3-B9DB-4231519D1E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8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B71C-11D8-43AB-B53D-3012EF335EC7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90665-0127-4C44-AC7A-6F7FC58E40E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F00BD-8BE2-4E56-B51D-00DC4C14793C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458C2-0A81-4236-9ADB-3783036CDBD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7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49F5E-F653-4607-984E-34D02780F93B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140C-E0C3-49AB-8F8A-F40144DD3E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99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DEBCF"/>
            </a:gs>
            <a:gs pos="75000">
              <a:srgbClr val="9CB86E"/>
            </a:gs>
            <a:gs pos="100000">
              <a:srgbClr val="156B13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Upravte štýly predlohy textu</a:t>
            </a:r>
          </a:p>
        </p:txBody>
      </p:sp>
      <p:sp>
        <p:nvSpPr>
          <p:cNvPr id="102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Upravte štýl predlohy textu.</a:t>
            </a:r>
          </a:p>
          <a:p>
            <a:pPr lvl="1"/>
            <a:r>
              <a:rPr lang="sk-SK" altLang="sk-SK"/>
              <a:t>Druhá úroveň</a:t>
            </a:r>
          </a:p>
          <a:p>
            <a:pPr lvl="2"/>
            <a:r>
              <a:rPr lang="sk-SK" altLang="sk-SK"/>
              <a:t>Tretia úroveň</a:t>
            </a:r>
          </a:p>
          <a:p>
            <a:pPr lvl="3"/>
            <a:r>
              <a:rPr lang="sk-SK" altLang="sk-SK"/>
              <a:t>Štvrtá úroveň</a:t>
            </a:r>
          </a:p>
          <a:p>
            <a:pPr lvl="4"/>
            <a:r>
              <a:rPr lang="sk-SK" alt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E5E5C9-FD1D-4127-8D7B-AD0F29485692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79C38A-E3EC-41E0-88F0-2954CCD614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/>
              <a:t>Dejepisná exkurzia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 pláne musí byť naznačený cieľ exkurzie, dopravné prostriedky, úhrada, musia byť rozdelené úlohy žiakom/študentom, priebeh exkurzie a návrat do školy</a:t>
            </a:r>
            <a:endParaRPr lang="sk-SK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814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b="1" i="1" dirty="0"/>
              <a:t>2. fáza vlastného prevedenia exkurzie</a:t>
            </a:r>
          </a:p>
          <a:p>
            <a:pPr algn="just"/>
            <a:r>
              <a:rPr lang="sk-SK" dirty="0">
                <a:effectLst/>
              </a:rPr>
              <a:t>kladie značné nároky na metodický postup učiteľa</a:t>
            </a:r>
          </a:p>
          <a:p>
            <a:pPr algn="just"/>
            <a:r>
              <a:rPr lang="sk-SK" dirty="0">
                <a:effectLst/>
              </a:rPr>
              <a:t>kladením otázok, vysvetľovaním, a pod. učiteľ orientuje pozornosť žiakov/študentov tak, aby si všímali podstatné javy a procesy, vedie k ich analýze, chápaniu vzťahov, spájaniu názorného materiálu so získanými poznatkami a skúsenosťami</a:t>
            </a:r>
          </a:p>
          <a:p>
            <a:pPr marL="0" indent="0">
              <a:buNone/>
            </a:pPr>
            <a:endParaRPr lang="sk-SK" dirty="0">
              <a:effectLst/>
            </a:endParaRPr>
          </a:p>
          <a:p>
            <a:pPr marL="0" indent="0">
              <a:buNone/>
            </a:pPr>
            <a:endParaRPr lang="sk-SK" b="1" i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58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3.</a:t>
            </a:r>
            <a:r>
              <a:rPr lang="sk-SK" dirty="0"/>
              <a:t> </a:t>
            </a:r>
            <a:r>
              <a:rPr lang="sk-SK" b="1" i="1" dirty="0"/>
              <a:t>fáza zhodnotenia a využitia exkurzie</a:t>
            </a:r>
          </a:p>
          <a:p>
            <a:pPr algn="just"/>
            <a:r>
              <a:rPr lang="sk-SK" dirty="0">
                <a:effectLst/>
              </a:rPr>
              <a:t>slúži k prehlbovaniu získaných poznatkov a overovaniu toho, čo si žiaci/študenti z exkurzie zapamätali</a:t>
            </a:r>
          </a:p>
          <a:p>
            <a:pPr algn="just"/>
            <a:r>
              <a:rPr lang="sk-SK" dirty="0">
                <a:effectLst/>
              </a:rPr>
              <a:t>dobre pripravená exkurzia umožňuje, aby sa v tesnom spojení so psychologickou a gnozeologickou stránkou vytvárali vo vedomí žiakov/študentov priaznivé podmienky pre pevné spojenie abstraktného a konkrétneho</a:t>
            </a:r>
          </a:p>
          <a:p>
            <a:endParaRPr lang="sk-SK" b="1" i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9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b="1" dirty="0" err="1"/>
              <a:t>Vasiľ</a:t>
            </a:r>
            <a:r>
              <a:rPr lang="sk-SK" b="1" dirty="0"/>
              <a:t> </a:t>
            </a:r>
            <a:r>
              <a:rPr lang="sk-SK" b="1" dirty="0" err="1"/>
              <a:t>Franko</a:t>
            </a:r>
            <a:r>
              <a:rPr lang="sk-SK" dirty="0"/>
              <a:t>: </a:t>
            </a:r>
          </a:p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i="1" dirty="0"/>
              <a:t>„...je organizačná forma dejepisného vyučovania, v ktorej sa uplatňuje poznávanie priamym pozorovaním predmetov a javov, s ktorými sa žiak stretáva pri dejepisnom výklade. Poznávanie a práca s historickým materiálom prebieha spravidla mimo školu – v múzeách, archívoch, galériách a na historicky významných miestach“.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dirty="0"/>
              <a:t>dejepisná exkurzia nie je obyčajný výlet, ale je to súčasť vyučovacieho procesu, ktorá má priniesť trvalé výsledky</a:t>
            </a:r>
          </a:p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/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dirty="0"/>
              <a:t>má dlhšie časové trvanie, zvyčajne v rozsahu niekoľkých dní a spravidla je organizovaná mimo regiónu, v ktorom  sa škola nachádza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algn="just"/>
            <a:endParaRPr lang="sk-SK" altLang="sk-SK" dirty="0"/>
          </a:p>
          <a:p>
            <a:pPr algn="just"/>
            <a:endParaRPr lang="sk-SK" altLang="sk-SK" dirty="0"/>
          </a:p>
          <a:p>
            <a:pPr algn="just"/>
            <a:r>
              <a:rPr lang="sk-SK" altLang="sk-SK" dirty="0"/>
              <a:t>na dejepisných exkurziách sa žiaci/študenti prostredníctvom pozorovania a vnímania historických pamiatok v ich charakteristickom prostredí bezprostredne oboznamujú s národnou/svetovou históriou</a:t>
            </a:r>
          </a:p>
          <a:p>
            <a:pPr algn="just"/>
            <a:r>
              <a:rPr lang="sk-SK" altLang="sk-SK" dirty="0"/>
              <a:t>vnímanie historických pamiatok doplnené živým slovom lektorom/sprievodcom (odborný výklad) zanecháva v jeho členoch trvalý dojem</a:t>
            </a:r>
          </a:p>
          <a:p>
            <a:pPr algn="just"/>
            <a:endParaRPr lang="sk-SK" altLang="sk-SK" dirty="0"/>
          </a:p>
          <a:p>
            <a:pPr algn="just"/>
            <a:endParaRPr lang="sk-SK" alt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altLang="sk-SK" dirty="0"/>
              <a:t>základom každej exkurzie je prítomnosť dvoch elementov, a síce predvádzanie (demonštrácia) a rozprávanie (výklad), ich vzájomná kombinácia robí z exkurzie vysoko efektívnu formu tak školskej ako i mimoškolskej činnosti</a:t>
            </a:r>
          </a:p>
          <a:p>
            <a:endParaRPr lang="sk-SK" alt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19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altLang="sk-SK" dirty="0"/>
              <a:t>obe tieto operácie môže uskutočňovať vedúci dejepisnej exkurzie, odborný sprievodca alebo striedavo obaja, a v osobitných prípadoch aj žiaci/študenti v závislosti od stavu pripravenosti, možnosti a okolnosti</a:t>
            </a:r>
          </a:p>
          <a:p>
            <a:endParaRPr lang="sk-SK" altLang="sk-SK" dirty="0"/>
          </a:p>
          <a:p>
            <a:endParaRPr lang="sk-SK" alt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 rtlCol="0"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b="1" i="1" dirty="0"/>
              <a:t>primárna úloha </a:t>
            </a:r>
            <a:r>
              <a:rPr lang="sk-SK" dirty="0"/>
              <a:t>– spájať dejepis ako vyučovací predmet s reálnym životom, minulosť so súčasnosťou a cestou znázornenia, konkretizácie a aktualizácie umocňovať pôsobenie na žiakov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b="1" i="1" dirty="0"/>
              <a:t>sekundárna úloha </a:t>
            </a:r>
            <a:r>
              <a:rPr lang="sk-SK" dirty="0"/>
              <a:t>– pod dojmom sprievodcovského slova dosiahnuť, aby sa minulosť stávala pre žiakov bližšou a zrozumiteľnejšou, aby sa účinnejšie formoval záujem žiakov o hlbšie poznanie dejín vlastného národa, rozvíjali sa ich zručnosti a návyky pracovať s regionálnym materiálom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dirty="0"/>
              <a:t>Didaktická účinnosť exkurzie do značnej miery závisí od jej dôkladnej a premyslenej prípravy, ktorá obvykle prebieha v troch fázach: </a:t>
            </a:r>
          </a:p>
          <a:p>
            <a:pPr marL="514350" indent="-514350" algn="just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sk-SK" b="1" i="1" dirty="0"/>
              <a:t>prípravnej fáze</a:t>
            </a:r>
            <a:r>
              <a:rPr lang="sk-SK" dirty="0"/>
              <a:t>,</a:t>
            </a:r>
          </a:p>
          <a:p>
            <a:pPr marL="514350" indent="-514350" algn="just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sk-SK" b="1" i="1" dirty="0"/>
              <a:t>fáze vlastného prevedenia exkurzie, </a:t>
            </a:r>
          </a:p>
          <a:p>
            <a:pPr marL="514350" indent="-514350" algn="just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sk-SK" b="1" i="1" dirty="0"/>
              <a:t>fáze zhodnotenia a využitia exkurzie.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k-SK" b="1" dirty="0"/>
              <a:t>Prípravná fáza:</a:t>
            </a:r>
          </a:p>
          <a:p>
            <a:pPr algn="just"/>
            <a:r>
              <a:rPr lang="sk-SK" dirty="0">
                <a:effectLst/>
              </a:rPr>
              <a:t>ujasňuje cieľ exkurzie, pretože exkurzia má význam iba vtedy, keď je učiteľovi a žiakom/študentom vopred jasný jej cieľ</a:t>
            </a:r>
          </a:p>
          <a:p>
            <a:pPr algn="just"/>
            <a:r>
              <a:rPr lang="sk-SK" dirty="0">
                <a:effectLst/>
              </a:rPr>
              <a:t>výber metód, príprava sprievodcu, premyslenie si vlastného postupu exkurzie, oboznámenie sa s miestom konania exkurzie a literatúrou viažucou sa k danému miestu a tematike a vypracovanie podrobného plánu exkurzie</a:t>
            </a:r>
          </a:p>
          <a:p>
            <a:pPr marL="0" indent="0" algn="just">
              <a:buNone/>
            </a:pP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135405"/>
      </p:ext>
    </p:extLst>
  </p:cSld>
  <p:clrMapOvr>
    <a:masterClrMapping/>
  </p:clrMapOvr>
</p:sld>
</file>

<file path=ppt/theme/theme1.xml><?xml version="1.0" encoding="utf-8"?>
<a:theme xmlns:a="http://schemas.openxmlformats.org/drawingml/2006/main" name="Dejepisná exkurz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139BC99EA94546ABD8D1B03774A30E" ma:contentTypeVersion="12" ma:contentTypeDescription="Umožňuje vytvoriť nový dokument." ma:contentTypeScope="" ma:versionID="d9e11c37f54629491e4eac8b34e51b6f">
  <xsd:schema xmlns:xsd="http://www.w3.org/2001/XMLSchema" xmlns:xs="http://www.w3.org/2001/XMLSchema" xmlns:p="http://schemas.microsoft.com/office/2006/metadata/properties" xmlns:ns2="92c37e74-4dd0-41a2-a589-c2f12538dcff" xmlns:ns3="d1ae019f-e698-4728-a654-b65998c80ea2" targetNamespace="http://schemas.microsoft.com/office/2006/metadata/properties" ma:root="true" ma:fieldsID="1bf35192225f5c71fbcd337792653b2d" ns2:_="" ns3:_="">
    <xsd:import namespace="92c37e74-4dd0-41a2-a589-c2f12538dcff"/>
    <xsd:import namespace="d1ae019f-e698-4728-a654-b65998c80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37e74-4dd0-41a2-a589-c2f12538d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a" ma:readOnly="false" ma:fieldId="{5cf76f15-5ced-4ddc-b409-7134ff3c332f}" ma:taxonomyMulti="true" ma:sspId="aec57c19-4921-42e9-8934-4ea3bad174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e019f-e698-4728-a654-b65998c80ea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fae145c-c8b3-45d0-9111-e49ea5e285da}" ma:internalName="TaxCatchAll" ma:showField="CatchAllData" ma:web="d1ae019f-e698-4728-a654-b65998c80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c37e74-4dd0-41a2-a589-c2f12538dcff">
      <Terms xmlns="http://schemas.microsoft.com/office/infopath/2007/PartnerControls"/>
    </lcf76f155ced4ddcb4097134ff3c332f>
    <TaxCatchAll xmlns="d1ae019f-e698-4728-a654-b65998c80ea2" xsi:nil="true"/>
  </documentManagement>
</p:properties>
</file>

<file path=customXml/itemProps1.xml><?xml version="1.0" encoding="utf-8"?>
<ds:datastoreItem xmlns:ds="http://schemas.openxmlformats.org/officeDocument/2006/customXml" ds:itemID="{18275702-306F-45BB-997C-DD4A7A612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37e74-4dd0-41a2-a589-c2f12538dcff"/>
    <ds:schemaRef ds:uri="d1ae019f-e698-4728-a654-b65998c80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6F3CF5-55E5-49C1-BA6E-6B42D2DB2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D0EC4-6C9D-4018-B092-B8FB6CBDB756}">
  <ds:schemaRefs>
    <ds:schemaRef ds:uri="http://schemas.microsoft.com/office/2006/metadata/properties"/>
    <ds:schemaRef ds:uri="http://schemas.microsoft.com/office/infopath/2007/PartnerControls"/>
    <ds:schemaRef ds:uri="92c37e74-4dd0-41a2-a589-c2f12538dcff"/>
    <ds:schemaRef ds:uri="d1ae019f-e698-4728-a654-b65998c80e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Dejepisná exkurzia</Template>
  <TotalTime>160</TotalTime>
  <Words>499</Words>
  <Application>Microsoft Office PowerPoint</Application>
  <PresentationFormat>Prezentácia na obrazovke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Dejepisná exkurzia</vt:lpstr>
      <vt:lpstr>Dejepisná exkurzia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Dejepisná exkurzia</dc:title>
  <dc:creator>Luciána Hoptová</dc:creator>
  <cp:lastModifiedBy>Hoptová Luciána</cp:lastModifiedBy>
  <cp:revision>11</cp:revision>
  <dcterms:created xsi:type="dcterms:W3CDTF">2015-11-05T05:58:10Z</dcterms:created>
  <dcterms:modified xsi:type="dcterms:W3CDTF">2023-05-08T10:18:35Z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0x01010083139BC99EA94546ABD8D1B03774A30E</vt:lpwstr>
  </property>
  <property fmtid="{D5CDD505-2E9C-101B-9397-08002B2CF9AE}" pid="3" name="MediaServiceImageTags">
    <vt:lpwstr/>
  </property>
</Properties>
</file>