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0" r:id="rId3"/>
    <p:sldId id="277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8" r:id="rId13"/>
    <p:sldId id="265" r:id="rId14"/>
    <p:sldId id="279" r:id="rId15"/>
    <p:sldId id="263" r:id="rId16"/>
    <p:sldId id="266" r:id="rId17"/>
    <p:sldId id="269" r:id="rId18"/>
    <p:sldId id="271" r:id="rId19"/>
    <p:sldId id="270" r:id="rId20"/>
    <p:sldId id="272" r:id="rId21"/>
    <p:sldId id="274" r:id="rId22"/>
    <p:sldId id="273" r:id="rId23"/>
    <p:sldId id="275" r:id="rId24"/>
    <p:sldId id="267" r:id="rId25"/>
    <p:sldId id="276" r:id="rId2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A803"/>
    <a:srgbClr val="CA7AF5"/>
    <a:srgbClr val="4E71FF"/>
    <a:srgbClr val="FB73DF"/>
    <a:srgbClr val="DDA315"/>
    <a:srgbClr val="1D92D2"/>
    <a:srgbClr val="905B3B"/>
    <a:srgbClr val="F8A7AC"/>
    <a:srgbClr val="8EC544"/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B653-BE60-4AB3-9F12-DB85FCE4FD35}" type="datetimeFigureOut">
              <a:rPr lang="sk-SK" smtClean="0"/>
              <a:pPr/>
              <a:t>15. 1. 2023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B609-C69F-4AF1-93FA-2BC41258342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20053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B653-BE60-4AB3-9F12-DB85FCE4FD35}" type="datetimeFigureOut">
              <a:rPr lang="sk-SK" smtClean="0"/>
              <a:pPr/>
              <a:t>15. 1. 2023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B609-C69F-4AF1-93FA-2BC41258342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52303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B653-BE60-4AB3-9F12-DB85FCE4FD35}" type="datetimeFigureOut">
              <a:rPr lang="sk-SK" smtClean="0"/>
              <a:pPr/>
              <a:t>15. 1. 2023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B609-C69F-4AF1-93FA-2BC41258342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37335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B653-BE60-4AB3-9F12-DB85FCE4FD35}" type="datetimeFigureOut">
              <a:rPr lang="sk-SK" smtClean="0"/>
              <a:pPr/>
              <a:t>15. 1. 2023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B609-C69F-4AF1-93FA-2BC41258342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79917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B653-BE60-4AB3-9F12-DB85FCE4FD35}" type="datetimeFigureOut">
              <a:rPr lang="sk-SK" smtClean="0"/>
              <a:pPr/>
              <a:t>15. 1. 2023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B609-C69F-4AF1-93FA-2BC41258342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8389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B653-BE60-4AB3-9F12-DB85FCE4FD35}" type="datetimeFigureOut">
              <a:rPr lang="sk-SK" smtClean="0"/>
              <a:pPr/>
              <a:t>15. 1. 2023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B609-C69F-4AF1-93FA-2BC41258342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80174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B653-BE60-4AB3-9F12-DB85FCE4FD35}" type="datetimeFigureOut">
              <a:rPr lang="sk-SK" smtClean="0"/>
              <a:pPr/>
              <a:t>15. 1. 2023</a:t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B609-C69F-4AF1-93FA-2BC41258342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06808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B653-BE60-4AB3-9F12-DB85FCE4FD35}" type="datetimeFigureOut">
              <a:rPr lang="sk-SK" smtClean="0"/>
              <a:pPr/>
              <a:t>15. 1. 2023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B609-C69F-4AF1-93FA-2BC41258342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71786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B653-BE60-4AB3-9F12-DB85FCE4FD35}" type="datetimeFigureOut">
              <a:rPr lang="sk-SK" smtClean="0"/>
              <a:pPr/>
              <a:t>15. 1. 2023</a:t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B609-C69F-4AF1-93FA-2BC41258342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78783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B653-BE60-4AB3-9F12-DB85FCE4FD35}" type="datetimeFigureOut">
              <a:rPr lang="sk-SK" smtClean="0"/>
              <a:pPr/>
              <a:t>15. 1. 2023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B609-C69F-4AF1-93FA-2BC41258342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41274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B653-BE60-4AB3-9F12-DB85FCE4FD35}" type="datetimeFigureOut">
              <a:rPr lang="sk-SK" smtClean="0"/>
              <a:pPr/>
              <a:t>15. 1. 2023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B609-C69F-4AF1-93FA-2BC41258342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51612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7B653-BE60-4AB3-9F12-DB85FCE4FD35}" type="datetimeFigureOut">
              <a:rPr lang="sk-SK" smtClean="0"/>
              <a:pPr/>
              <a:t>15. 1. 2023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5B609-C69F-4AF1-93FA-2BC41258342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85595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lovak.statistics.sk/wps/portal/63f096e7-cec5-4191-bf3a-fda0cf159a83/!ut/p/z1/7VXLlqJIEP0VNywxgzf0DrHassZ6KO0DNp4kSZUWSQpQ2_qH-Yj5gPmKng_rTLB7dHpKnXNmMYvhIJlG3BsZ5I0MUIhmKMzwLlniKmEZTvn_IDTnQ6tvdzqKC2AZXeg_jLvDnu8ooAOangPsp9Ed9D-5L73Rg84BBgq52x0Oh_5gMoHeRP0IfU3pwdN4DPDJPPIvAC7xR9aR7_Xce90aANiDngF99348coaaBq5W899xP3f1Ix_euVy4jX8hwZv4FwDh5f2foBCFJKvyaoUCFpV4JZdrOd9GEvBHmqwxSagEu5JW68OpxdQW4JjUkgklhqwrjiJHCw3LixgDWSiGg21NxM5JEqOAaI6habYjExs7sk4cR7YtHWSqqiaYoPEYxl9r4edkw8tbPRXrXVHzWozwWsGF1yrqAYXLlEVN8a-qKv8ggQT7_b6dRJs2YRsJUlZtSwlKiguyQuHrlhYHNPNTtqNZuf76W6ugx61u7Vp__Pr19zLFZNVSQVVuDpoyglOKZuUaBXxfrflk8HI8Y-ORDq710Om8mF3tGUzki7eqs_C3yyUtxeG9y3CU0ng-ollMCx6DQ0q2LQj1WFbRrHpiMT33EpbTfvyz7YdFUqyOpKhqiiOaiomkaK4YJ5LiGZLiKqLKuAHe4oJ9pg1E9cQY05IUSS5Su40JJXdpktIROMiL2rZt4J27xud2d7jiDk8XNiwQMSurbZ4d_c5pCgk5X5v_Pu7zUgzJBvN9q2ccVE-aV2_kmOM0bS-TxVm0-DQWl7CWslax3bDa7mAw95_HI-_OP98KkuKCxl6Ky_I0iAiQs6LC6fcIdRJtXzwboNWtD_yfEqLghOXXrJbHfVwvDvyCAvih4_8C_mcE3BYJChpII9aHpolwV4oPbHtF2tYLN6a0ak2TLGb7vz3bzQFuwga39SaOP4iCaRrOe438FxVNdwndo3HGig3vk_4__E7cg2iy4t32ZNOGtqLalqmrim47qsbnokcmn19fQ_dY6V8qNPvXv218EbV49B6XPHdcreQkWzA0u4mab8b1tbG1g7we3b8N6FTG0Rs9vxcbL7IfKyP4BpGC1E8!/dz/d5/L2dBISEvZ0FBIS9nQSEh/" TargetMode="External"/><Relationship Id="rId2" Type="http://schemas.openxmlformats.org/officeDocument/2006/relationships/hyperlink" Target="https://slovak.statistics.sk/wps/portal/ext/home/!ut/p/z1/04_Sj9CPykssy0xPLMnMz0vMAfIjo8ziA809LZycDB0NLPyCXA08QxwD3IO8TAwNTEz1wwkpiAJKG-AAjgZA_VFgJc7ujh4m5j4GBhY-7qYGno4eoUGWgcbGBo7GUAV4zCjIjTDIdFRUBADse0bP/dz/d5/L2dBISEvZ0FBIS9nQSEh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hyperlink" Target="https://app.sazp.sk/atlass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215352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PRIRODZENÝ POHYB - </a:t>
            </a:r>
            <a:r>
              <a:rPr lang="sk-S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zmena v stave obyvateľstva ako výsledok prirodzených procesov (natalita a mortalita)</a:t>
            </a:r>
          </a:p>
          <a:p>
            <a:endParaRPr lang="sk-SK" sz="4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sk-SK" sz="4800" b="1" dirty="0" err="1" smtClean="0">
                <a:solidFill>
                  <a:srgbClr val="7030A0"/>
                </a:solidFill>
              </a:rPr>
              <a:t>Pp</a:t>
            </a:r>
            <a:r>
              <a:rPr lang="sk-SK" sz="4800" b="1" dirty="0" smtClean="0">
                <a:solidFill>
                  <a:srgbClr val="7030A0"/>
                </a:solidFill>
              </a:rPr>
              <a:t> = N - M</a:t>
            </a:r>
            <a:endParaRPr lang="sk-SK" sz="4800" b="1" dirty="0">
              <a:solidFill>
                <a:srgbClr val="7030A0"/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4463580" y="2790247"/>
            <a:ext cx="704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b="1" dirty="0" smtClean="0">
                <a:solidFill>
                  <a:srgbClr val="0070C0"/>
                </a:solidFill>
              </a:rPr>
              <a:t>+</a:t>
            </a:r>
            <a:r>
              <a:rPr lang="sk-SK" sz="2800" dirty="0" smtClean="0"/>
              <a:t> ak je výsledok kladný → </a:t>
            </a:r>
            <a:r>
              <a:rPr lang="sk-SK" sz="2800" b="1" dirty="0" smtClean="0">
                <a:solidFill>
                  <a:srgbClr val="0070C0"/>
                </a:solidFill>
              </a:rPr>
              <a:t>prirodzený prírastok</a:t>
            </a:r>
            <a:endParaRPr lang="sk-SK" sz="2800" b="1" dirty="0">
              <a:solidFill>
                <a:srgbClr val="0070C0"/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4463580" y="4129662"/>
            <a:ext cx="68902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b="1" dirty="0" smtClean="0">
                <a:solidFill>
                  <a:srgbClr val="FF0000"/>
                </a:solidFill>
              </a:rPr>
              <a:t>-</a:t>
            </a:r>
            <a:r>
              <a:rPr lang="sk-SK" sz="2800" dirty="0" smtClean="0"/>
              <a:t> ak je výsledok záporný → </a:t>
            </a:r>
            <a:r>
              <a:rPr lang="sk-SK" sz="2800" b="1" dirty="0" smtClean="0">
                <a:solidFill>
                  <a:srgbClr val="FF0000"/>
                </a:solidFill>
              </a:rPr>
              <a:t>prirodzený úbytok</a:t>
            </a:r>
            <a:endParaRPr lang="sk-SK" sz="2800" b="1" dirty="0">
              <a:solidFill>
                <a:srgbClr val="FF0000"/>
              </a:solidFill>
            </a:endParaRPr>
          </a:p>
        </p:txBody>
      </p:sp>
      <p:cxnSp>
        <p:nvCxnSpPr>
          <p:cNvPr id="7" name="Rovná spojovacia šípka 6"/>
          <p:cNvCxnSpPr/>
          <p:nvPr/>
        </p:nvCxnSpPr>
        <p:spPr>
          <a:xfrm flipV="1">
            <a:off x="3719945" y="3226307"/>
            <a:ext cx="743635" cy="6904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>
            <a:off x="3719945" y="3876282"/>
            <a:ext cx="743635" cy="6904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Obrázok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3218" y="2805871"/>
            <a:ext cx="10347572" cy="3521653"/>
          </a:xfrm>
          <a:prstGeom prst="rect">
            <a:avLst/>
          </a:prstGeom>
        </p:spPr>
      </p:pic>
      <p:sp>
        <p:nvSpPr>
          <p:cNvPr id="6" name="Šípka nadol 5"/>
          <p:cNvSpPr/>
          <p:nvPr/>
        </p:nvSpPr>
        <p:spPr>
          <a:xfrm>
            <a:off x="11035145" y="3876282"/>
            <a:ext cx="318655" cy="133995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>
            <a:off x="7923344" y="2513247"/>
            <a:ext cx="4174091" cy="1200329"/>
          </a:xfrm>
          <a:prstGeom prst="rect">
            <a:avLst/>
          </a:prstGeom>
          <a:solidFill>
            <a:srgbClr val="FF0000">
              <a:alpha val="29020"/>
            </a:srgb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sk-SK" sz="2400" dirty="0"/>
              <a:t>V roku 2020 bol na Slovensku </a:t>
            </a:r>
            <a:endParaRPr lang="sk-SK" sz="2400" dirty="0" smtClean="0"/>
          </a:p>
          <a:p>
            <a:r>
              <a:rPr lang="sk-SK" sz="2400" dirty="0" smtClean="0"/>
              <a:t>zaznamenaný </a:t>
            </a:r>
            <a:r>
              <a:rPr lang="sk-SK" sz="2400" dirty="0"/>
              <a:t>po 17 rokoch </a:t>
            </a:r>
            <a:endParaRPr lang="sk-SK" sz="2400" dirty="0" smtClean="0"/>
          </a:p>
          <a:p>
            <a:r>
              <a:rPr lang="sk-SK" sz="2400" dirty="0" smtClean="0"/>
              <a:t>prirodzený </a:t>
            </a:r>
            <a:r>
              <a:rPr lang="sk-SK" sz="2400" dirty="0"/>
              <a:t>úbytok </a:t>
            </a:r>
            <a:r>
              <a:rPr lang="sk-SK" sz="2400" dirty="0" smtClean="0"/>
              <a:t>obyvateľstva.</a:t>
            </a:r>
            <a:endParaRPr lang="sk-SK" sz="2400" dirty="0"/>
          </a:p>
        </p:txBody>
      </p:sp>
    </p:spTree>
    <p:extLst>
      <p:ext uri="{BB962C8B-B14F-4D97-AF65-F5344CB8AC3E}">
        <p14:creationId xmlns="" xmlns:p14="http://schemas.microsoft.com/office/powerpoint/2010/main" val="249366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MECHANICKÝ POHYB  - </a:t>
            </a:r>
            <a:r>
              <a:rPr lang="sk-S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dirty="0">
                <a:solidFill>
                  <a:srgbClr val="FF0000"/>
                </a:solidFill>
              </a:rPr>
              <a:t>I  - imigrácia</a:t>
            </a:r>
            <a:r>
              <a:rPr lang="sk-SK" dirty="0">
                <a:solidFill>
                  <a:srgbClr val="FF0000"/>
                </a:solidFill>
              </a:rPr>
              <a:t> </a:t>
            </a:r>
            <a:r>
              <a:rPr lang="sk-SK" dirty="0"/>
              <a:t>(prisťahovalectvo)</a:t>
            </a:r>
          </a:p>
          <a:p>
            <a:pPr marL="0" indent="0">
              <a:buNone/>
            </a:pPr>
            <a:r>
              <a:rPr lang="sk-SK" b="1" dirty="0">
                <a:solidFill>
                  <a:srgbClr val="0070C0"/>
                </a:solidFill>
              </a:rPr>
              <a:t>E – emigrácia </a:t>
            </a:r>
            <a:r>
              <a:rPr lang="sk-SK" dirty="0"/>
              <a:t>(vysťahovalectvo)</a:t>
            </a:r>
          </a:p>
          <a:p>
            <a:r>
              <a:rPr lang="sk-SK" dirty="0" smtClean="0"/>
              <a:t>mechanický pohyb sa vypočíta ako rozdiel imigrantov a emigrantov počas časového obdobia (napr. roka)</a:t>
            </a:r>
          </a:p>
          <a:p>
            <a:pPr marL="0" indent="0">
              <a:buNone/>
            </a:pPr>
            <a:r>
              <a:rPr lang="sk-SK" dirty="0" smtClean="0"/>
              <a:t>	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741159"/>
            <a:ext cx="9047236" cy="2959200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8306158" y="1864014"/>
            <a:ext cx="1579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err="1" smtClean="0">
                <a:solidFill>
                  <a:srgbClr val="7030A0"/>
                </a:solidFill>
              </a:rPr>
              <a:t>Mp</a:t>
            </a:r>
            <a:r>
              <a:rPr lang="sk-SK" sz="2800" b="1" dirty="0" smtClean="0">
                <a:solidFill>
                  <a:srgbClr val="7030A0"/>
                </a:solidFill>
              </a:rPr>
              <a:t> = I - E</a:t>
            </a:r>
            <a:endParaRPr lang="sk-SK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721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MECHANICKÝ POHYB  - </a:t>
            </a:r>
            <a:r>
              <a:rPr lang="sk-SK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</a:t>
            </a:r>
            <a:endParaRPr lang="sk-SK" dirty="0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74903" y="1301388"/>
            <a:ext cx="8642193" cy="2626375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74903" y="3927762"/>
            <a:ext cx="8529083" cy="29302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7908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CELKOVÝ POHYB - </a:t>
            </a:r>
            <a:r>
              <a:rPr lang="sk-S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3200" b="1" dirty="0" err="1" smtClean="0">
                <a:solidFill>
                  <a:srgbClr val="7030A0"/>
                </a:solidFill>
              </a:rPr>
              <a:t>Cp</a:t>
            </a:r>
            <a:r>
              <a:rPr lang="sk-SK" sz="3200" b="1" dirty="0" smtClean="0">
                <a:solidFill>
                  <a:srgbClr val="7030A0"/>
                </a:solidFill>
              </a:rPr>
              <a:t> = </a:t>
            </a:r>
            <a:r>
              <a:rPr lang="sk-SK" sz="3200" b="1" dirty="0" err="1" smtClean="0">
                <a:solidFill>
                  <a:srgbClr val="7030A0"/>
                </a:solidFill>
              </a:rPr>
              <a:t>Pp</a:t>
            </a:r>
            <a:r>
              <a:rPr lang="sk-SK" sz="3200" b="1" dirty="0" smtClean="0">
                <a:solidFill>
                  <a:srgbClr val="7030A0"/>
                </a:solidFill>
              </a:rPr>
              <a:t> + </a:t>
            </a:r>
            <a:r>
              <a:rPr lang="sk-SK" sz="3200" b="1" dirty="0" err="1" smtClean="0">
                <a:solidFill>
                  <a:srgbClr val="7030A0"/>
                </a:solidFill>
              </a:rPr>
              <a:t>Mp</a:t>
            </a:r>
            <a:endParaRPr lang="sk-SK" sz="32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sk-SK" sz="3200" u="sng" dirty="0" smtClean="0"/>
              <a:t>rok 2020:</a:t>
            </a:r>
          </a:p>
          <a:p>
            <a:pPr marL="0" indent="0">
              <a:buNone/>
            </a:pPr>
            <a:r>
              <a:rPr lang="sk-SK" sz="3200" b="1" dirty="0" err="1" smtClean="0">
                <a:solidFill>
                  <a:srgbClr val="7030A0"/>
                </a:solidFill>
              </a:rPr>
              <a:t>Cp</a:t>
            </a:r>
            <a:r>
              <a:rPr lang="sk-SK" sz="3200" b="1" dirty="0" smtClean="0">
                <a:solidFill>
                  <a:srgbClr val="7030A0"/>
                </a:solidFill>
              </a:rPr>
              <a:t> </a:t>
            </a:r>
            <a:r>
              <a:rPr lang="sk-SK" sz="3200" b="1" dirty="0" smtClean="0"/>
              <a:t>=</a:t>
            </a:r>
            <a:r>
              <a:rPr lang="sk-SK" sz="3200" b="1" dirty="0" smtClean="0">
                <a:solidFill>
                  <a:srgbClr val="7030A0"/>
                </a:solidFill>
              </a:rPr>
              <a:t> </a:t>
            </a:r>
            <a:r>
              <a:rPr lang="sk-SK" sz="3200" b="1" dirty="0" smtClean="0">
                <a:solidFill>
                  <a:srgbClr val="FF0000"/>
                </a:solidFill>
              </a:rPr>
              <a:t>-2439 </a:t>
            </a:r>
            <a:r>
              <a:rPr lang="sk-SK" sz="3200" b="1" dirty="0" smtClean="0"/>
              <a:t>+</a:t>
            </a:r>
            <a:r>
              <a:rPr lang="sk-SK" sz="3200" b="1" dirty="0" smtClean="0">
                <a:solidFill>
                  <a:srgbClr val="7030A0"/>
                </a:solidFill>
              </a:rPr>
              <a:t> </a:t>
            </a:r>
            <a:r>
              <a:rPr lang="sk-SK" sz="3200" b="1" dirty="0" smtClean="0">
                <a:solidFill>
                  <a:srgbClr val="0070C0"/>
                </a:solidFill>
              </a:rPr>
              <a:t>4347</a:t>
            </a:r>
            <a:r>
              <a:rPr lang="sk-SK" sz="3200" b="1" dirty="0" smtClean="0">
                <a:solidFill>
                  <a:srgbClr val="7030A0"/>
                </a:solidFill>
              </a:rPr>
              <a:t> </a:t>
            </a:r>
            <a:r>
              <a:rPr lang="sk-SK" sz="3200" b="1" dirty="0" smtClean="0"/>
              <a:t>=</a:t>
            </a:r>
            <a:r>
              <a:rPr lang="sk-SK" sz="3200" b="1" dirty="0" smtClean="0">
                <a:solidFill>
                  <a:srgbClr val="7030A0"/>
                </a:solidFill>
              </a:rPr>
              <a:t> 1908</a:t>
            </a:r>
            <a:endParaRPr lang="sk-SK" sz="3200" b="1" dirty="0">
              <a:solidFill>
                <a:srgbClr val="7030A0"/>
              </a:solidFill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798000"/>
            <a:ext cx="8928228" cy="3060000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45333" y="0"/>
            <a:ext cx="6346667" cy="2160000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45200" y="2160000"/>
            <a:ext cx="6346800" cy="2075932"/>
          </a:xfrm>
          <a:prstGeom prst="rect">
            <a:avLst/>
          </a:prstGeom>
        </p:spPr>
      </p:pic>
      <p:sp>
        <p:nvSpPr>
          <p:cNvPr id="7" name="Ovál 6"/>
          <p:cNvSpPr/>
          <p:nvPr/>
        </p:nvSpPr>
        <p:spPr>
          <a:xfrm>
            <a:off x="10896600" y="1419828"/>
            <a:ext cx="914400" cy="4784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11277600" y="2542429"/>
            <a:ext cx="914400" cy="47848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8781528" y="5261932"/>
            <a:ext cx="936000" cy="6120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>
            <a:off x="9820390" y="4739622"/>
            <a:ext cx="21346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V roku 2020</a:t>
            </a:r>
          </a:p>
          <a:p>
            <a:r>
              <a:rPr lang="sk-SK" sz="2400" dirty="0" smtClean="0"/>
              <a:t>sa zvýšil počet </a:t>
            </a:r>
          </a:p>
          <a:p>
            <a:r>
              <a:rPr lang="sk-SK" sz="2400" dirty="0" smtClean="0"/>
              <a:t>obyv. Slovenska</a:t>
            </a:r>
          </a:p>
          <a:p>
            <a:r>
              <a:rPr lang="sk-SK" sz="2400" dirty="0" smtClean="0"/>
              <a:t>o </a:t>
            </a:r>
            <a:r>
              <a:rPr lang="sk-SK" sz="2400" b="1" dirty="0" smtClean="0">
                <a:solidFill>
                  <a:srgbClr val="7030A0"/>
                </a:solidFill>
              </a:rPr>
              <a:t>1908</a:t>
            </a:r>
            <a:r>
              <a:rPr lang="sk-SK" sz="2400" dirty="0" smtClean="0"/>
              <a:t> ľudí.</a:t>
            </a:r>
            <a:endParaRPr lang="sk-SK" sz="2400" dirty="0"/>
          </a:p>
        </p:txBody>
      </p:sp>
      <p:sp>
        <p:nvSpPr>
          <p:cNvPr id="11" name="BlokTextu 10"/>
          <p:cNvSpPr txBox="1"/>
          <p:nvPr/>
        </p:nvSpPr>
        <p:spPr>
          <a:xfrm>
            <a:off x="3338039" y="3389023"/>
            <a:ext cx="2573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= celkový prírastok</a:t>
            </a:r>
            <a:endParaRPr lang="sk-SK" sz="2400" b="1" dirty="0"/>
          </a:p>
        </p:txBody>
      </p:sp>
    </p:spTree>
    <p:extLst>
      <p:ext uri="{BB962C8B-B14F-4D97-AF65-F5344CB8AC3E}">
        <p14:creationId xmlns="" xmlns:p14="http://schemas.microsoft.com/office/powerpoint/2010/main" val="272681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 OBYVATEĽSTVO A SÍDLA - PDF Free Download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t="17820"/>
          <a:stretch/>
        </p:blipFill>
        <p:spPr bwMode="auto">
          <a:xfrm>
            <a:off x="584521" y="1043605"/>
            <a:ext cx="11022958" cy="58143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01781" y="362715"/>
            <a:ext cx="10515600" cy="1325563"/>
          </a:xfrm>
        </p:spPr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CELKOVÝ </a:t>
            </a:r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PRÍRASTOK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OBYVATEĽSTVA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Šípka nahor 4"/>
          <p:cNvSpPr/>
          <p:nvPr/>
        </p:nvSpPr>
        <p:spPr>
          <a:xfrm rot="2982435">
            <a:off x="547253" y="4897435"/>
            <a:ext cx="581891" cy="1122218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nahor 5"/>
          <p:cNvSpPr/>
          <p:nvPr/>
        </p:nvSpPr>
        <p:spPr>
          <a:xfrm rot="14540201">
            <a:off x="6158344" y="1129579"/>
            <a:ext cx="581891" cy="1122218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nahor 6"/>
          <p:cNvSpPr/>
          <p:nvPr/>
        </p:nvSpPr>
        <p:spPr>
          <a:xfrm rot="448724">
            <a:off x="8150403" y="3819102"/>
            <a:ext cx="581891" cy="1608414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>
            <a:off x="8425558" y="240666"/>
            <a:ext cx="38885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</a:rPr>
              <a:t>OKOLIE BRATISLAVY</a:t>
            </a:r>
          </a:p>
          <a:p>
            <a:r>
              <a:rPr lang="sk-SK" sz="2400" b="1" dirty="0" smtClean="0">
                <a:solidFill>
                  <a:srgbClr val="FF0000"/>
                </a:solidFill>
              </a:rPr>
              <a:t>ORAVA</a:t>
            </a:r>
          </a:p>
          <a:p>
            <a:r>
              <a:rPr lang="sk-SK" sz="2400" b="1" dirty="0" smtClean="0">
                <a:solidFill>
                  <a:srgbClr val="FF0000"/>
                </a:solidFill>
              </a:rPr>
              <a:t>VÝCHODNÉ SLOVENSKO</a:t>
            </a:r>
          </a:p>
          <a:p>
            <a:r>
              <a:rPr lang="sk-SK" sz="2400" b="1" dirty="0" smtClean="0">
                <a:solidFill>
                  <a:srgbClr val="FF0000"/>
                </a:solidFill>
              </a:rPr>
              <a:t>(okrem „Ďalekého východu“)</a:t>
            </a:r>
            <a:endParaRPr lang="sk-SK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353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 OBYVATEĽSTVO A SÍDLA - PDF Free Download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t="17820"/>
          <a:stretch/>
        </p:blipFill>
        <p:spPr bwMode="auto">
          <a:xfrm>
            <a:off x="584521" y="1043605"/>
            <a:ext cx="11022958" cy="58143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4521" y="356177"/>
            <a:ext cx="10515600" cy="1325563"/>
          </a:xfrm>
        </p:spPr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CELKOVÝ </a:t>
            </a:r>
            <a:r>
              <a:rPr lang="sk-SK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ÚBYTOK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OBYVATEĽSTVA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Šípka nahor 2"/>
          <p:cNvSpPr/>
          <p:nvPr/>
        </p:nvSpPr>
        <p:spPr>
          <a:xfrm rot="20316708">
            <a:off x="4073236" y="5437764"/>
            <a:ext cx="581891" cy="1122218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 nahor 4"/>
          <p:cNvSpPr/>
          <p:nvPr/>
        </p:nvSpPr>
        <p:spPr>
          <a:xfrm rot="17386381">
            <a:off x="11281530" y="3389692"/>
            <a:ext cx="581891" cy="1122218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nahor 5"/>
          <p:cNvSpPr/>
          <p:nvPr/>
        </p:nvSpPr>
        <p:spPr>
          <a:xfrm rot="19553781">
            <a:off x="6657109" y="4481048"/>
            <a:ext cx="581891" cy="1122218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8220720" y="356177"/>
            <a:ext cx="39712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0070C0"/>
                </a:solidFill>
              </a:rPr>
              <a:t>SEVEROVÝCHOD SR</a:t>
            </a:r>
          </a:p>
          <a:p>
            <a:r>
              <a:rPr lang="sk-SK" sz="2400" b="1" dirty="0" smtClean="0">
                <a:solidFill>
                  <a:srgbClr val="0070C0"/>
                </a:solidFill>
              </a:rPr>
              <a:t>JUH STREDNÉHO SLOVENSKA</a:t>
            </a:r>
          </a:p>
          <a:p>
            <a:r>
              <a:rPr lang="sk-SK" sz="2400" b="1" dirty="0" smtClean="0">
                <a:solidFill>
                  <a:srgbClr val="0070C0"/>
                </a:solidFill>
              </a:rPr>
              <a:t>NITRIANSKY KRAJ (veľká časť)</a:t>
            </a:r>
            <a:endParaRPr lang="sk-SK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763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NÁRODNOSTNÉ ZLOŽENIE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>
                <a:solidFill>
                  <a:srgbClr val="FF0000"/>
                </a:solidFill>
              </a:rPr>
              <a:t>slovenská</a:t>
            </a:r>
            <a:r>
              <a:rPr lang="sk-SK" dirty="0"/>
              <a:t> (80,7 %)  </a:t>
            </a:r>
          </a:p>
          <a:p>
            <a:r>
              <a:rPr lang="sk-SK" b="1" dirty="0">
                <a:solidFill>
                  <a:srgbClr val="00B050"/>
                </a:solidFill>
              </a:rPr>
              <a:t>maďarská</a:t>
            </a:r>
            <a:r>
              <a:rPr lang="sk-SK" dirty="0"/>
              <a:t> (8,5 %) → najpočetnejšia národnostná menšina</a:t>
            </a:r>
          </a:p>
          <a:p>
            <a:r>
              <a:rPr lang="sk-SK" b="1" dirty="0"/>
              <a:t>rómska</a:t>
            </a:r>
            <a:r>
              <a:rPr lang="sk-SK" dirty="0"/>
              <a:t> (2,0 %)</a:t>
            </a:r>
          </a:p>
          <a:p>
            <a:r>
              <a:rPr lang="sk-SK" b="1" dirty="0"/>
              <a:t>česká</a:t>
            </a:r>
            <a:r>
              <a:rPr lang="sk-SK" dirty="0"/>
              <a:t> (0,6 %)</a:t>
            </a:r>
          </a:p>
          <a:p>
            <a:r>
              <a:rPr lang="sk-SK" b="1" dirty="0"/>
              <a:t>rusínska, ukrajinská, ruská, nemecká, poľská a iné</a:t>
            </a:r>
            <a:r>
              <a:rPr lang="sk-SK" dirty="0"/>
              <a:t> (8,2 %)</a:t>
            </a:r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387436"/>
            <a:ext cx="12192000" cy="33250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736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16200000">
            <a:off x="-2478645" y="2659370"/>
            <a:ext cx="6592130" cy="1325563"/>
          </a:xfrm>
        </p:spPr>
        <p:txBody>
          <a:bodyPr/>
          <a:lstStyle/>
          <a:p>
            <a:pPr algn="ctr"/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NÁRODNOSTNÉ ZLOŽENIE</a:t>
            </a:r>
            <a:endParaRPr lang="sk-SK" dirty="0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t="2964"/>
          <a:stretch/>
        </p:blipFill>
        <p:spPr>
          <a:xfrm>
            <a:off x="1395185" y="26087"/>
            <a:ext cx="10796816" cy="6831914"/>
          </a:xfrm>
        </p:spPr>
      </p:pic>
      <p:sp>
        <p:nvSpPr>
          <p:cNvPr id="5" name="BlokTextu 4"/>
          <p:cNvSpPr txBox="1"/>
          <p:nvPr/>
        </p:nvSpPr>
        <p:spPr>
          <a:xfrm>
            <a:off x="7481455" y="4634345"/>
            <a:ext cx="397230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8A7AC"/>
                </a:solidFill>
              </a:rPr>
              <a:t>SLOVENSKÁ NÁRODNOSŤ</a:t>
            </a:r>
          </a:p>
          <a:p>
            <a:r>
              <a:rPr lang="sk-SK" sz="2800" b="1" dirty="0" smtClean="0">
                <a:solidFill>
                  <a:srgbClr val="8EC544"/>
                </a:solidFill>
              </a:rPr>
              <a:t>MAĎARSKÁ NÁRODNOSŤ</a:t>
            </a:r>
          </a:p>
          <a:p>
            <a:r>
              <a:rPr lang="sk-SK" sz="2800" b="1" dirty="0" smtClean="0">
                <a:solidFill>
                  <a:srgbClr val="905B3B"/>
                </a:solidFill>
              </a:rPr>
              <a:t>RÓMSKA NÁRODNOSŤ</a:t>
            </a:r>
          </a:p>
          <a:p>
            <a:r>
              <a:rPr lang="sk-SK" sz="2800" b="1" dirty="0" smtClean="0">
                <a:solidFill>
                  <a:srgbClr val="1D92D2"/>
                </a:solidFill>
              </a:rPr>
              <a:t>RUSÍNSKA NÁRODNOSŤ</a:t>
            </a:r>
            <a:endParaRPr lang="sk-SK" sz="2800" b="1" dirty="0">
              <a:solidFill>
                <a:srgbClr val="1D92D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325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NÁBOŽENSKÉ ZLOŽENIE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rímskokatolícke</a:t>
            </a:r>
            <a:r>
              <a:rPr lang="sk-SK" dirty="0"/>
              <a:t> (62,0 %)</a:t>
            </a:r>
          </a:p>
          <a:p>
            <a:r>
              <a:rPr lang="sk-SK" b="1" dirty="0"/>
              <a:t>evanjelické </a:t>
            </a:r>
            <a:r>
              <a:rPr lang="sk-SK" dirty="0"/>
              <a:t>(5,9 %)</a:t>
            </a:r>
          </a:p>
          <a:p>
            <a:r>
              <a:rPr lang="sk-SK" b="1" dirty="0"/>
              <a:t>gréckokatolícke</a:t>
            </a:r>
            <a:r>
              <a:rPr lang="sk-SK" dirty="0"/>
              <a:t> (3,8 %)</a:t>
            </a:r>
          </a:p>
          <a:p>
            <a:r>
              <a:rPr lang="sk-SK" b="1" dirty="0"/>
              <a:t>reformované kresťanské</a:t>
            </a:r>
            <a:r>
              <a:rPr lang="sk-SK" dirty="0"/>
              <a:t> (1,8 %)</a:t>
            </a:r>
          </a:p>
          <a:p>
            <a:r>
              <a:rPr lang="sk-SK" dirty="0"/>
              <a:t>veriacich menších cirkví (2%)</a:t>
            </a:r>
          </a:p>
          <a:p>
            <a:r>
              <a:rPr lang="sk-SK" dirty="0"/>
              <a:t>veriaci neregistrovaných cirkví (0,5%)</a:t>
            </a:r>
          </a:p>
          <a:p>
            <a:r>
              <a:rPr lang="sk-SK" dirty="0"/>
              <a:t>nezistené (10,6%)</a:t>
            </a:r>
          </a:p>
          <a:p>
            <a:r>
              <a:rPr lang="sk-SK" b="1" dirty="0"/>
              <a:t>bez vyznania</a:t>
            </a:r>
            <a:r>
              <a:rPr lang="sk-SK" dirty="0"/>
              <a:t> (13.4</a:t>
            </a:r>
            <a:r>
              <a:rPr lang="sk-SK" dirty="0" smtClean="0"/>
              <a:t>%)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6521594" y="0"/>
            <a:ext cx="2400750" cy="3221182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9327"/>
          <a:stretch/>
        </p:blipFill>
        <p:spPr>
          <a:xfrm>
            <a:off x="8624455" y="2414806"/>
            <a:ext cx="3567545" cy="2626302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6521594" y="3955618"/>
            <a:ext cx="2814432" cy="29023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9990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KLUB SLOVENSKÝCH TURISTOV - REGIÓN ORAVA | REGIÓNY S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42052"/>
            <a:ext cx="12398120" cy="65950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Zástupný objekt pre obsah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66" y="0"/>
            <a:ext cx="12111634" cy="5751578"/>
          </a:xfrm>
        </p:spPr>
      </p:pic>
      <p:sp>
        <p:nvSpPr>
          <p:cNvPr id="6" name="BlokTextu 5"/>
          <p:cNvSpPr txBox="1"/>
          <p:nvPr/>
        </p:nvSpPr>
        <p:spPr>
          <a:xfrm>
            <a:off x="1357759" y="5751578"/>
            <a:ext cx="95568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/>
              <a:t>Prevládajúce náboženstvo: </a:t>
            </a:r>
            <a:r>
              <a:rPr lang="sk-SK" sz="2800" b="1" dirty="0" smtClean="0">
                <a:solidFill>
                  <a:srgbClr val="DDA315"/>
                </a:solidFill>
              </a:rPr>
              <a:t>RÍMSKOKATOLÍCKE</a:t>
            </a:r>
            <a:r>
              <a:rPr lang="sk-SK" sz="2800" b="1" dirty="0" smtClean="0"/>
              <a:t>,  </a:t>
            </a:r>
            <a:r>
              <a:rPr lang="sk-SK" sz="2800" b="1" dirty="0" smtClean="0">
                <a:solidFill>
                  <a:srgbClr val="FB73DF"/>
                </a:solidFill>
              </a:rPr>
              <a:t>EVANJELICKÉ</a:t>
            </a:r>
            <a:r>
              <a:rPr lang="sk-SK" sz="2800" b="1" dirty="0" smtClean="0"/>
              <a:t>, </a:t>
            </a:r>
          </a:p>
          <a:p>
            <a:r>
              <a:rPr lang="sk-SK" sz="2800" b="1" dirty="0" smtClean="0">
                <a:solidFill>
                  <a:srgbClr val="4E71FF"/>
                </a:solidFill>
              </a:rPr>
              <a:t>GRÉCKOKATOLÍCKE</a:t>
            </a:r>
            <a:r>
              <a:rPr lang="sk-SK" sz="2800" b="1" dirty="0" smtClean="0"/>
              <a:t>, </a:t>
            </a:r>
            <a:r>
              <a:rPr lang="sk-SK" sz="2800" b="1" dirty="0" smtClean="0">
                <a:solidFill>
                  <a:srgbClr val="CA7AF5"/>
                </a:solidFill>
              </a:rPr>
              <a:t>PRAVOSLÁVNE</a:t>
            </a:r>
            <a:r>
              <a:rPr lang="sk-SK" sz="2800" b="1" dirty="0" smtClean="0"/>
              <a:t>, </a:t>
            </a:r>
            <a:r>
              <a:rPr lang="sk-SK" sz="2800" b="1" dirty="0" smtClean="0">
                <a:solidFill>
                  <a:srgbClr val="38A803"/>
                </a:solidFill>
              </a:rPr>
              <a:t>REFORMOVANÍ KRESŤANIA</a:t>
            </a:r>
            <a:endParaRPr lang="sk-SK" sz="2800" b="1" dirty="0">
              <a:solidFill>
                <a:srgbClr val="38A80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7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RELIGIOZITA OBYVATEĽSTVA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999" y="1503042"/>
            <a:ext cx="11270002" cy="5354958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31678" y="0"/>
            <a:ext cx="2460322" cy="22577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891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VEKOVÁ ŠTRUKTÚRA 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16 % </a:t>
            </a:r>
            <a:r>
              <a:rPr lang="sk-SK" b="1" dirty="0"/>
              <a:t>predproduktívny vek</a:t>
            </a:r>
            <a:r>
              <a:rPr lang="sk-SK" dirty="0"/>
              <a:t> (0 – 14 rokov) → deti, žiaci</a:t>
            </a:r>
          </a:p>
          <a:p>
            <a:r>
              <a:rPr lang="sk-SK" dirty="0"/>
              <a:t>67 % </a:t>
            </a:r>
            <a:r>
              <a:rPr lang="sk-SK" b="1" dirty="0"/>
              <a:t>produktívny vek</a:t>
            </a:r>
            <a:r>
              <a:rPr lang="sk-SK" dirty="0"/>
              <a:t> (15 – 64 rokov) → študenti, pracujúci</a:t>
            </a:r>
          </a:p>
          <a:p>
            <a:r>
              <a:rPr lang="sk-SK" dirty="0"/>
              <a:t>17 % </a:t>
            </a:r>
            <a:r>
              <a:rPr lang="sk-SK" b="1" dirty="0"/>
              <a:t>poproduktívny vek</a:t>
            </a:r>
            <a:r>
              <a:rPr lang="sk-SK" dirty="0"/>
              <a:t> (65 + rokov) → dôchodcovia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1537" y="3647916"/>
            <a:ext cx="9488926" cy="32100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55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16200000">
            <a:off x="-2259626" y="2795262"/>
            <a:ext cx="6500452" cy="1325563"/>
          </a:xfrm>
        </p:spPr>
        <p:txBody>
          <a:bodyPr/>
          <a:lstStyle/>
          <a:p>
            <a:pPr algn="ctr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VEKOVÁ PYRAMÍDA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62746" y="39928"/>
            <a:ext cx="6525491" cy="68362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9677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ĎALŠIE ZAUJÍMAVÉ ŠTATISTIKY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9689" y="1479333"/>
            <a:ext cx="4977395" cy="1800000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1479333"/>
            <a:ext cx="4922124" cy="1800000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9689" y="3657600"/>
            <a:ext cx="8075816" cy="3013364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66338" y="3131127"/>
            <a:ext cx="3389167" cy="1052945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95953" y="4562339"/>
            <a:ext cx="4196047" cy="14875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3042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STOJÍ ZA POZORNOSŤ: 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sk-SK" b="1" dirty="0" smtClean="0">
              <a:solidFill>
                <a:srgbClr val="0070C0"/>
              </a:solidFill>
              <a:hlinkClick r:id="rId2"/>
            </a:endParaRPr>
          </a:p>
          <a:p>
            <a:pPr algn="ctr"/>
            <a:r>
              <a:rPr lang="sk-SK" b="1" dirty="0" smtClean="0">
                <a:solidFill>
                  <a:srgbClr val="0070C0"/>
                </a:solidFill>
                <a:hlinkClick r:id="rId2"/>
              </a:rPr>
              <a:t>Štatistický úrad Slovenskej republiky</a:t>
            </a:r>
            <a:endParaRPr lang="sk-SK" b="1" dirty="0" smtClean="0">
              <a:solidFill>
                <a:srgbClr val="0070C0"/>
              </a:solidFill>
            </a:endParaRPr>
          </a:p>
          <a:p>
            <a:pPr algn="ctr"/>
            <a:endParaRPr lang="sk-SK" b="1" dirty="0" smtClean="0">
              <a:solidFill>
                <a:srgbClr val="0070C0"/>
              </a:solidFill>
            </a:endParaRPr>
          </a:p>
          <a:p>
            <a:pPr algn="ctr"/>
            <a:r>
              <a:rPr lang="sk-SK" b="1" dirty="0">
                <a:solidFill>
                  <a:srgbClr val="0070C0"/>
                </a:solidFill>
                <a:hlinkClick r:id="rId3"/>
              </a:rPr>
              <a:t>Slovenská republika v </a:t>
            </a:r>
            <a:r>
              <a:rPr lang="sk-SK" b="1" dirty="0" smtClean="0">
                <a:solidFill>
                  <a:srgbClr val="0070C0"/>
                </a:solidFill>
                <a:hlinkClick r:id="rId3"/>
              </a:rPr>
              <a:t>číslach</a:t>
            </a:r>
            <a:endParaRPr lang="sk-SK" b="1" dirty="0" smtClean="0">
              <a:solidFill>
                <a:srgbClr val="0070C0"/>
              </a:solidFill>
            </a:endParaRPr>
          </a:p>
          <a:p>
            <a:pPr algn="ctr"/>
            <a:endParaRPr lang="sk-SK" b="1" dirty="0" smtClean="0">
              <a:solidFill>
                <a:srgbClr val="0070C0"/>
              </a:solidFill>
            </a:endParaRPr>
          </a:p>
          <a:p>
            <a:pPr algn="ctr"/>
            <a:r>
              <a:rPr lang="sk-SK" b="1" dirty="0">
                <a:solidFill>
                  <a:srgbClr val="0070C0"/>
                </a:solidFill>
                <a:hlinkClick r:id="rId4"/>
              </a:rPr>
              <a:t>Interaktívny atlas obyvateľstva a sídiel SR</a:t>
            </a:r>
            <a:endParaRPr lang="sk-SK" b="1" dirty="0" smtClean="0">
              <a:solidFill>
                <a:srgbClr val="0070C0"/>
              </a:solidFill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rot="186301">
            <a:off x="283464" y="2210352"/>
            <a:ext cx="2460746" cy="2501086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51208" y="883913"/>
            <a:ext cx="2523259" cy="25232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8316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ZAUJÍMAVÉ 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ŠTATISTIKY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9689" y="1479333"/>
            <a:ext cx="4977395" cy="1800000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1479333"/>
            <a:ext cx="4922124" cy="1800000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9689" y="3657600"/>
            <a:ext cx="8075816" cy="3013364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66338" y="3131127"/>
            <a:ext cx="3389167" cy="1052945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95953" y="4562339"/>
            <a:ext cx="4196047" cy="14875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7669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OBYVATEĽSTVO SR</a:t>
            </a:r>
            <a:endParaRPr lang="sk-SK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269089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POČET OBYVATEĽOV SR k 31.12.2020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sk-SK" sz="13800" b="1" dirty="0" smtClean="0">
                <a:solidFill>
                  <a:srgbClr val="7030A0"/>
                </a:solidFill>
              </a:rPr>
              <a:t>5 459 781 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sz="3200" dirty="0" smtClean="0"/>
              <a:t>→ z toho </a:t>
            </a:r>
            <a:r>
              <a:rPr lang="sk-SK" sz="3200" b="1" dirty="0" smtClean="0">
                <a:solidFill>
                  <a:srgbClr val="0070C0"/>
                </a:solidFill>
              </a:rPr>
              <a:t>48,8 %  mužov</a:t>
            </a:r>
            <a:r>
              <a:rPr lang="sk-SK" sz="3200" dirty="0" smtClean="0"/>
              <a:t> a </a:t>
            </a:r>
            <a:r>
              <a:rPr lang="sk-SK" sz="3200" b="1" dirty="0" smtClean="0">
                <a:solidFill>
                  <a:srgbClr val="FF0000"/>
                </a:solidFill>
              </a:rPr>
              <a:t>51,2 % žien</a:t>
            </a:r>
          </a:p>
          <a:p>
            <a:pPr marL="0" indent="0">
              <a:buNone/>
            </a:pPr>
            <a:r>
              <a:rPr lang="sk-SK" sz="3200" dirty="0" smtClean="0"/>
              <a:t>→ stredná dĺžka života </a:t>
            </a:r>
            <a:r>
              <a:rPr lang="sk-SK" sz="3200" b="1" dirty="0" smtClean="0">
                <a:solidFill>
                  <a:srgbClr val="0070C0"/>
                </a:solidFill>
              </a:rPr>
              <a:t>73,5 rokov</a:t>
            </a:r>
            <a:r>
              <a:rPr lang="sk-SK" sz="3200" dirty="0" smtClean="0"/>
              <a:t> u</a:t>
            </a:r>
            <a:r>
              <a:rPr lang="sk-SK" sz="3200" b="1" dirty="0" smtClean="0">
                <a:solidFill>
                  <a:srgbClr val="0070C0"/>
                </a:solidFill>
              </a:rPr>
              <a:t> mužov</a:t>
            </a:r>
            <a:r>
              <a:rPr lang="sk-SK" sz="3200" dirty="0" smtClean="0"/>
              <a:t> a </a:t>
            </a:r>
            <a:r>
              <a:rPr lang="sk-SK" sz="3200" b="1" dirty="0" smtClean="0">
                <a:solidFill>
                  <a:srgbClr val="FF0000"/>
                </a:solidFill>
              </a:rPr>
              <a:t>80,2 </a:t>
            </a:r>
            <a:r>
              <a:rPr lang="sk-SK" sz="3200" dirty="0" smtClean="0"/>
              <a:t>u </a:t>
            </a:r>
            <a:r>
              <a:rPr lang="sk-SK" sz="3200" b="1" dirty="0" smtClean="0">
                <a:solidFill>
                  <a:srgbClr val="FF0000"/>
                </a:solidFill>
              </a:rPr>
              <a:t>žien</a:t>
            </a:r>
          </a:p>
          <a:p>
            <a:pPr marL="0" indent="0">
              <a:buNone/>
            </a:pPr>
            <a:r>
              <a:rPr lang="sk-SK" sz="3200" dirty="0" smtClean="0"/>
              <a:t>→ priemerný vek </a:t>
            </a:r>
            <a:r>
              <a:rPr lang="sk-SK" sz="3200" b="1" dirty="0" smtClean="0">
                <a:solidFill>
                  <a:srgbClr val="0070C0"/>
                </a:solidFill>
              </a:rPr>
              <a:t>39,7 rokov</a:t>
            </a:r>
            <a:r>
              <a:rPr lang="sk-SK" sz="3200" dirty="0" smtClean="0"/>
              <a:t> u</a:t>
            </a:r>
            <a:r>
              <a:rPr lang="sk-SK" sz="3200" b="1" dirty="0" smtClean="0">
                <a:solidFill>
                  <a:srgbClr val="0070C0"/>
                </a:solidFill>
              </a:rPr>
              <a:t> mužov</a:t>
            </a:r>
            <a:r>
              <a:rPr lang="sk-SK" sz="3200" dirty="0" smtClean="0"/>
              <a:t> a </a:t>
            </a:r>
            <a:r>
              <a:rPr lang="sk-SK" sz="3200" b="1" dirty="0" smtClean="0">
                <a:solidFill>
                  <a:srgbClr val="FF0000"/>
                </a:solidFill>
              </a:rPr>
              <a:t>42,8 </a:t>
            </a:r>
            <a:r>
              <a:rPr lang="sk-SK" sz="3200" dirty="0" smtClean="0"/>
              <a:t>u </a:t>
            </a:r>
            <a:r>
              <a:rPr lang="sk-SK" sz="3200" b="1" dirty="0" smtClean="0">
                <a:solidFill>
                  <a:srgbClr val="FF0000"/>
                </a:solidFill>
              </a:rPr>
              <a:t>žien</a:t>
            </a:r>
          </a:p>
          <a:p>
            <a:pPr marL="0" indent="0">
              <a:buNone/>
            </a:pPr>
            <a:endParaRPr lang="sk-SK" sz="32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sk-SK" sz="3200" b="1" dirty="0">
              <a:solidFill>
                <a:srgbClr val="FF0000"/>
              </a:solidFill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9206" y="3189071"/>
            <a:ext cx="1804294" cy="16244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4217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POČET OBYVATEĽOV SR – </a:t>
            </a:r>
            <a:r>
              <a:rPr lang="sk-SK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aká bude budúcnosť? </a:t>
            </a:r>
            <a:endParaRPr lang="sk-SK" sz="40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2434" y="1509171"/>
            <a:ext cx="10002311" cy="5348829"/>
          </a:xfrm>
          <a:prstGeom prst="rect">
            <a:avLst/>
          </a:prstGeom>
        </p:spPr>
      </p:pic>
      <p:sp>
        <p:nvSpPr>
          <p:cNvPr id="5" name="Šípka nahor 4"/>
          <p:cNvSpPr/>
          <p:nvPr/>
        </p:nvSpPr>
        <p:spPr>
          <a:xfrm>
            <a:off x="5047342" y="2834734"/>
            <a:ext cx="727364" cy="1274130"/>
          </a:xfrm>
          <a:prstGeom prst="up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3827895" y="4236936"/>
            <a:ext cx="39144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Posledných 30 rokov sa počet </a:t>
            </a:r>
          </a:p>
          <a:p>
            <a:r>
              <a:rPr lang="sk-SK" sz="2400" dirty="0" smtClean="0"/>
              <a:t>obyvateľov veľmi nemenil</a:t>
            </a:r>
          </a:p>
          <a:p>
            <a:r>
              <a:rPr lang="sk-SK" sz="2400" dirty="0" smtClean="0"/>
              <a:t>(mierne rástol).</a:t>
            </a:r>
            <a:endParaRPr lang="sk-SK" sz="2400" dirty="0"/>
          </a:p>
        </p:txBody>
      </p:sp>
    </p:spTree>
    <p:extLst>
      <p:ext uri="{BB962C8B-B14F-4D97-AF65-F5344CB8AC3E}">
        <p14:creationId xmlns="" xmlns:p14="http://schemas.microsoft.com/office/powerpoint/2010/main" val="298390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HUSTOTA ZAĽUDNENIA </a:t>
            </a:r>
            <a:r>
              <a:rPr lang="sk-SK" dirty="0" smtClean="0"/>
              <a:t>≐</a:t>
            </a:r>
            <a:r>
              <a:rPr lang="sk-SK" b="1" dirty="0" smtClean="0">
                <a:solidFill>
                  <a:srgbClr val="FF0000"/>
                </a:solidFill>
              </a:rPr>
              <a:t>111 obyv./km</a:t>
            </a:r>
            <a:r>
              <a:rPr lang="sk-SK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²</a:t>
            </a:r>
            <a:endParaRPr lang="sk-SK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1370163"/>
            <a:ext cx="11915459" cy="5487837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138270" y="1690688"/>
            <a:ext cx="30757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rgbClr val="C00000"/>
                </a:solidFill>
              </a:rPr>
              <a:t>najväčšia:</a:t>
            </a:r>
            <a:r>
              <a:rPr lang="sk-SK" sz="2400" dirty="0" smtClean="0"/>
              <a:t> veľké mestá, </a:t>
            </a:r>
          </a:p>
          <a:p>
            <a:r>
              <a:rPr lang="sk-SK" sz="2400" dirty="0" smtClean="0"/>
              <a:t>okolie Bratislavy, </a:t>
            </a:r>
          </a:p>
          <a:p>
            <a:r>
              <a:rPr lang="sk-SK" sz="2400" dirty="0" smtClean="0"/>
              <a:t>západ Slovenska, </a:t>
            </a:r>
          </a:p>
          <a:p>
            <a:r>
              <a:rPr lang="sk-SK" sz="2400" dirty="0" smtClean="0"/>
              <a:t>kotliny SR </a:t>
            </a:r>
          </a:p>
          <a:p>
            <a:r>
              <a:rPr lang="sk-SK" sz="2400" dirty="0" smtClean="0"/>
              <a:t>(napr. Košická </a:t>
            </a:r>
          </a:p>
          <a:p>
            <a:r>
              <a:rPr lang="sk-SK" sz="2400" dirty="0" smtClean="0"/>
              <a:t>kotlina, </a:t>
            </a:r>
          </a:p>
          <a:p>
            <a:r>
              <a:rPr lang="sk-SK" sz="2400" dirty="0" smtClean="0"/>
              <a:t>Popradská </a:t>
            </a:r>
          </a:p>
          <a:p>
            <a:r>
              <a:rPr lang="sk-SK" sz="2400" dirty="0" smtClean="0"/>
              <a:t>kotlina, </a:t>
            </a:r>
          </a:p>
          <a:p>
            <a:r>
              <a:rPr lang="sk-SK" sz="2400" dirty="0" smtClean="0"/>
              <a:t>Považské </a:t>
            </a:r>
          </a:p>
          <a:p>
            <a:r>
              <a:rPr lang="sk-SK" sz="2400" dirty="0" smtClean="0"/>
              <a:t>podolie)</a:t>
            </a:r>
            <a:endParaRPr lang="sk-SK" sz="2400" dirty="0"/>
          </a:p>
        </p:txBody>
      </p:sp>
      <p:sp>
        <p:nvSpPr>
          <p:cNvPr id="6" name="BlokTextu 5"/>
          <p:cNvSpPr txBox="1"/>
          <p:nvPr/>
        </p:nvSpPr>
        <p:spPr>
          <a:xfrm>
            <a:off x="8964166" y="3583514"/>
            <a:ext cx="29512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najmenšia:</a:t>
            </a:r>
            <a:r>
              <a:rPr lang="sk-SK" sz="2400" dirty="0" smtClean="0"/>
              <a:t> </a:t>
            </a:r>
          </a:p>
          <a:p>
            <a:pPr algn="r"/>
            <a:r>
              <a:rPr lang="sk-SK" sz="2400" dirty="0" smtClean="0"/>
              <a:t>vidiecke oblasti, stredné Slovensko, okrajové časti východného </a:t>
            </a:r>
          </a:p>
          <a:p>
            <a:pPr algn="r"/>
            <a:r>
              <a:rPr lang="sk-SK" sz="2400" dirty="0" smtClean="0"/>
              <a:t>Slovenska (hranice s Poľskom a Ukrajinou), horské oblasti</a:t>
            </a:r>
            <a:endParaRPr lang="sk-SK" sz="2400" dirty="0"/>
          </a:p>
        </p:txBody>
      </p:sp>
    </p:spTree>
    <p:extLst>
      <p:ext uri="{BB962C8B-B14F-4D97-AF65-F5344CB8AC3E}">
        <p14:creationId xmlns="" xmlns:p14="http://schemas.microsoft.com/office/powerpoint/2010/main" val="337300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NATALITA (= pôrodnosť) - N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počet narodených detí na 1000 obyvateľov počas 1 roka</a:t>
            </a:r>
          </a:p>
          <a:p>
            <a:r>
              <a:rPr lang="sk-SK" dirty="0" smtClean="0"/>
              <a:t>vyjadruje sa v promile (‰)</a:t>
            </a:r>
          </a:p>
          <a:p>
            <a:r>
              <a:rPr lang="sk-SK" dirty="0" smtClean="0"/>
              <a:t>SR </a:t>
            </a:r>
            <a:r>
              <a:rPr lang="sk-SK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≐ 11 </a:t>
            </a:r>
            <a:r>
              <a:rPr lang="sk-SK" dirty="0" smtClean="0"/>
              <a:t>‰ dlhodobo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636636"/>
            <a:ext cx="8783782" cy="2958747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6366022" y="2662466"/>
            <a:ext cx="5452134" cy="2677656"/>
          </a:xfrm>
          <a:prstGeom prst="rect">
            <a:avLst/>
          </a:prstGeom>
          <a:solidFill>
            <a:srgbClr val="FF0000">
              <a:alpha val="27843"/>
            </a:srgb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Výpočet natality pre rok 2020</a:t>
            </a:r>
          </a:p>
          <a:p>
            <a:endParaRPr lang="sk-SK" sz="2400" dirty="0" smtClean="0"/>
          </a:p>
          <a:p>
            <a:r>
              <a:rPr lang="sk-SK" sz="2400" b="1" dirty="0" smtClean="0">
                <a:solidFill>
                  <a:srgbClr val="FF0000"/>
                </a:solidFill>
              </a:rPr>
              <a:t>N</a:t>
            </a:r>
            <a:r>
              <a:rPr lang="sk-SK" sz="2400" dirty="0" smtClean="0"/>
              <a:t> </a:t>
            </a:r>
            <a:r>
              <a:rPr lang="sk-SK" sz="2400" dirty="0"/>
              <a:t>= </a:t>
            </a:r>
            <a:r>
              <a:rPr lang="sk-SK" sz="2400" dirty="0" smtClean="0"/>
              <a:t>(56 650 </a:t>
            </a:r>
            <a:r>
              <a:rPr lang="sk-SK" sz="2400" dirty="0"/>
              <a:t>: 5 459 781 </a:t>
            </a:r>
            <a:r>
              <a:rPr lang="sk-SK" sz="2400" dirty="0" smtClean="0"/>
              <a:t>) . 1000 = </a:t>
            </a:r>
            <a:r>
              <a:rPr lang="sk-SK" sz="2400" b="1" dirty="0" smtClean="0">
                <a:solidFill>
                  <a:srgbClr val="FF0000"/>
                </a:solidFill>
              </a:rPr>
              <a:t>10,37</a:t>
            </a:r>
            <a:r>
              <a:rPr lang="sk-SK" sz="2400" b="1" dirty="0">
                <a:solidFill>
                  <a:srgbClr val="FF0000"/>
                </a:solidFill>
              </a:rPr>
              <a:t> </a:t>
            </a:r>
            <a:r>
              <a:rPr lang="sk-SK" sz="2400" b="1" dirty="0" smtClean="0">
                <a:solidFill>
                  <a:srgbClr val="FF0000"/>
                </a:solidFill>
              </a:rPr>
              <a:t>‰</a:t>
            </a:r>
          </a:p>
          <a:p>
            <a:endParaRPr lang="sk-SK" sz="2400" b="1" dirty="0">
              <a:solidFill>
                <a:srgbClr val="FF0000"/>
              </a:solidFill>
            </a:endParaRPr>
          </a:p>
          <a:p>
            <a:r>
              <a:rPr lang="sk-SK" sz="2400" b="1" dirty="0" smtClean="0"/>
              <a:t>TEDA: </a:t>
            </a:r>
            <a:r>
              <a:rPr lang="sk-SK" sz="2400" dirty="0" smtClean="0"/>
              <a:t>v roku </a:t>
            </a:r>
            <a:r>
              <a:rPr lang="sk-SK" sz="2400" b="1" dirty="0" smtClean="0"/>
              <a:t>2020 </a:t>
            </a:r>
            <a:r>
              <a:rPr lang="sk-SK" sz="2400" dirty="0" smtClean="0"/>
              <a:t>sa narodilo približne </a:t>
            </a:r>
          </a:p>
          <a:p>
            <a:r>
              <a:rPr lang="sk-SK" sz="2400" b="1" dirty="0" smtClean="0"/>
              <a:t>10 detí </a:t>
            </a:r>
            <a:r>
              <a:rPr lang="sk-SK" sz="2400" dirty="0" smtClean="0"/>
              <a:t>na</a:t>
            </a:r>
            <a:r>
              <a:rPr lang="sk-SK" sz="2400" b="1" dirty="0" smtClean="0"/>
              <a:t> 1000 obyvateľov.</a:t>
            </a:r>
            <a:endParaRPr lang="sk-SK" sz="2400" b="1" dirty="0"/>
          </a:p>
          <a:p>
            <a:endParaRPr lang="sk-SK" sz="2400" dirty="0"/>
          </a:p>
        </p:txBody>
      </p:sp>
    </p:spTree>
    <p:extLst>
      <p:ext uri="{BB962C8B-B14F-4D97-AF65-F5344CB8AC3E}">
        <p14:creationId xmlns="" xmlns:p14="http://schemas.microsoft.com/office/powerpoint/2010/main" val="343911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MORTALITA (= úmrtnosť) - M 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počet zomretých na 1000 obyvateľov počas 1 roka</a:t>
            </a:r>
          </a:p>
          <a:p>
            <a:r>
              <a:rPr lang="sk-SK" dirty="0" smtClean="0"/>
              <a:t>vyjadruje sa v promile (‰)</a:t>
            </a:r>
          </a:p>
          <a:p>
            <a:r>
              <a:rPr lang="sk-SK" dirty="0" smtClean="0"/>
              <a:t>SR </a:t>
            </a:r>
            <a:r>
              <a:rPr lang="sk-SK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≐ 11 </a:t>
            </a:r>
            <a:r>
              <a:rPr lang="sk-SK" dirty="0" smtClean="0"/>
              <a:t>‰ dlhodobo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716918"/>
            <a:ext cx="7969660" cy="2959200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5489696" y="2410057"/>
            <a:ext cx="6501413" cy="2677656"/>
          </a:xfrm>
          <a:prstGeom prst="rect">
            <a:avLst/>
          </a:prstGeom>
          <a:solidFill>
            <a:srgbClr val="FF0000">
              <a:alpha val="27843"/>
            </a:srgb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Výpočet mortality pre rok 2020</a:t>
            </a:r>
          </a:p>
          <a:p>
            <a:endParaRPr lang="sk-SK" sz="2400" dirty="0" smtClean="0"/>
          </a:p>
          <a:p>
            <a:r>
              <a:rPr lang="sk-SK" sz="2400" b="1" dirty="0" smtClean="0">
                <a:solidFill>
                  <a:srgbClr val="0070C0"/>
                </a:solidFill>
              </a:rPr>
              <a:t>M</a:t>
            </a:r>
            <a:r>
              <a:rPr lang="sk-SK" sz="2400" dirty="0" smtClean="0"/>
              <a:t> </a:t>
            </a:r>
            <a:r>
              <a:rPr lang="sk-SK" sz="2400" dirty="0"/>
              <a:t>= </a:t>
            </a:r>
            <a:r>
              <a:rPr lang="sk-SK" sz="2400" dirty="0" smtClean="0"/>
              <a:t>(59 089 </a:t>
            </a:r>
            <a:r>
              <a:rPr lang="sk-SK" sz="2400" dirty="0"/>
              <a:t>: 5 459 781 </a:t>
            </a:r>
            <a:r>
              <a:rPr lang="sk-SK" sz="2400" dirty="0" smtClean="0"/>
              <a:t>) . 1000 = </a:t>
            </a:r>
            <a:r>
              <a:rPr lang="sk-SK" sz="2400" b="1" dirty="0" smtClean="0">
                <a:solidFill>
                  <a:srgbClr val="0070C0"/>
                </a:solidFill>
              </a:rPr>
              <a:t>10,82 ‰</a:t>
            </a:r>
          </a:p>
          <a:p>
            <a:endParaRPr lang="sk-SK" sz="2400" b="1" dirty="0">
              <a:solidFill>
                <a:srgbClr val="0070C0"/>
              </a:solidFill>
            </a:endParaRPr>
          </a:p>
          <a:p>
            <a:r>
              <a:rPr lang="sk-SK" sz="2400" b="1" dirty="0"/>
              <a:t>TEDA: </a:t>
            </a:r>
            <a:r>
              <a:rPr lang="sk-SK" sz="2400" dirty="0"/>
              <a:t>v roku </a:t>
            </a:r>
            <a:r>
              <a:rPr lang="sk-SK" sz="2400" b="1" dirty="0"/>
              <a:t>2020 </a:t>
            </a:r>
            <a:r>
              <a:rPr lang="sk-SK" sz="2400" dirty="0" smtClean="0"/>
              <a:t>zomrelo takmer </a:t>
            </a:r>
            <a:r>
              <a:rPr lang="sk-SK" sz="2400" b="1" dirty="0" smtClean="0"/>
              <a:t>11 ľudí </a:t>
            </a:r>
            <a:r>
              <a:rPr lang="sk-SK" sz="2400" dirty="0"/>
              <a:t>na</a:t>
            </a:r>
            <a:r>
              <a:rPr lang="sk-SK" sz="2400" b="1" dirty="0"/>
              <a:t> 1000 obyvateľov.</a:t>
            </a:r>
          </a:p>
          <a:p>
            <a:endParaRPr lang="sk-SK" sz="2400" dirty="0"/>
          </a:p>
        </p:txBody>
      </p:sp>
    </p:spTree>
    <p:extLst>
      <p:ext uri="{BB962C8B-B14F-4D97-AF65-F5344CB8AC3E}">
        <p14:creationId xmlns="" xmlns:p14="http://schemas.microsoft.com/office/powerpoint/2010/main" val="85279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544</Words>
  <Application>Microsoft Office PowerPoint</Application>
  <PresentationFormat>Vlastná</PresentationFormat>
  <Paragraphs>115</Paragraphs>
  <Slides>25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25</vt:i4>
      </vt:variant>
    </vt:vector>
  </HeadingPairs>
  <TitlesOfParts>
    <vt:vector size="26" baseType="lpstr">
      <vt:lpstr>Motív balíka Office</vt:lpstr>
      <vt:lpstr>Snímka 1</vt:lpstr>
      <vt:lpstr>Snímka 2</vt:lpstr>
      <vt:lpstr>ZAUJÍMAVÉ ŠTATISTIKY</vt:lpstr>
      <vt:lpstr>OBYVATEĽSTVO SR</vt:lpstr>
      <vt:lpstr>POČET OBYVATEĽOV SR k 31.12.2020</vt:lpstr>
      <vt:lpstr>POČET OBYVATEĽOV SR – aká bude budúcnosť? </vt:lpstr>
      <vt:lpstr>HUSTOTA ZAĽUDNENIA ≐111 obyv./km²</vt:lpstr>
      <vt:lpstr>NATALITA (= pôrodnosť) - N</vt:lpstr>
      <vt:lpstr>MORTALITA (= úmrtnosť) - M </vt:lpstr>
      <vt:lpstr>PRIRODZENÝ POHYB - Pp</vt:lpstr>
      <vt:lpstr>MECHANICKÝ POHYB  - Mp</vt:lpstr>
      <vt:lpstr>MECHANICKÝ POHYB  - Mp</vt:lpstr>
      <vt:lpstr>CELKOVÝ POHYB - Cp</vt:lpstr>
      <vt:lpstr>Snímka 14</vt:lpstr>
      <vt:lpstr>CELKOVÝ PRÍRASTOK OBYVATEĽSTVA</vt:lpstr>
      <vt:lpstr>CELKOVÝ ÚBYTOK OBYVATEĽSTVA</vt:lpstr>
      <vt:lpstr>NÁRODNOSTNÉ ZLOŽENIE</vt:lpstr>
      <vt:lpstr>NÁRODNOSTNÉ ZLOŽENIE</vt:lpstr>
      <vt:lpstr>NÁBOŽENSKÉ ZLOŽENIE</vt:lpstr>
      <vt:lpstr>Snímka 20</vt:lpstr>
      <vt:lpstr>RELIGIOZITA OBYVATEĽSTVA</vt:lpstr>
      <vt:lpstr>VEKOVÁ ŠTRUKTÚRA </vt:lpstr>
      <vt:lpstr>VEKOVÁ PYRAMÍDA</vt:lpstr>
      <vt:lpstr>ĎALŠIE ZAUJÍMAVÉ ŠTATISTIKY</vt:lpstr>
      <vt:lpstr>STOJÍ ZA POZORNOSŤ: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OBYVATEĽSTVO SR</dc:title>
  <dc:creator>Chlupíkovci</dc:creator>
  <cp:lastModifiedBy>sokol</cp:lastModifiedBy>
  <cp:revision>28</cp:revision>
  <dcterms:created xsi:type="dcterms:W3CDTF">2021-12-12T18:48:33Z</dcterms:created>
  <dcterms:modified xsi:type="dcterms:W3CDTF">2023-01-15T08:22:46Z</dcterms:modified>
</cp:coreProperties>
</file>