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65" r:id="rId4"/>
    <p:sldId id="258" r:id="rId5"/>
    <p:sldId id="277" r:id="rId6"/>
    <p:sldId id="259" r:id="rId7"/>
    <p:sldId id="260" r:id="rId8"/>
    <p:sldId id="263" r:id="rId9"/>
    <p:sldId id="261" r:id="rId10"/>
    <p:sldId id="266" r:id="rId11"/>
    <p:sldId id="267" r:id="rId12"/>
    <p:sldId id="268" r:id="rId13"/>
    <p:sldId id="269" r:id="rId14"/>
    <p:sldId id="275" r:id="rId15"/>
    <p:sldId id="270" r:id="rId16"/>
    <p:sldId id="271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ABE79406-FA55-472F-AB38-E6A44FEB263E}">
          <p14:sldIdLst>
            <p14:sldId id="256"/>
            <p14:sldId id="257"/>
            <p14:sldId id="265"/>
            <p14:sldId id="258"/>
            <p14:sldId id="277"/>
            <p14:sldId id="259"/>
            <p14:sldId id="260"/>
            <p14:sldId id="263"/>
            <p14:sldId id="261"/>
            <p14:sldId id="266"/>
            <p14:sldId id="267"/>
            <p14:sldId id="268"/>
            <p14:sldId id="269"/>
            <p14:sldId id="275"/>
            <p14:sldId id="270"/>
            <p14:sldId id="271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4660"/>
  </p:normalViewPr>
  <p:slideViewPr>
    <p:cSldViewPr snapToGrid="0">
      <p:cViewPr>
        <p:scale>
          <a:sx n="60" d="100"/>
          <a:sy n="60" d="100"/>
        </p:scale>
        <p:origin x="-906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3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2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01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190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55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22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03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7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5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5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8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9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3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4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sk.wikipedia.org/wiki/Kadmium" TargetMode="External"/><Relationship Id="rId3" Type="http://schemas.openxmlformats.org/officeDocument/2006/relationships/hyperlink" Target="http://sk.wikipedia.org/wiki/Sfalerit" TargetMode="External"/><Relationship Id="rId7" Type="http://schemas.openxmlformats.org/officeDocument/2006/relationships/hyperlink" Target="https://www.youtube.com/watch?v=A0VUsoeT9aM" TargetMode="External"/><Relationship Id="rId2" Type="http://schemas.openxmlformats.org/officeDocument/2006/relationships/hyperlink" Target="http://is.muni.cz/el/1431/jaro2005/C2442/skripta/kapitola250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skole.sk/?id_cat=3&amp;clanok=4712" TargetMode="External"/><Relationship Id="rId11" Type="http://schemas.openxmlformats.org/officeDocument/2006/relationships/hyperlink" Target="http://najmama.aktuality.sk/clanok/223641/ortutove-teplomery-nahradzame-digitalnymi/" TargetMode="External"/><Relationship Id="rId5" Type="http://schemas.openxmlformats.org/officeDocument/2006/relationships/hyperlink" Target="http://prozeny.blesk.cz/clanek/pro-zeny-trendy-krasa/205366/maly-tahak-pro-peci-o-vlasy-pouzivate-vsechny-pripravky-spravne.html" TargetMode="External"/><Relationship Id="rId10" Type="http://schemas.openxmlformats.org/officeDocument/2006/relationships/hyperlink" Target="http://www.spam.estranky.sk/clanky/merkur.html" TargetMode="External"/><Relationship Id="rId4" Type="http://schemas.openxmlformats.org/officeDocument/2006/relationships/hyperlink" Target="http://sk.hairdresser-models.eu/gal%C3%A9ria/nechty/nechty-sa-franc%C3%BAzsky-umel%C3%A9-nechty.html" TargetMode="External"/><Relationship Id="rId9" Type="http://schemas.openxmlformats.org/officeDocument/2006/relationships/hyperlink" Target="http://zabavna-chemia.webnode.sk/d-prvky/prvky-skupiny-zinku/kadmiu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0VUsoeT9a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Kovy skupiny zinku</a:t>
            </a:r>
            <a:endParaRPr lang="sk-SK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>
            <a:fillRect/>
          </a:stretch>
        </p:blipFill>
        <p:spPr bwMode="auto">
          <a:xfrm>
            <a:off x="0" y="-171450"/>
            <a:ext cx="12192000" cy="347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Nadpis 1"/>
          <p:cNvSpPr txBox="1">
            <a:spLocks/>
          </p:cNvSpPr>
          <p:nvPr/>
        </p:nvSpPr>
        <p:spPr>
          <a:xfrm>
            <a:off x="949681" y="4364034"/>
            <a:ext cx="8144134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600" dirty="0" smtClean="0"/>
              <a:t>RNDr. Lenka </a:t>
            </a:r>
            <a:r>
              <a:rPr lang="sk-SK" sz="3600" dirty="0" err="1" smtClean="0"/>
              <a:t>Škarbeková</a:t>
            </a:r>
            <a:endParaRPr lang="sk-SK" sz="3600" dirty="0" smtClean="0"/>
          </a:p>
          <a:p>
            <a:r>
              <a:rPr lang="sk-SK" sz="2800" dirty="0" smtClean="0"/>
              <a:t>Súbor: GEL-ŠKA-CHE-IIA-33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7477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Kadmium (</a:t>
            </a:r>
            <a:r>
              <a:rPr lang="sk-SK" i="1" dirty="0" smtClean="0"/>
              <a:t>lat. </a:t>
            </a:r>
            <a:r>
              <a:rPr lang="sk-SK" i="1" dirty="0" err="1"/>
              <a:t>C</a:t>
            </a:r>
            <a:r>
              <a:rPr lang="sk-SK" i="1" dirty="0" err="1" smtClean="0"/>
              <a:t>admium</a:t>
            </a:r>
            <a:r>
              <a:rPr lang="sk-SK" dirty="0" smtClean="0"/>
              <a:t>)              [</a:t>
            </a:r>
            <a:r>
              <a:rPr lang="sk-SK" dirty="0" err="1"/>
              <a:t>Kr</a:t>
            </a:r>
            <a:r>
              <a:rPr lang="sk-SK" dirty="0"/>
              <a:t>]4d</a:t>
            </a:r>
            <a:r>
              <a:rPr lang="sk-SK" baseline="30000" dirty="0"/>
              <a:t>10</a:t>
            </a:r>
            <a:r>
              <a:rPr lang="sk-SK" dirty="0"/>
              <a:t> 5s</a:t>
            </a:r>
            <a:r>
              <a:rPr lang="sk-SK" baseline="30000" dirty="0"/>
              <a:t>2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254470"/>
            <a:ext cx="9914107" cy="3965499"/>
          </a:xfrm>
        </p:spPr>
        <p:txBody>
          <a:bodyPr/>
          <a:lstStyle/>
          <a:p>
            <a:r>
              <a:rPr lang="sk-SK" sz="3200" dirty="0" smtClean="0"/>
              <a:t>neušľachtilý </a:t>
            </a:r>
            <a:r>
              <a:rPr lang="sk-SK" sz="3200" dirty="0" smtClean="0"/>
              <a:t>kov</a:t>
            </a:r>
          </a:p>
          <a:p>
            <a:r>
              <a:rPr lang="sk-SK" sz="3200" dirty="0" smtClean="0"/>
              <a:t>nachádza </a:t>
            </a:r>
            <a:r>
              <a:rPr lang="sk-SK" sz="3200" dirty="0" smtClean="0"/>
              <a:t>sa v rudách spolu so </a:t>
            </a:r>
            <a:r>
              <a:rPr lang="sk-SK" sz="3200" dirty="0" smtClean="0"/>
              <a:t>zinkom</a:t>
            </a:r>
          </a:p>
          <a:p>
            <a:r>
              <a:rPr lang="sk-SK" sz="3200" dirty="0" err="1" smtClean="0"/>
              <a:t>mäkkší</a:t>
            </a:r>
            <a:r>
              <a:rPr lang="sk-SK" sz="3200" dirty="0" smtClean="0"/>
              <a:t> </a:t>
            </a:r>
            <a:r>
              <a:rPr lang="sk-SK" sz="3200" dirty="0"/>
              <a:t>a ťažnejší ako zinok, jeho zlúčeniny sú prudko </a:t>
            </a:r>
            <a:r>
              <a:rPr lang="sk-SK" sz="3200" dirty="0" smtClean="0"/>
              <a:t>jedovaté</a:t>
            </a:r>
            <a:endParaRPr lang="sk-SK" sz="3200" dirty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66" y="4467874"/>
            <a:ext cx="3346520" cy="216904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098" name="Picture 2" descr="http://images.clipartlogo.com/files/ss/original/249/24914605/symbols-of-hazard-present-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40" b="52496"/>
          <a:stretch/>
        </p:blipFill>
        <p:spPr bwMode="auto">
          <a:xfrm>
            <a:off x="7388455" y="4467874"/>
            <a:ext cx="2051127" cy="203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9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Zlúčeniny kadmia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Nerozpustné zlúčeniny: </a:t>
            </a:r>
            <a:r>
              <a:rPr lang="sk-SK" dirty="0" err="1" smtClean="0"/>
              <a:t>CdS</a:t>
            </a:r>
            <a:r>
              <a:rPr lang="sk-SK" dirty="0" smtClean="0"/>
              <a:t> (</a:t>
            </a:r>
            <a:r>
              <a:rPr lang="sk-SK" sz="1800" dirty="0" smtClean="0"/>
              <a:t>žltý</a:t>
            </a:r>
            <a:r>
              <a:rPr lang="sk-SK" dirty="0" smtClean="0"/>
              <a:t>)</a:t>
            </a:r>
            <a:endParaRPr lang="sk-SK" dirty="0" smtClean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CdCO</a:t>
            </a:r>
            <a:r>
              <a:rPr lang="sk-SK" sz="1600" dirty="0" smtClean="0"/>
              <a:t>3</a:t>
            </a:r>
            <a:r>
              <a:rPr lang="sk-SK" sz="2000" dirty="0" smtClean="0"/>
              <a:t> </a:t>
            </a:r>
            <a:r>
              <a:rPr lang="sk-SK" dirty="0" smtClean="0"/>
              <a:t>(</a:t>
            </a:r>
            <a:r>
              <a:rPr lang="sk-SK" sz="1800" dirty="0" smtClean="0"/>
              <a:t>biely</a:t>
            </a:r>
            <a:r>
              <a:rPr lang="sk-SK" dirty="0" smtClean="0"/>
              <a:t>)</a:t>
            </a:r>
            <a:endParaRPr lang="sk-SK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9472">
            <a:off x="6276225" y="3552194"/>
            <a:ext cx="3117108" cy="23378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6149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Využitie kadmia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5039995" cy="3599316"/>
          </a:xfrm>
        </p:spPr>
        <p:txBody>
          <a:bodyPr/>
          <a:lstStyle/>
          <a:p>
            <a:r>
              <a:rPr lang="sk-SK" b="1" u="sng" dirty="0" err="1" smtClean="0"/>
              <a:t>CdS</a:t>
            </a:r>
            <a:r>
              <a:rPr lang="sk-SK" dirty="0" smtClean="0"/>
              <a:t> (</a:t>
            </a:r>
            <a:r>
              <a:rPr lang="sk-SK" sz="1800" dirty="0" err="1" smtClean="0"/>
              <a:t>Kadmiova</a:t>
            </a:r>
            <a:r>
              <a:rPr lang="sk-SK" sz="1800" dirty="0" smtClean="0"/>
              <a:t> žlť</a:t>
            </a:r>
            <a:r>
              <a:rPr lang="sk-SK" dirty="0" smtClean="0"/>
              <a:t>)– žltý prášok, dobre rozpustný vo vode, maliarska farba, žltý pigment</a:t>
            </a:r>
          </a:p>
          <a:p>
            <a:r>
              <a:rPr lang="sk-SK" b="1" dirty="0" smtClean="0"/>
              <a:t>niklovo kadmiové batérie</a:t>
            </a:r>
          </a:p>
          <a:p>
            <a:r>
              <a:rPr lang="sk-SK" b="1" dirty="0" smtClean="0"/>
              <a:t>kadmiové </a:t>
            </a:r>
            <a:r>
              <a:rPr lang="sk-SK" b="1" dirty="0"/>
              <a:t>fólie sa používajú aj na ochranu proti </a:t>
            </a:r>
            <a:r>
              <a:rPr lang="sk-SK" b="1" dirty="0" smtClean="0"/>
              <a:t>radiácii</a:t>
            </a:r>
            <a:endParaRPr lang="sk-SK" b="1" dirty="0"/>
          </a:p>
          <a:p>
            <a:endParaRPr lang="sk-SK" b="1" u="sng" dirty="0"/>
          </a:p>
        </p:txBody>
      </p:sp>
      <p:pic>
        <p:nvPicPr>
          <p:cNvPr id="6146" name="Picture 2" descr="http://files.zabavna-chemia.webnode.sk/200000181-df1e8e0137/kadmium%2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758" y="2243470"/>
            <a:ext cx="2112165" cy="28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files.zabavna-chemia.webnode.sk/200000180-844aa863b2/kadmi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6" r="16621"/>
          <a:stretch/>
        </p:blipFill>
        <p:spPr bwMode="auto">
          <a:xfrm>
            <a:off x="8793772" y="3972910"/>
            <a:ext cx="2541635" cy="247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01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Ortuť </a:t>
            </a:r>
            <a:r>
              <a:rPr lang="sk-SK" b="1" dirty="0" smtClean="0"/>
              <a:t>  </a:t>
            </a:r>
            <a:r>
              <a:rPr lang="sk-SK" dirty="0" smtClean="0"/>
              <a:t>                              [</a:t>
            </a:r>
            <a:r>
              <a:rPr lang="sk-SK" dirty="0"/>
              <a:t>Xe]4f</a:t>
            </a:r>
            <a:r>
              <a:rPr lang="sk-SK" baseline="30000" dirty="0"/>
              <a:t>14</a:t>
            </a:r>
            <a:r>
              <a:rPr lang="sk-SK" dirty="0"/>
              <a:t> 5d</a:t>
            </a:r>
            <a:r>
              <a:rPr lang="sk-SK" baseline="30000" dirty="0"/>
              <a:t>10</a:t>
            </a:r>
            <a:r>
              <a:rPr lang="sk-SK" dirty="0"/>
              <a:t> 6s</a:t>
            </a:r>
            <a:r>
              <a:rPr lang="sk-SK" baseline="30000" dirty="0"/>
              <a:t>2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541825"/>
            <a:ext cx="9613861" cy="3599316"/>
          </a:xfrm>
        </p:spPr>
        <p:txBody>
          <a:bodyPr>
            <a:normAutofit/>
          </a:bodyPr>
          <a:lstStyle/>
          <a:p>
            <a:r>
              <a:rPr lang="sk-SK" sz="3200" dirty="0" smtClean="0"/>
              <a:t>Ušľachtilý, jedovatý kov (aj pary)</a:t>
            </a:r>
          </a:p>
          <a:p>
            <a:r>
              <a:rPr lang="sk-SK" sz="3200" dirty="0"/>
              <a:t>j</a:t>
            </a:r>
            <a:r>
              <a:rPr lang="sk-SK" sz="3200" dirty="0" smtClean="0"/>
              <a:t>ediný tekutý kov</a:t>
            </a:r>
          </a:p>
          <a:p>
            <a:r>
              <a:rPr lang="sk-SK" sz="3200" dirty="0" smtClean="0"/>
              <a:t>rýdza ortuť sa </a:t>
            </a:r>
            <a:r>
              <a:rPr lang="sk-SK" sz="3200" dirty="0" smtClean="0"/>
              <a:t>vyskytuje </a:t>
            </a:r>
            <a:r>
              <a:rPr lang="sk-SK" sz="3200" dirty="0" smtClean="0"/>
              <a:t>zriedkavo</a:t>
            </a:r>
            <a:endParaRPr lang="sk-SK" sz="3200" dirty="0" smtClean="0"/>
          </a:p>
          <a:p>
            <a:r>
              <a:rPr lang="sk-SK" sz="3200" dirty="0" smtClean="0"/>
              <a:t>je </a:t>
            </a:r>
            <a:r>
              <a:rPr lang="sk-SK" sz="3200" dirty="0"/>
              <a:t>súčasťou </a:t>
            </a:r>
            <a:r>
              <a:rPr lang="sk-SK" sz="3200" dirty="0" err="1"/>
              <a:t>HgS</a:t>
            </a:r>
            <a:r>
              <a:rPr lang="sk-SK" sz="3200" dirty="0"/>
              <a:t> </a:t>
            </a:r>
            <a:r>
              <a:rPr lang="sk-SK" sz="3200" dirty="0" smtClean="0"/>
              <a:t>= </a:t>
            </a:r>
            <a:r>
              <a:rPr lang="sk-SK" sz="3200" dirty="0" err="1" smtClean="0"/>
              <a:t>cinabarit</a:t>
            </a:r>
            <a:r>
              <a:rPr lang="sk-SK" sz="3200" dirty="0" smtClean="0"/>
              <a:t>, rumelka</a:t>
            </a:r>
            <a:endParaRPr lang="sk-SK" sz="3200" dirty="0" smtClean="0"/>
          </a:p>
          <a:p>
            <a:r>
              <a:rPr lang="sk-SK" sz="3200" dirty="0" smtClean="0"/>
              <a:t>dobrá tepelná </a:t>
            </a:r>
            <a:r>
              <a:rPr lang="sk-SK" sz="3200" dirty="0"/>
              <a:t>a </a:t>
            </a:r>
            <a:r>
              <a:rPr lang="sk-SK" sz="3200" dirty="0" smtClean="0"/>
              <a:t>elektrická vodivosť</a:t>
            </a:r>
          </a:p>
          <a:p>
            <a:r>
              <a:rPr lang="sk-SK" sz="3200" dirty="0" smtClean="0"/>
              <a:t>tvorba </a:t>
            </a:r>
            <a:r>
              <a:rPr lang="sk-SK" sz="3200" dirty="0" err="1" smtClean="0"/>
              <a:t>ortuťných</a:t>
            </a:r>
            <a:r>
              <a:rPr lang="sk-SK" sz="3200" dirty="0" smtClean="0"/>
              <a:t> (I+) </a:t>
            </a:r>
            <a:r>
              <a:rPr lang="sk-SK" sz="3200" dirty="0"/>
              <a:t>alebo </a:t>
            </a:r>
            <a:r>
              <a:rPr lang="sk-SK" sz="3200" dirty="0" err="1"/>
              <a:t>ortuťnatých</a:t>
            </a:r>
            <a:r>
              <a:rPr lang="sk-SK" sz="3200" dirty="0"/>
              <a:t> </a:t>
            </a:r>
            <a:r>
              <a:rPr lang="sk-SK" sz="3200" dirty="0" smtClean="0"/>
              <a:t>(</a:t>
            </a:r>
            <a:r>
              <a:rPr lang="sk-SK" sz="3200" dirty="0" smtClean="0"/>
              <a:t>II+) </a:t>
            </a:r>
            <a:r>
              <a:rPr lang="sk-SK" sz="3200" dirty="0" smtClean="0"/>
              <a:t>solí</a:t>
            </a:r>
            <a:endParaRPr lang="sk-SK" sz="3200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738" y="2716268"/>
            <a:ext cx="2261033" cy="2261033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edemcípa hviezda 4">
            <a:hlinkClick r:id="rId3" action="ppaction://hlinksldjump"/>
          </p:cNvPr>
          <p:cNvSpPr/>
          <p:nvPr/>
        </p:nvSpPr>
        <p:spPr>
          <a:xfrm>
            <a:off x="7220606" y="1907626"/>
            <a:ext cx="2128345" cy="1939159"/>
          </a:xfrm>
          <a:prstGeom prst="star7">
            <a:avLst/>
          </a:prstGeom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rgbClr val="FFFF00"/>
                </a:solidFill>
              </a:rPr>
              <a:t>Beketov</a:t>
            </a:r>
            <a:endParaRPr lang="sk-SK" dirty="0" smtClean="0">
              <a:solidFill>
                <a:srgbClr val="FFFF00"/>
              </a:solidFill>
            </a:endParaRPr>
          </a:p>
          <a:p>
            <a:pPr algn="ctr"/>
            <a:r>
              <a:rPr lang="sk-SK" dirty="0" smtClean="0">
                <a:solidFill>
                  <a:srgbClr val="FFFF00"/>
                </a:solidFill>
              </a:rPr>
              <a:t>rad</a:t>
            </a:r>
          </a:p>
          <a:p>
            <a:pPr algn="ctr"/>
            <a:r>
              <a:rPr lang="sk-SK" dirty="0" smtClean="0">
                <a:solidFill>
                  <a:srgbClr val="FFFF00"/>
                </a:solidFill>
              </a:rPr>
              <a:t>napätia</a:t>
            </a:r>
          </a:p>
          <a:p>
            <a:pPr algn="ctr"/>
            <a:r>
              <a:rPr lang="sk-SK" dirty="0" smtClean="0">
                <a:solidFill>
                  <a:srgbClr val="FFFF00"/>
                </a:solidFill>
              </a:rPr>
              <a:t>kovov</a:t>
            </a:r>
            <a:endParaRPr lang="sk-SK" dirty="0">
              <a:solidFill>
                <a:srgbClr val="FFFF00"/>
              </a:solidFill>
            </a:endParaRPr>
          </a:p>
        </p:txBody>
      </p:sp>
      <p:pic>
        <p:nvPicPr>
          <p:cNvPr id="6" name="Picture 2" descr="http://images.clipartlogo.com/files/ss/original/249/24914605/symbols-of-hazard-present-o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40" b="52496"/>
          <a:stretch/>
        </p:blipFill>
        <p:spPr bwMode="auto">
          <a:xfrm>
            <a:off x="4235352" y="479197"/>
            <a:ext cx="2051127" cy="203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37602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 inými kovmi poskytuje zliatiny, z nich sú mnohé rovnako ako elementárna ortuť za bežných teplôt kvapalné. Nazývajú sa amalgámy.</a:t>
            </a:r>
          </a:p>
          <a:p>
            <a:r>
              <a:rPr lang="sk-SK" dirty="0"/>
              <a:t>Upotrebenie ortuti je obmedzované jej jedovatosťou v zlúčenom aj nezlúčenom stave</a:t>
            </a:r>
          </a:p>
          <a:p>
            <a:r>
              <a:rPr lang="sk-SK" dirty="0"/>
              <a:t>Začína patriť k nedostatkovým kovom, lebo jej prírodné zdroje už nedokážu kryť rastúcu spotrebu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969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Zlúčeniny </a:t>
            </a:r>
            <a:r>
              <a:rPr lang="sk-SK" b="1" dirty="0" smtClean="0"/>
              <a:t>ortuti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Nerozpustné zlúčeniny: </a:t>
            </a:r>
            <a:r>
              <a:rPr lang="sk-SK" sz="3600" dirty="0" err="1" smtClean="0"/>
              <a:t>HgS</a:t>
            </a:r>
            <a:endParaRPr lang="sk-SK" sz="3600" dirty="0"/>
          </a:p>
          <a:p>
            <a:r>
              <a:rPr lang="sk-SK" sz="3600" dirty="0" smtClean="0"/>
              <a:t>Rozpustné </a:t>
            </a:r>
            <a:r>
              <a:rPr lang="sk-SK" sz="3600" dirty="0" smtClean="0"/>
              <a:t>zlúčeniny</a:t>
            </a:r>
            <a:r>
              <a:rPr lang="sk-SK" sz="3600" dirty="0"/>
              <a:t>: </a:t>
            </a:r>
            <a:r>
              <a:rPr lang="sk-SK" sz="3600" dirty="0" smtClean="0"/>
              <a:t>HgCl</a:t>
            </a:r>
            <a:r>
              <a:rPr lang="sk-SK" dirty="0" smtClean="0"/>
              <a:t>2</a:t>
            </a:r>
            <a:r>
              <a:rPr lang="sk-SK" sz="3600" dirty="0" smtClean="0"/>
              <a:t> </a:t>
            </a:r>
          </a:p>
          <a:p>
            <a:endParaRPr lang="sk-SK" sz="3600" dirty="0" smtClean="0"/>
          </a:p>
          <a:p>
            <a:r>
              <a:rPr lang="sk-SK" sz="3600" dirty="0" smtClean="0"/>
              <a:t>s </a:t>
            </a:r>
            <a:r>
              <a:rPr lang="sk-SK" sz="3600" dirty="0"/>
              <a:t>inými kovmi </a:t>
            </a:r>
            <a:r>
              <a:rPr lang="sk-SK" sz="3600" dirty="0" err="1" smtClean="0"/>
              <a:t>Hg</a:t>
            </a:r>
            <a:r>
              <a:rPr lang="sk-SK" sz="3600" dirty="0" smtClean="0"/>
              <a:t> poskytuje </a:t>
            </a:r>
          </a:p>
          <a:p>
            <a:pPr marL="0" indent="0">
              <a:buNone/>
            </a:pPr>
            <a:r>
              <a:rPr lang="sk-SK" sz="3600" dirty="0" smtClean="0"/>
              <a:t>  zliatiny - </a:t>
            </a:r>
            <a:r>
              <a:rPr lang="sk-SK" sz="4300" b="1" dirty="0" smtClean="0"/>
              <a:t>amalgámy</a:t>
            </a:r>
            <a:endParaRPr lang="sk-SK" sz="4300" b="1" dirty="0"/>
          </a:p>
        </p:txBody>
      </p:sp>
      <p:pic>
        <p:nvPicPr>
          <p:cNvPr id="5122" name="Picture 2" descr="http://www.dreamstime.com/mercury-hg-thumb1674607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3" t="14304" r="6842" b="10930"/>
          <a:stretch/>
        </p:blipFill>
        <p:spPr bwMode="auto">
          <a:xfrm>
            <a:off x="6889531" y="701566"/>
            <a:ext cx="326346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malg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0" b="13523"/>
          <a:stretch/>
        </p:blipFill>
        <p:spPr bwMode="auto">
          <a:xfrm>
            <a:off x="6836048" y="4658219"/>
            <a:ext cx="1620454" cy="1737984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g.najmama.sk/stories/Zdravie/Prevencia/article/teplomery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35" y="2677347"/>
            <a:ext cx="36861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70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Využitie </a:t>
            </a:r>
            <a:r>
              <a:rPr lang="sk-SK" b="1" dirty="0" err="1" smtClean="0"/>
              <a:t>ortute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62606" y="2116155"/>
            <a:ext cx="9613861" cy="3599316"/>
          </a:xfrm>
        </p:spPr>
        <p:txBody>
          <a:bodyPr>
            <a:normAutofit/>
          </a:bodyPr>
          <a:lstStyle/>
          <a:p>
            <a:r>
              <a:rPr lang="sk-SK" sz="3200" b="1" u="sng" dirty="0" err="1" smtClean="0"/>
              <a:t>HgO</a:t>
            </a:r>
            <a:r>
              <a:rPr lang="sk-SK" sz="3200" dirty="0" smtClean="0"/>
              <a:t> </a:t>
            </a:r>
            <a:r>
              <a:rPr lang="sk-SK" sz="3200" dirty="0" smtClean="0"/>
              <a:t>– </a:t>
            </a:r>
            <a:r>
              <a:rPr lang="sk-SK" sz="3200" dirty="0" err="1" smtClean="0"/>
              <a:t>fungicíd</a:t>
            </a:r>
            <a:r>
              <a:rPr lang="sk-SK" sz="3200" dirty="0" smtClean="0"/>
              <a:t>, rozpúšťa sa v kyselinách za vzniku </a:t>
            </a:r>
            <a:r>
              <a:rPr lang="sk-SK" sz="3200" dirty="0" err="1" smtClean="0"/>
              <a:t>ortuťnatých</a:t>
            </a:r>
            <a:r>
              <a:rPr lang="sk-SK" sz="3200" dirty="0" smtClean="0"/>
              <a:t> solí</a:t>
            </a:r>
          </a:p>
          <a:p>
            <a:r>
              <a:rPr lang="sk-SK" sz="3200" b="1" u="sng" dirty="0" smtClean="0"/>
              <a:t>Hg</a:t>
            </a:r>
            <a:r>
              <a:rPr lang="sk-SK" sz="3200" b="1" u="sng" baseline="-25000" dirty="0" smtClean="0"/>
              <a:t>2</a:t>
            </a:r>
            <a:r>
              <a:rPr lang="sk-SK" sz="3200" b="1" u="sng" dirty="0" smtClean="0"/>
              <a:t>Cl</a:t>
            </a:r>
            <a:r>
              <a:rPr lang="sk-SK" sz="3200" b="1" u="sng" baseline="-25000" dirty="0" smtClean="0"/>
              <a:t>2</a:t>
            </a:r>
            <a:r>
              <a:rPr lang="sk-SK" sz="3200" dirty="0" smtClean="0"/>
              <a:t> </a:t>
            </a:r>
            <a:r>
              <a:rPr lang="sk-SK" sz="3200" dirty="0"/>
              <a:t>(</a:t>
            </a:r>
            <a:r>
              <a:rPr lang="sk-SK" dirty="0" err="1"/>
              <a:t>Kalomel</a:t>
            </a:r>
            <a:r>
              <a:rPr lang="sk-SK" sz="3200" dirty="0"/>
              <a:t>) – využíva sa v </a:t>
            </a:r>
            <a:r>
              <a:rPr lang="sk-SK" sz="3200" dirty="0" smtClean="0"/>
              <a:t>medicíne </a:t>
            </a:r>
            <a:r>
              <a:rPr lang="sk-SK" sz="3200" dirty="0"/>
              <a:t>na výrobu laxatív </a:t>
            </a:r>
            <a:r>
              <a:rPr lang="sk-SK" sz="3200" dirty="0" smtClean="0"/>
              <a:t> </a:t>
            </a:r>
          </a:p>
          <a:p>
            <a:r>
              <a:rPr lang="sk-SK" sz="3200" dirty="0" smtClean="0"/>
              <a:t>výroba elektród</a:t>
            </a:r>
          </a:p>
          <a:p>
            <a:r>
              <a:rPr lang="sk-SK" sz="3200" dirty="0" smtClean="0"/>
              <a:t>niektoré </a:t>
            </a:r>
            <a:r>
              <a:rPr lang="sk-SK" sz="3200" dirty="0" err="1"/>
              <a:t>organokovové</a:t>
            </a:r>
            <a:r>
              <a:rPr lang="sk-SK" sz="3200" dirty="0"/>
              <a:t> zlúčeniny ortuti sa uplatňujú vo farmácii</a:t>
            </a:r>
          </a:p>
          <a:p>
            <a:endParaRPr lang="sk-SK" sz="3200" dirty="0" smtClean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240" y="3624542"/>
            <a:ext cx="2835759" cy="3233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988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Zdroje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85728" y="2140811"/>
            <a:ext cx="10544727" cy="471718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sk-SK" dirty="0" smtClean="0"/>
              <a:t>Obr. Zinok </a:t>
            </a:r>
            <a:r>
              <a:rPr lang="sk-SK" dirty="0"/>
              <a:t>v PSP: </a:t>
            </a:r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is.muni.cz/el/1431/jaro2005/C2442/skripta/kapitola2501.html</a:t>
            </a:r>
            <a:endParaRPr lang="sk-SK" dirty="0" smtClean="0"/>
          </a:p>
          <a:p>
            <a:pPr algn="just"/>
            <a:r>
              <a:rPr lang="sk-SK" dirty="0" smtClean="0"/>
              <a:t>Obr. </a:t>
            </a:r>
            <a:r>
              <a:rPr lang="sk-SK" dirty="0" err="1" smtClean="0"/>
              <a:t>Sfalerit</a:t>
            </a:r>
            <a:r>
              <a:rPr lang="sk-SK" dirty="0"/>
              <a:t>: </a:t>
            </a:r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sk.wikipedia.org/wiki/Sfalerit</a:t>
            </a:r>
            <a:endParaRPr lang="sk-SK" dirty="0" smtClean="0"/>
          </a:p>
          <a:p>
            <a:pPr algn="just"/>
            <a:r>
              <a:rPr lang="sk-SK" dirty="0" smtClean="0"/>
              <a:t>Obr. </a:t>
            </a:r>
            <a:r>
              <a:rPr lang="sk-SK" dirty="0"/>
              <a:t>Nechty: </a:t>
            </a:r>
            <a:r>
              <a:rPr lang="sk-SK" dirty="0">
                <a:hlinkClick r:id="rId4"/>
              </a:rPr>
              <a:t>http://</a:t>
            </a:r>
            <a:r>
              <a:rPr lang="sk-SK" dirty="0" smtClean="0">
                <a:hlinkClick r:id="rId4"/>
              </a:rPr>
              <a:t>sk.hairdresser-models.eu/gal%C3%A9ria/nechty/nechty-sa-franc%C3%BAzsky-umel%C3%A9-nechty.html</a:t>
            </a:r>
            <a:endParaRPr lang="sk-SK" dirty="0" smtClean="0"/>
          </a:p>
          <a:p>
            <a:pPr algn="just"/>
            <a:r>
              <a:rPr lang="sk-SK" dirty="0" smtClean="0"/>
              <a:t>Obr. </a:t>
            </a:r>
            <a:r>
              <a:rPr lang="sk-SK" dirty="0"/>
              <a:t>Vlasy: </a:t>
            </a:r>
            <a:r>
              <a:rPr lang="sk-SK" dirty="0">
                <a:hlinkClick r:id="rId5"/>
              </a:rPr>
              <a:t>http://</a:t>
            </a:r>
            <a:r>
              <a:rPr lang="sk-SK" dirty="0" smtClean="0">
                <a:hlinkClick r:id="rId5"/>
              </a:rPr>
              <a:t>prozeny.blesk.cz/clanek/pro-zeny-trendy-krasa/205366/maly-tahak-pro-peci-o-vlasy-pouzivate-vsechny-pripravky-spravne.html</a:t>
            </a:r>
            <a:endParaRPr lang="sk-SK" dirty="0" smtClean="0"/>
          </a:p>
          <a:p>
            <a:pPr algn="just"/>
            <a:r>
              <a:rPr lang="sk-SK" dirty="0" smtClean="0"/>
              <a:t>Obr. </a:t>
            </a:r>
            <a:r>
              <a:rPr lang="sk-SK" dirty="0" err="1" smtClean="0"/>
              <a:t>Daniellov</a:t>
            </a:r>
            <a:r>
              <a:rPr lang="sk-SK" dirty="0"/>
              <a:t> článok: </a:t>
            </a:r>
            <a:r>
              <a:rPr lang="sk-SK" dirty="0">
                <a:hlinkClick r:id="rId6"/>
              </a:rPr>
              <a:t>http://www.oskole.sk/?</a:t>
            </a:r>
            <a:r>
              <a:rPr lang="sk-SK" dirty="0" smtClean="0">
                <a:hlinkClick r:id="rId6"/>
              </a:rPr>
              <a:t>id_cat=3&amp;clanok=4712</a:t>
            </a:r>
            <a:endParaRPr lang="sk-SK" dirty="0" smtClean="0"/>
          </a:p>
          <a:p>
            <a:pPr algn="just"/>
            <a:r>
              <a:rPr lang="sk-SK" dirty="0" smtClean="0"/>
              <a:t>Obr.</a:t>
            </a:r>
          </a:p>
          <a:p>
            <a:pPr algn="just"/>
            <a:r>
              <a:rPr lang="sk-SK" dirty="0" smtClean="0"/>
              <a:t>Video </a:t>
            </a:r>
            <a:r>
              <a:rPr lang="sk-SK" dirty="0" err="1" smtClean="0"/>
              <a:t>Daniellov</a:t>
            </a:r>
            <a:r>
              <a:rPr lang="sk-SK" dirty="0" smtClean="0"/>
              <a:t> článok: </a:t>
            </a:r>
            <a:r>
              <a:rPr lang="sk-SK" dirty="0">
                <a:hlinkClick r:id="rId7"/>
              </a:rPr>
              <a:t>https://</a:t>
            </a:r>
            <a:r>
              <a:rPr lang="sk-SK" dirty="0" smtClean="0">
                <a:hlinkClick r:id="rId7"/>
              </a:rPr>
              <a:t>www.youtube.com/watch?v=A0VUsoeT9aM</a:t>
            </a:r>
            <a:endParaRPr lang="sk-SK" dirty="0" smtClean="0"/>
          </a:p>
          <a:p>
            <a:pPr algn="just"/>
            <a:r>
              <a:rPr lang="sk-SK" dirty="0" smtClean="0"/>
              <a:t>Obr. </a:t>
            </a:r>
            <a:r>
              <a:rPr lang="sk-SK" dirty="0"/>
              <a:t>Kadmium: </a:t>
            </a:r>
            <a:r>
              <a:rPr lang="sk-SK" dirty="0">
                <a:hlinkClick r:id="rId8"/>
              </a:rPr>
              <a:t>http://</a:t>
            </a:r>
            <a:r>
              <a:rPr lang="sk-SK" dirty="0" smtClean="0">
                <a:hlinkClick r:id="rId8"/>
              </a:rPr>
              <a:t>sk.wikipedia.org/wiki/Kadmium</a:t>
            </a:r>
            <a:endParaRPr lang="sk-SK" dirty="0" smtClean="0"/>
          </a:p>
          <a:p>
            <a:pPr algn="just"/>
            <a:r>
              <a:rPr lang="sk-SK" dirty="0" smtClean="0"/>
              <a:t>Obr. </a:t>
            </a:r>
            <a:r>
              <a:rPr lang="sk-SK" dirty="0"/>
              <a:t>Kadmium 2: </a:t>
            </a:r>
            <a:r>
              <a:rPr lang="sk-SK" dirty="0">
                <a:hlinkClick r:id="rId9"/>
              </a:rPr>
              <a:t>http://zabavna-chemia.webnode.sk/d-prvky/prvky-skupiny-zinku/kadmium</a:t>
            </a:r>
            <a:r>
              <a:rPr lang="sk-SK" dirty="0" smtClean="0">
                <a:hlinkClick r:id="rId9"/>
              </a:rPr>
              <a:t>/</a:t>
            </a:r>
            <a:endParaRPr lang="sk-SK" dirty="0" smtClean="0"/>
          </a:p>
          <a:p>
            <a:pPr algn="just"/>
            <a:r>
              <a:rPr lang="sk-SK" dirty="0" smtClean="0"/>
              <a:t>Obr. </a:t>
            </a:r>
            <a:r>
              <a:rPr lang="sk-SK" dirty="0" err="1" smtClean="0"/>
              <a:t>CdS</a:t>
            </a:r>
            <a:r>
              <a:rPr lang="sk-SK" dirty="0"/>
              <a:t>: </a:t>
            </a:r>
            <a:r>
              <a:rPr lang="sk-SK" dirty="0">
                <a:hlinkClick r:id="rId9"/>
              </a:rPr>
              <a:t>http://zabavna-chemia.webnode.sk/d-prvky/prvky-skupiny-zinku/kadmium</a:t>
            </a:r>
            <a:r>
              <a:rPr lang="sk-SK" dirty="0" smtClean="0">
                <a:hlinkClick r:id="rId9"/>
              </a:rPr>
              <a:t>/</a:t>
            </a:r>
            <a:endParaRPr lang="sk-SK" dirty="0" smtClean="0"/>
          </a:p>
          <a:p>
            <a:pPr algn="just"/>
            <a:r>
              <a:rPr lang="sk-SK" dirty="0" smtClean="0"/>
              <a:t>Obr. </a:t>
            </a:r>
            <a:r>
              <a:rPr lang="sk-SK" dirty="0" err="1" smtClean="0"/>
              <a:t>Ni-Cd</a:t>
            </a:r>
            <a:r>
              <a:rPr lang="sk-SK" dirty="0"/>
              <a:t> Batérie: </a:t>
            </a:r>
            <a:r>
              <a:rPr lang="sk-SK" dirty="0">
                <a:hlinkClick r:id="rId9"/>
              </a:rPr>
              <a:t>http://zabavna-chemia.webnode.sk/d-prvky/prvky-skupiny-zinku/kadmium</a:t>
            </a:r>
            <a:r>
              <a:rPr lang="sk-SK" dirty="0" smtClean="0">
                <a:hlinkClick r:id="rId9"/>
              </a:rPr>
              <a:t>/</a:t>
            </a:r>
            <a:endParaRPr lang="sk-SK" dirty="0" smtClean="0"/>
          </a:p>
          <a:p>
            <a:pPr algn="just"/>
            <a:r>
              <a:rPr lang="sk-SK" dirty="0" smtClean="0"/>
              <a:t>Obr. Ortuť: </a:t>
            </a:r>
            <a:r>
              <a:rPr lang="sk-SK" dirty="0">
                <a:hlinkClick r:id="rId10"/>
              </a:rPr>
              <a:t>http://</a:t>
            </a:r>
            <a:r>
              <a:rPr lang="sk-SK" dirty="0" smtClean="0">
                <a:hlinkClick r:id="rId10"/>
              </a:rPr>
              <a:t>www.spam.estranky.sk/clanky/merkur.html</a:t>
            </a:r>
            <a:endParaRPr lang="sk-SK" dirty="0" smtClean="0"/>
          </a:p>
          <a:p>
            <a:pPr algn="just"/>
            <a:r>
              <a:rPr lang="sk-SK" dirty="0" smtClean="0"/>
              <a:t>Obr. Teplomery: </a:t>
            </a:r>
            <a:r>
              <a:rPr lang="sk-SK" dirty="0">
                <a:hlinkClick r:id="rId11"/>
              </a:rPr>
              <a:t>http://najmama.aktuality.sk/clanok/223641/ortutove-teplomery-nahradzame-digitalnymi</a:t>
            </a:r>
            <a:r>
              <a:rPr lang="sk-SK" dirty="0" smtClean="0">
                <a:hlinkClick r:id="rId11"/>
              </a:rPr>
              <a:t>/</a:t>
            </a:r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3398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14417" y="-115910"/>
            <a:ext cx="9613861" cy="1080938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Prvky sa nachádzajú v 12. skupine PTP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418969" y="4662152"/>
            <a:ext cx="9613861" cy="1415704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>
                <a:solidFill>
                  <a:schemeClr val="bg1"/>
                </a:solidFill>
              </a:rPr>
              <a:t>Patria medzi </a:t>
            </a:r>
            <a:r>
              <a:rPr lang="sk-SK" b="1" dirty="0" smtClean="0">
                <a:solidFill>
                  <a:schemeClr val="bg1"/>
                </a:solidFill>
              </a:rPr>
              <a:t>prechodné</a:t>
            </a:r>
            <a:r>
              <a:rPr lang="sk-SK" dirty="0" smtClean="0">
                <a:solidFill>
                  <a:schemeClr val="bg1"/>
                </a:solidFill>
              </a:rPr>
              <a:t> prvky (d-prvky)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4" name="Ovál 3"/>
          <p:cNvSpPr/>
          <p:nvPr/>
        </p:nvSpPr>
        <p:spPr>
          <a:xfrm>
            <a:off x="6323527" y="1635618"/>
            <a:ext cx="2343955" cy="302653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5838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Všeobecná charakteristika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11851" y="2200940"/>
            <a:ext cx="10260948" cy="4148187"/>
          </a:xfrm>
        </p:spPr>
        <p:txBody>
          <a:bodyPr>
            <a:normAutofit/>
          </a:bodyPr>
          <a:lstStyle/>
          <a:p>
            <a:r>
              <a:rPr lang="sk-SK" sz="2800" dirty="0" smtClean="0"/>
              <a:t>striebrolesklé kovy</a:t>
            </a:r>
          </a:p>
          <a:p>
            <a:r>
              <a:rPr lang="sk-SK" sz="2800" dirty="0" smtClean="0"/>
              <a:t>nízka teplota topenia</a:t>
            </a:r>
          </a:p>
          <a:p>
            <a:r>
              <a:rPr lang="sk-SK" sz="2800" dirty="0"/>
              <a:t>t</a:t>
            </a:r>
            <a:r>
              <a:rPr lang="sk-SK" sz="2800" dirty="0" smtClean="0"/>
              <a:t>ypické oxidačné číslo +II – výnimka </a:t>
            </a:r>
            <a:r>
              <a:rPr lang="sk-SK" sz="2800" dirty="0" err="1" smtClean="0"/>
              <a:t>Hg</a:t>
            </a:r>
            <a:r>
              <a:rPr lang="sk-SK" sz="2800" dirty="0" smtClean="0"/>
              <a:t> (môže sa vyskytovať aj v +I)</a:t>
            </a:r>
          </a:p>
          <a:p>
            <a:r>
              <a:rPr lang="sk-SK" sz="2800" dirty="0"/>
              <a:t>plne zaplnené d </a:t>
            </a:r>
            <a:r>
              <a:rPr lang="sk-SK" sz="2800" dirty="0" err="1"/>
              <a:t>orbitály</a:t>
            </a:r>
            <a:endParaRPr lang="sk-SK" sz="2800" dirty="0"/>
          </a:p>
          <a:p>
            <a:r>
              <a:rPr lang="sk-SK" sz="2800" dirty="0" smtClean="0"/>
              <a:t>tvoria </a:t>
            </a:r>
            <a:r>
              <a:rPr lang="sk-SK" sz="2800" dirty="0" smtClean="0"/>
              <a:t>aj koordinačné zlúčeniny (koordinačné </a:t>
            </a:r>
            <a:r>
              <a:rPr lang="sk-SK" sz="2800" dirty="0"/>
              <a:t>zlúčeniny kadmia sú </a:t>
            </a:r>
            <a:r>
              <a:rPr lang="sk-SK" sz="2800" dirty="0" smtClean="0"/>
              <a:t>stabilnejšie)</a:t>
            </a:r>
          </a:p>
          <a:p>
            <a:r>
              <a:rPr lang="sk-SK" sz="2800" dirty="0"/>
              <a:t>v</a:t>
            </a:r>
            <a:r>
              <a:rPr lang="sk-SK" sz="2800" dirty="0" smtClean="0"/>
              <a:t>šetky </a:t>
            </a:r>
            <a:r>
              <a:rPr lang="sk-SK" sz="2800" dirty="0" smtClean="0"/>
              <a:t>tri reagujú s HNO</a:t>
            </a:r>
            <a:r>
              <a:rPr lang="sk-SK" sz="2800" baseline="-25000" dirty="0" smtClean="0"/>
              <a:t>3 </a:t>
            </a:r>
            <a:r>
              <a:rPr lang="sk-SK" sz="2800" dirty="0" smtClean="0"/>
              <a:t>a </a:t>
            </a:r>
            <a:r>
              <a:rPr lang="sk-SK" sz="2800" dirty="0" err="1" smtClean="0"/>
              <a:t>konc</a:t>
            </a:r>
            <a:r>
              <a:rPr lang="sk-SK" sz="2800" dirty="0" smtClean="0"/>
              <a:t>. </a:t>
            </a:r>
            <a:r>
              <a:rPr lang="sk-SK" sz="2800" dirty="0" smtClean="0"/>
              <a:t>H</a:t>
            </a:r>
            <a:r>
              <a:rPr lang="sk-SK" sz="2800" baseline="-25000" dirty="0" smtClean="0"/>
              <a:t>2</a:t>
            </a:r>
            <a:r>
              <a:rPr lang="sk-SK" sz="2800" dirty="0" smtClean="0"/>
              <a:t>SO</a:t>
            </a:r>
            <a:r>
              <a:rPr lang="sk-SK" sz="2800" baseline="-25000" dirty="0" smtClean="0"/>
              <a:t>4</a:t>
            </a:r>
            <a:endParaRPr lang="sk-SK" sz="2800" baseline="-25000" dirty="0" smtClean="0"/>
          </a:p>
        </p:txBody>
      </p:sp>
      <p:sp>
        <p:nvSpPr>
          <p:cNvPr id="5" name="BlokTextu 4"/>
          <p:cNvSpPr txBox="1"/>
          <p:nvPr/>
        </p:nvSpPr>
        <p:spPr>
          <a:xfrm>
            <a:off x="6148550" y="2334312"/>
            <a:ext cx="4083269" cy="830997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4800" dirty="0" smtClean="0">
                <a:solidFill>
                  <a:schemeClr val="bg2">
                    <a:lumMod val="75000"/>
                  </a:schemeClr>
                </a:solidFill>
              </a:rPr>
              <a:t> (n-1)d</a:t>
            </a:r>
            <a:r>
              <a:rPr lang="sk-SK" sz="4800" baseline="30000" dirty="0" smtClean="0">
                <a:solidFill>
                  <a:schemeClr val="bg2">
                    <a:lumMod val="75000"/>
                  </a:schemeClr>
                </a:solidFill>
              </a:rPr>
              <a:t>10</a:t>
            </a:r>
            <a:r>
              <a:rPr lang="sk-SK" sz="4800" dirty="0" smtClean="0">
                <a:solidFill>
                  <a:schemeClr val="bg2">
                    <a:lumMod val="75000"/>
                  </a:schemeClr>
                </a:solidFill>
              </a:rPr>
              <a:t> ns</a:t>
            </a:r>
            <a:r>
              <a:rPr lang="sk-SK" sz="4800" baseline="300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sk-SK" sz="4800" baseline="30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996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Zinok     </a:t>
            </a:r>
            <a:r>
              <a:rPr lang="sk-SK" dirty="0" smtClean="0"/>
              <a:t>                                      [</a:t>
            </a:r>
            <a:r>
              <a:rPr lang="sk-SK" dirty="0"/>
              <a:t>Ar]3d</a:t>
            </a:r>
            <a:r>
              <a:rPr lang="sk-SK" baseline="30000" dirty="0"/>
              <a:t>10</a:t>
            </a:r>
            <a:r>
              <a:rPr lang="sk-SK" dirty="0"/>
              <a:t> </a:t>
            </a:r>
            <a:r>
              <a:rPr lang="sk-SK" dirty="0" smtClean="0"/>
              <a:t>4s</a:t>
            </a:r>
            <a:r>
              <a:rPr lang="sk-SK" baseline="30000" dirty="0" smtClean="0"/>
              <a:t>2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46635" y="2112579"/>
            <a:ext cx="10260948" cy="4642268"/>
          </a:xfrm>
        </p:spPr>
        <p:txBody>
          <a:bodyPr>
            <a:normAutofit/>
          </a:bodyPr>
          <a:lstStyle/>
          <a:p>
            <a:r>
              <a:rPr lang="sk-SK" sz="2600" dirty="0" smtClean="0"/>
              <a:t>neušľachtilý </a:t>
            </a:r>
            <a:r>
              <a:rPr lang="sk-SK" sz="2600" dirty="0" smtClean="0"/>
              <a:t>kov, druhý najvýznamnejší biogénny </a:t>
            </a:r>
            <a:r>
              <a:rPr lang="sk-SK" sz="2600" dirty="0" err="1" smtClean="0"/>
              <a:t>d-prvok</a:t>
            </a:r>
            <a:r>
              <a:rPr lang="sk-SK" sz="2600" dirty="0" smtClean="0"/>
              <a:t>,</a:t>
            </a:r>
            <a:endParaRPr lang="sk-SK" sz="2600" dirty="0" smtClean="0"/>
          </a:p>
          <a:p>
            <a:r>
              <a:rPr lang="sk-SK" sz="2600" dirty="0"/>
              <a:t>za normálnych podmienok krehký, pri teplote 100°-150° sa stáva kujným a </a:t>
            </a:r>
            <a:r>
              <a:rPr lang="sk-SK" sz="2600" dirty="0" smtClean="0"/>
              <a:t>ťažkým</a:t>
            </a:r>
            <a:endParaRPr lang="sk-SK" sz="2600" dirty="0"/>
          </a:p>
          <a:p>
            <a:r>
              <a:rPr lang="sk-SK" sz="2600" dirty="0" smtClean="0"/>
              <a:t>na vlhkom vzduchu sa pokrýva tenkou vrstvičkou svojho oxidu</a:t>
            </a:r>
          </a:p>
          <a:p>
            <a:r>
              <a:rPr lang="sk-SK" sz="2600" dirty="0" smtClean="0"/>
              <a:t>veľmi reaktívny, reaguje s neoxidujúcimi kyselinami za vzniku vodíka</a:t>
            </a:r>
          </a:p>
          <a:p>
            <a:r>
              <a:rPr lang="sk-SK" sz="2600" dirty="0" smtClean="0"/>
              <a:t>v prírode sa vyskytuje </a:t>
            </a:r>
            <a:r>
              <a:rPr lang="sk-SK" sz="2600" dirty="0" smtClean="0"/>
              <a:t>v zlúčeninách vo </a:t>
            </a:r>
            <a:r>
              <a:rPr lang="sk-SK" sz="2600" dirty="0" smtClean="0"/>
              <a:t>forme </a:t>
            </a:r>
            <a:endParaRPr lang="sk-SK" sz="2600" dirty="0" smtClean="0"/>
          </a:p>
          <a:p>
            <a:pPr marL="0" indent="0">
              <a:buNone/>
            </a:pPr>
            <a:r>
              <a:rPr lang="sk-SK" sz="2600" dirty="0" smtClean="0"/>
              <a:t>   </a:t>
            </a:r>
            <a:r>
              <a:rPr lang="sk-SK" sz="2600" u="sng" dirty="0" smtClean="0"/>
              <a:t>kremičitanov</a:t>
            </a:r>
            <a:r>
              <a:rPr lang="sk-SK" sz="2600" dirty="0" smtClean="0"/>
              <a:t> </a:t>
            </a:r>
            <a:r>
              <a:rPr lang="sk-SK" sz="2600" dirty="0" smtClean="0"/>
              <a:t>alebo </a:t>
            </a:r>
            <a:r>
              <a:rPr lang="sk-SK" sz="2600" u="sng" dirty="0" smtClean="0"/>
              <a:t>sulfidov</a:t>
            </a:r>
            <a:r>
              <a:rPr lang="sk-SK" sz="2600" dirty="0" smtClean="0"/>
              <a:t>  </a:t>
            </a:r>
            <a:r>
              <a:rPr lang="sk-SK" sz="2600" dirty="0" smtClean="0"/>
              <a:t>- napr.: </a:t>
            </a:r>
            <a:r>
              <a:rPr lang="sk-SK" sz="2600" b="1" dirty="0" err="1" smtClean="0">
                <a:solidFill>
                  <a:srgbClr val="FFFF00"/>
                </a:solidFill>
              </a:rPr>
              <a:t>ZnS</a:t>
            </a:r>
            <a:r>
              <a:rPr lang="sk-SK" sz="2600" dirty="0" smtClean="0">
                <a:solidFill>
                  <a:srgbClr val="FFFF00"/>
                </a:solidFill>
              </a:rPr>
              <a:t> – </a:t>
            </a:r>
            <a:r>
              <a:rPr lang="sk-SK" sz="2600" dirty="0" err="1" smtClean="0">
                <a:solidFill>
                  <a:srgbClr val="FFFF00"/>
                </a:solidFill>
              </a:rPr>
              <a:t>sfalerit</a:t>
            </a:r>
            <a:endParaRPr lang="sk-SK" sz="2600" dirty="0" smtClean="0">
              <a:solidFill>
                <a:srgbClr val="FFFF00"/>
              </a:solidFill>
            </a:endParaRPr>
          </a:p>
          <a:p>
            <a:endParaRPr lang="sk-SK" sz="2600" dirty="0" smtClean="0"/>
          </a:p>
          <a:p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7496">
            <a:off x="9519764" y="4068896"/>
            <a:ext cx="2355889" cy="21707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94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Beketov</a:t>
            </a:r>
            <a:r>
              <a:rPr lang="sk-SK" dirty="0" smtClean="0"/>
              <a:t> rad napätia kovov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" y="2081048"/>
            <a:ext cx="12192000" cy="930165"/>
          </a:xfrm>
          <a:solidFill>
            <a:srgbClr val="FFFFCC"/>
          </a:solidFill>
          <a:ln w="98425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dirty="0" err="1">
                <a:solidFill>
                  <a:schemeClr val="accent2">
                    <a:lumMod val="50000"/>
                  </a:schemeClr>
                </a:solidFill>
              </a:rPr>
              <a:t>Li</a:t>
            </a:r>
            <a:r>
              <a:rPr lang="sk-SK" sz="2300" dirty="0">
                <a:solidFill>
                  <a:schemeClr val="accent2">
                    <a:lumMod val="50000"/>
                  </a:schemeClr>
                </a:solidFill>
              </a:rPr>
              <a:t>, K, Ba, </a:t>
            </a:r>
            <a:r>
              <a:rPr lang="sk-SK" sz="2300" dirty="0" err="1">
                <a:solidFill>
                  <a:schemeClr val="accent2">
                    <a:lumMod val="50000"/>
                  </a:schemeClr>
                </a:solidFill>
              </a:rPr>
              <a:t>Sr</a:t>
            </a:r>
            <a:r>
              <a:rPr lang="sk-SK" sz="23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sk-SK" sz="2300" dirty="0" err="1">
                <a:solidFill>
                  <a:schemeClr val="accent2">
                    <a:lumMod val="50000"/>
                  </a:schemeClr>
                </a:solidFill>
              </a:rPr>
              <a:t>Ca</a:t>
            </a:r>
            <a:r>
              <a:rPr lang="sk-SK" sz="2300" dirty="0">
                <a:solidFill>
                  <a:schemeClr val="accent2">
                    <a:lumMod val="50000"/>
                  </a:schemeClr>
                </a:solidFill>
              </a:rPr>
              <a:t>, Na, Mg, </a:t>
            </a:r>
            <a:r>
              <a:rPr lang="sk-SK" sz="2300" dirty="0" err="1">
                <a:solidFill>
                  <a:schemeClr val="accent2">
                    <a:lumMod val="50000"/>
                  </a:schemeClr>
                </a:solidFill>
              </a:rPr>
              <a:t>Be</a:t>
            </a:r>
            <a:r>
              <a:rPr lang="sk-SK" sz="23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sk-SK" sz="2300" dirty="0" err="1">
                <a:solidFill>
                  <a:schemeClr val="accent2">
                    <a:lumMod val="50000"/>
                  </a:schemeClr>
                </a:solidFill>
              </a:rPr>
              <a:t>Al</a:t>
            </a:r>
            <a:r>
              <a:rPr lang="sk-SK" sz="23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sk-SK" sz="2300" dirty="0" err="1">
                <a:solidFill>
                  <a:schemeClr val="accent2">
                    <a:lumMod val="50000"/>
                  </a:schemeClr>
                </a:solidFill>
              </a:rPr>
              <a:t>Mn</a:t>
            </a:r>
            <a:r>
              <a:rPr lang="sk-SK" sz="23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sk-SK" sz="2300" dirty="0" err="1">
                <a:solidFill>
                  <a:schemeClr val="accent2">
                    <a:lumMod val="50000"/>
                  </a:schemeClr>
                </a:solidFill>
              </a:rPr>
              <a:t>Zn</a:t>
            </a:r>
            <a:r>
              <a:rPr lang="sk-SK" sz="23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sk-SK" sz="2300" dirty="0" err="1">
                <a:solidFill>
                  <a:schemeClr val="accent2">
                    <a:lumMod val="50000"/>
                  </a:schemeClr>
                </a:solidFill>
              </a:rPr>
              <a:t>Cr</a:t>
            </a:r>
            <a:r>
              <a:rPr lang="sk-SK" sz="23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sk-SK" sz="2300" dirty="0" err="1">
                <a:solidFill>
                  <a:schemeClr val="accent2">
                    <a:lumMod val="50000"/>
                  </a:schemeClr>
                </a:solidFill>
              </a:rPr>
              <a:t>Fe</a:t>
            </a:r>
            <a:r>
              <a:rPr lang="sk-SK" sz="23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sk-SK" sz="2300" dirty="0" err="1">
                <a:solidFill>
                  <a:schemeClr val="accent2">
                    <a:lumMod val="50000"/>
                  </a:schemeClr>
                </a:solidFill>
              </a:rPr>
              <a:t>Cd</a:t>
            </a:r>
            <a:r>
              <a:rPr lang="sk-SK" sz="23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sk-SK" sz="2300" dirty="0" err="1">
                <a:solidFill>
                  <a:schemeClr val="accent2">
                    <a:lumMod val="50000"/>
                  </a:schemeClr>
                </a:solidFill>
              </a:rPr>
              <a:t>Co</a:t>
            </a:r>
            <a:r>
              <a:rPr lang="sk-SK" sz="23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sk-SK" sz="2300" dirty="0" err="1">
                <a:solidFill>
                  <a:schemeClr val="accent2">
                    <a:lumMod val="50000"/>
                  </a:schemeClr>
                </a:solidFill>
              </a:rPr>
              <a:t>Ni</a:t>
            </a:r>
            <a:r>
              <a:rPr lang="sk-SK" sz="23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sk-SK" sz="2300" dirty="0" err="1">
                <a:solidFill>
                  <a:schemeClr val="accent2">
                    <a:lumMod val="50000"/>
                  </a:schemeClr>
                </a:solidFill>
              </a:rPr>
              <a:t>Sn</a:t>
            </a:r>
            <a:r>
              <a:rPr lang="sk-SK" sz="23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sk-SK" sz="2300" dirty="0" err="1" smtClean="0">
                <a:solidFill>
                  <a:schemeClr val="accent2">
                    <a:lumMod val="50000"/>
                  </a:schemeClr>
                </a:solidFill>
              </a:rPr>
              <a:t>Pb</a:t>
            </a:r>
            <a:r>
              <a:rPr lang="sk-SK" sz="23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k-SK" sz="4800" dirty="0" smtClean="0">
                <a:solidFill>
                  <a:srgbClr val="FF0000"/>
                </a:solidFill>
              </a:rPr>
              <a:t>H</a:t>
            </a:r>
            <a:r>
              <a:rPr lang="sk-SK" sz="2300" dirty="0" smtClean="0">
                <a:solidFill>
                  <a:srgbClr val="FF0000"/>
                </a:solidFill>
              </a:rPr>
              <a:t> </a:t>
            </a:r>
            <a:r>
              <a:rPr lang="de-DE" sz="2300" dirty="0" err="1">
                <a:solidFill>
                  <a:schemeClr val="accent2">
                    <a:lumMod val="50000"/>
                  </a:schemeClr>
                </a:solidFill>
              </a:rPr>
              <a:t>Cu</a:t>
            </a:r>
            <a:r>
              <a:rPr lang="de-DE" sz="23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de-DE" sz="2300" dirty="0" err="1">
                <a:solidFill>
                  <a:schemeClr val="accent2">
                    <a:lumMod val="50000"/>
                  </a:schemeClr>
                </a:solidFill>
              </a:rPr>
              <a:t>Ag</a:t>
            </a:r>
            <a:r>
              <a:rPr lang="de-DE" sz="23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de-DE" sz="2300" dirty="0" err="1">
                <a:solidFill>
                  <a:schemeClr val="accent2">
                    <a:lumMod val="50000"/>
                  </a:schemeClr>
                </a:solidFill>
              </a:rPr>
              <a:t>Hg</a:t>
            </a:r>
            <a:r>
              <a:rPr lang="de-DE" sz="2300" dirty="0">
                <a:solidFill>
                  <a:schemeClr val="accent2">
                    <a:lumMod val="50000"/>
                  </a:schemeClr>
                </a:solidFill>
              </a:rPr>
              <a:t>, Pt, Au</a:t>
            </a:r>
            <a:endParaRPr lang="sk-SK" sz="23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1067307" y="3259788"/>
            <a:ext cx="46971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neUšľachtilé</a:t>
            </a:r>
            <a:r>
              <a:rPr lang="sk-SK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kovy</a:t>
            </a:r>
            <a:endParaRPr lang="sk-SK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7874310" y="3271879"/>
            <a:ext cx="41264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Ušľachtilé kovy</a:t>
            </a:r>
            <a:endParaRPr lang="sk-SK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Šípka doprava 6"/>
          <p:cNvSpPr/>
          <p:nvPr/>
        </p:nvSpPr>
        <p:spPr>
          <a:xfrm>
            <a:off x="7809190" y="3894929"/>
            <a:ext cx="4256690" cy="1166648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ľava 7"/>
          <p:cNvSpPr/>
          <p:nvPr/>
        </p:nvSpPr>
        <p:spPr>
          <a:xfrm>
            <a:off x="1166905" y="3776264"/>
            <a:ext cx="4497921" cy="1198180"/>
          </a:xfrm>
          <a:prstGeom prst="lef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4819783" y="2238946"/>
            <a:ext cx="604095" cy="599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10216967" y="2275854"/>
            <a:ext cx="604095" cy="599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6286220" y="2264978"/>
            <a:ext cx="604095" cy="599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79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Zlúčeniny zinku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Autofit/>
          </a:bodyPr>
          <a:lstStyle/>
          <a:p>
            <a:r>
              <a:rPr lang="sk-SK" sz="2800" dirty="0"/>
              <a:t>r</a:t>
            </a:r>
            <a:r>
              <a:rPr lang="sk-SK" sz="2800" dirty="0" smtClean="0"/>
              <a:t>ozpustné </a:t>
            </a:r>
            <a:r>
              <a:rPr lang="sk-SK" sz="2800" dirty="0" smtClean="0"/>
              <a:t>zinočnaté soli: </a:t>
            </a:r>
            <a:r>
              <a:rPr lang="sk-SK" sz="2800" dirty="0" err="1"/>
              <a:t>h</a:t>
            </a:r>
            <a:r>
              <a:rPr lang="sk-SK" sz="2800" dirty="0" err="1" smtClean="0"/>
              <a:t>alogenidy</a:t>
            </a:r>
            <a:r>
              <a:rPr lang="sk-SK" sz="2800" dirty="0" smtClean="0"/>
              <a:t> (</a:t>
            </a:r>
            <a:r>
              <a:rPr lang="sk-SK" dirty="0" smtClean="0"/>
              <a:t>okrem fluoridov</a:t>
            </a:r>
            <a:r>
              <a:rPr lang="sk-SK" sz="2800" dirty="0" smtClean="0"/>
              <a:t>), </a:t>
            </a:r>
          </a:p>
          <a:p>
            <a:pPr marL="0" indent="0">
              <a:buNone/>
            </a:pPr>
            <a:r>
              <a:rPr lang="sk-SK" sz="2800" dirty="0" smtClean="0"/>
              <a:t>                                         dusičnany</a:t>
            </a:r>
            <a:r>
              <a:rPr lang="sk-SK" sz="2800" dirty="0" smtClean="0"/>
              <a:t>, </a:t>
            </a:r>
          </a:p>
          <a:p>
            <a:pPr marL="0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                            </a:t>
            </a:r>
            <a:r>
              <a:rPr lang="sk-SK" sz="2800" dirty="0" smtClean="0"/>
              <a:t> sírany</a:t>
            </a:r>
            <a:r>
              <a:rPr lang="sk-SK" sz="2800" dirty="0"/>
              <a:t>.</a:t>
            </a:r>
            <a:endParaRPr lang="sk-SK" sz="2800" dirty="0" smtClean="0"/>
          </a:p>
          <a:p>
            <a:pPr algn="just"/>
            <a:r>
              <a:rPr lang="sk-SK" sz="2800" dirty="0"/>
              <a:t>v</a:t>
            </a:r>
            <a:r>
              <a:rPr lang="sk-SK" sz="2800" dirty="0" smtClean="0"/>
              <a:t>äčšina </a:t>
            </a:r>
            <a:r>
              <a:rPr lang="sk-SK" sz="2800" dirty="0"/>
              <a:t>týchto solí tvorí pri kryštalizácii z vodných </a:t>
            </a:r>
            <a:r>
              <a:rPr lang="sk-SK" sz="2800" dirty="0" smtClean="0"/>
              <a:t>roztokov </a:t>
            </a:r>
            <a:r>
              <a:rPr lang="sk-SK" sz="2800" b="1" dirty="0" smtClean="0"/>
              <a:t>hydráty – ZnSO</a:t>
            </a:r>
            <a:r>
              <a:rPr lang="sk-SK" sz="2800" b="1" baseline="-25000" dirty="0" smtClean="0"/>
              <a:t>4</a:t>
            </a:r>
            <a:r>
              <a:rPr lang="sk-SK" sz="2800" b="1" dirty="0" smtClean="0"/>
              <a:t>.7H</a:t>
            </a:r>
            <a:r>
              <a:rPr lang="sk-SK" sz="2800" b="1" baseline="-25000" dirty="0" smtClean="0"/>
              <a:t>2</a:t>
            </a:r>
            <a:r>
              <a:rPr lang="sk-SK" sz="2800" b="1" dirty="0" smtClean="0"/>
              <a:t>O – biela skalica</a:t>
            </a:r>
            <a:endParaRPr lang="sk-SK" sz="2800" b="1" dirty="0" smtClean="0"/>
          </a:p>
          <a:p>
            <a:r>
              <a:rPr lang="sk-SK" sz="2800" dirty="0"/>
              <a:t>n</a:t>
            </a:r>
            <a:r>
              <a:rPr lang="sk-SK" sz="2800" dirty="0" smtClean="0"/>
              <a:t>erozpustné </a:t>
            </a:r>
            <a:r>
              <a:rPr lang="sk-SK" sz="2800" dirty="0" smtClean="0"/>
              <a:t>zlúčeniny: </a:t>
            </a:r>
            <a:r>
              <a:rPr lang="sk-SK" sz="2800" dirty="0" err="1" smtClean="0"/>
              <a:t>ZnS</a:t>
            </a:r>
            <a:r>
              <a:rPr lang="sk-SK" sz="2800" dirty="0" smtClean="0"/>
              <a:t> (</a:t>
            </a:r>
            <a:r>
              <a:rPr lang="sk-SK" sz="2000" dirty="0" smtClean="0"/>
              <a:t>biely</a:t>
            </a:r>
            <a:r>
              <a:rPr lang="sk-SK" sz="2800" dirty="0" smtClean="0"/>
              <a:t>)</a:t>
            </a:r>
          </a:p>
          <a:p>
            <a:r>
              <a:rPr lang="sk-SK" sz="2800" dirty="0" err="1" smtClean="0"/>
              <a:t>ZnO</a:t>
            </a:r>
            <a:r>
              <a:rPr lang="sk-SK" sz="2800" dirty="0" smtClean="0"/>
              <a:t> a Zn(OH)</a:t>
            </a:r>
            <a:r>
              <a:rPr lang="sk-SK" sz="2800" baseline="-25000" dirty="0" smtClean="0"/>
              <a:t>2</a:t>
            </a:r>
            <a:r>
              <a:rPr lang="sk-SK" sz="2800" dirty="0" smtClean="0"/>
              <a:t> – </a:t>
            </a:r>
            <a:r>
              <a:rPr lang="sk-SK" sz="3200" b="1" dirty="0" err="1" smtClean="0">
                <a:solidFill>
                  <a:srgbClr val="FFFF00"/>
                </a:solidFill>
              </a:rPr>
              <a:t>amfotérne</a:t>
            </a:r>
            <a:r>
              <a:rPr lang="sk-SK" sz="3200" b="1" dirty="0" smtClean="0">
                <a:solidFill>
                  <a:srgbClr val="FFFF00"/>
                </a:solidFill>
              </a:rPr>
              <a:t> látky</a:t>
            </a:r>
            <a:endParaRPr lang="sk-SK" sz="32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sk-SK" sz="3200" b="1" dirty="0">
                <a:solidFill>
                  <a:srgbClr val="FFFF00"/>
                </a:solidFill>
              </a:rPr>
              <a:t> </a:t>
            </a:r>
            <a:r>
              <a:rPr lang="sk-SK" sz="3200" b="1" dirty="0" smtClean="0">
                <a:solidFill>
                  <a:srgbClr val="FFFF00"/>
                </a:solidFill>
              </a:rPr>
              <a:t>                                     </a:t>
            </a:r>
            <a:endParaRPr lang="sk-SK" sz="3200" b="1" dirty="0">
              <a:solidFill>
                <a:srgbClr val="FFFF00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8358940" y="4264507"/>
            <a:ext cx="96051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3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sk-SK" sz="13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1712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Chemické reakcie zinku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105247"/>
            <a:ext cx="9613861" cy="3830942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reakcia </a:t>
            </a:r>
            <a:r>
              <a:rPr lang="sk-SK" dirty="0" smtClean="0"/>
              <a:t>zinku v neoxidujúcich kyselinách alebo v zriedených roztokoch oxidujúcich kyselín </a:t>
            </a:r>
            <a:r>
              <a:rPr lang="sk-SK" dirty="0"/>
              <a:t>za vzniku vodíka:</a:t>
            </a:r>
          </a:p>
          <a:p>
            <a:pPr marL="0" indent="0" algn="ctr">
              <a:buNone/>
            </a:pPr>
            <a:r>
              <a:rPr lang="sk-SK" b="1" dirty="0"/>
              <a:t> </a:t>
            </a:r>
            <a:r>
              <a:rPr lang="sk-SK" b="1" dirty="0" smtClean="0"/>
              <a:t> </a:t>
            </a:r>
            <a:r>
              <a:rPr lang="sk-SK" b="1" dirty="0"/>
              <a:t>Zn + H</a:t>
            </a:r>
            <a:r>
              <a:rPr lang="sk-SK" b="1" baseline="-25000" dirty="0"/>
              <a:t>2</a:t>
            </a:r>
            <a:r>
              <a:rPr lang="sk-SK" b="1" dirty="0"/>
              <a:t>SO</a:t>
            </a:r>
            <a:r>
              <a:rPr lang="sk-SK" b="1" baseline="-25000" dirty="0"/>
              <a:t>4</a:t>
            </a:r>
            <a:r>
              <a:rPr lang="sk-SK" b="1" dirty="0"/>
              <a:t> → ZnSO</a:t>
            </a:r>
            <a:r>
              <a:rPr lang="sk-SK" b="1" baseline="-25000" dirty="0"/>
              <a:t>4</a:t>
            </a:r>
            <a:r>
              <a:rPr lang="sk-SK" b="1" dirty="0"/>
              <a:t> + </a:t>
            </a:r>
            <a:r>
              <a:rPr lang="sk-SK" b="1" dirty="0" smtClean="0"/>
              <a:t>H</a:t>
            </a:r>
            <a:r>
              <a:rPr lang="sk-SK" b="1" baseline="-25000" dirty="0" smtClean="0"/>
              <a:t>2</a:t>
            </a:r>
          </a:p>
          <a:p>
            <a:endParaRPr lang="sk-SK" b="1" baseline="-25000" dirty="0"/>
          </a:p>
          <a:p>
            <a:r>
              <a:rPr lang="sk-SK" dirty="0" smtClean="0"/>
              <a:t>v </a:t>
            </a:r>
            <a:r>
              <a:rPr lang="sk-SK" dirty="0" smtClean="0"/>
              <a:t>koncentrovaných roztokoch oxidujúcich kyselín bez vzniku vodíka:</a:t>
            </a:r>
          </a:p>
          <a:p>
            <a:pPr marL="0" indent="0" algn="ctr">
              <a:buNone/>
            </a:pPr>
            <a:r>
              <a:rPr lang="sk-SK" dirty="0" smtClean="0"/>
              <a:t>   </a:t>
            </a:r>
            <a:r>
              <a:rPr lang="pt-BR" b="1" dirty="0"/>
              <a:t>Zn + 2 H</a:t>
            </a:r>
            <a:r>
              <a:rPr lang="pt-BR" b="1" baseline="-25000" dirty="0"/>
              <a:t>2</a:t>
            </a:r>
            <a:r>
              <a:rPr lang="pt-BR" b="1" dirty="0"/>
              <a:t>SO</a:t>
            </a:r>
            <a:r>
              <a:rPr lang="pt-BR" b="1" baseline="-25000" dirty="0"/>
              <a:t>4</a:t>
            </a:r>
            <a:r>
              <a:rPr lang="pt-BR" b="1" dirty="0"/>
              <a:t> → ZnSO</a:t>
            </a:r>
            <a:r>
              <a:rPr lang="pt-BR" b="1" baseline="-25000" dirty="0"/>
              <a:t>4</a:t>
            </a:r>
            <a:r>
              <a:rPr lang="pt-BR" b="1" dirty="0"/>
              <a:t> + SO</a:t>
            </a:r>
            <a:r>
              <a:rPr lang="pt-BR" b="1" baseline="-25000" dirty="0"/>
              <a:t>2</a:t>
            </a:r>
            <a:r>
              <a:rPr lang="pt-BR" b="1" dirty="0"/>
              <a:t> + 2 H</a:t>
            </a:r>
            <a:r>
              <a:rPr lang="pt-BR" b="1" baseline="-25000" dirty="0"/>
              <a:t>2</a:t>
            </a:r>
            <a:r>
              <a:rPr lang="pt-BR" b="1" dirty="0"/>
              <a:t>O</a:t>
            </a:r>
            <a:r>
              <a:rPr lang="sk-SK" dirty="0" smtClean="0"/>
              <a:t>     </a:t>
            </a:r>
          </a:p>
          <a:p>
            <a:r>
              <a:rPr lang="sk-SK" dirty="0" err="1"/>
              <a:t>ZnO</a:t>
            </a:r>
            <a:r>
              <a:rPr lang="sk-SK" dirty="0"/>
              <a:t> a Zn(OH)</a:t>
            </a:r>
            <a:r>
              <a:rPr lang="sk-SK" baseline="-25000" dirty="0"/>
              <a:t>2</a:t>
            </a:r>
            <a:r>
              <a:rPr lang="sk-SK" dirty="0"/>
              <a:t> sa rozpúšťajú v kyselinách na soli zinočnaté, v roztokoch hydroxidov alkalických kovov vytvárajú </a:t>
            </a:r>
            <a:r>
              <a:rPr lang="sk-SK" dirty="0" err="1" smtClean="0"/>
              <a:t>tetrahydroxozinočnatany</a:t>
            </a:r>
            <a:r>
              <a:rPr lang="sk-SK" dirty="0" smtClean="0"/>
              <a:t>:</a:t>
            </a:r>
          </a:p>
          <a:p>
            <a:pPr marL="0" indent="0" algn="ctr">
              <a:buNone/>
            </a:pPr>
            <a:r>
              <a:rPr lang="pl-PL" b="1" dirty="0"/>
              <a:t>ZnO + 2 </a:t>
            </a:r>
            <a:r>
              <a:rPr lang="pl-PL" b="1" dirty="0" smtClean="0"/>
              <a:t>OH</a:t>
            </a:r>
            <a:r>
              <a:rPr lang="pl-PL" b="1" baseline="30000" dirty="0" smtClean="0"/>
              <a:t>-</a:t>
            </a:r>
            <a:r>
              <a:rPr lang="pl-PL" b="1" dirty="0" smtClean="0"/>
              <a:t> </a:t>
            </a:r>
            <a:r>
              <a:rPr lang="pl-PL" b="1" dirty="0"/>
              <a:t>+ </a:t>
            </a:r>
            <a:r>
              <a:rPr lang="pl-PL" b="1" dirty="0" smtClean="0"/>
              <a:t>2H</a:t>
            </a:r>
            <a:r>
              <a:rPr lang="pl-PL" b="1" baseline="-25000" dirty="0" smtClean="0"/>
              <a:t>2</a:t>
            </a:r>
            <a:r>
              <a:rPr lang="pl-PL" b="1" dirty="0" smtClean="0"/>
              <a:t>O </a:t>
            </a:r>
            <a:r>
              <a:rPr lang="pl-PL" b="1" dirty="0"/>
              <a:t>→ </a:t>
            </a:r>
            <a:r>
              <a:rPr lang="pl-PL" b="1" dirty="0" smtClean="0"/>
              <a:t>[Zn(OH)</a:t>
            </a:r>
            <a:r>
              <a:rPr lang="pl-PL" b="1" baseline="-25000" dirty="0" smtClean="0"/>
              <a:t>4</a:t>
            </a:r>
            <a:r>
              <a:rPr lang="pl-PL" b="1" dirty="0" smtClean="0"/>
              <a:t>]</a:t>
            </a:r>
            <a:r>
              <a:rPr lang="pl-PL" b="1" baseline="30000" dirty="0" smtClean="0"/>
              <a:t>2-</a:t>
            </a:r>
            <a:r>
              <a:rPr lang="pl-PL" b="1" dirty="0" smtClean="0"/>
              <a:t> + H</a:t>
            </a:r>
            <a:r>
              <a:rPr lang="pl-PL" b="1" baseline="-25000" dirty="0" smtClean="0"/>
              <a:t>2</a:t>
            </a:r>
            <a:r>
              <a:rPr lang="sk-SK" baseline="-25000" dirty="0" smtClean="0"/>
              <a:t> </a:t>
            </a:r>
            <a:r>
              <a:rPr lang="sk-SK" dirty="0" smtClean="0"/>
              <a:t>        </a:t>
            </a: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7186411" y="5769735"/>
            <a:ext cx="0" cy="489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5640945" y="6254230"/>
            <a:ext cx="39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tetrahydroxozinočnatý</a:t>
            </a:r>
            <a:r>
              <a:rPr lang="sk-SK" dirty="0" smtClean="0"/>
              <a:t> katión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959402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Výskyt zinku                      </a:t>
            </a:r>
            <a:r>
              <a:rPr lang="sk-SK" dirty="0" err="1" smtClean="0"/>
              <a:t>Biovýznam</a:t>
            </a:r>
            <a:r>
              <a:rPr lang="sk-SK" dirty="0" smtClean="0"/>
              <a:t> zinku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priečne pruhované svaly             	- tvorba NK</a:t>
            </a:r>
          </a:p>
          <a:p>
            <a:r>
              <a:rPr lang="sk-SK" dirty="0" smtClean="0">
                <a:solidFill>
                  <a:srgbClr val="FFFF00"/>
                </a:solidFill>
              </a:rPr>
              <a:t>kosti,                                                - tvorba bielkovín  </a:t>
            </a:r>
          </a:p>
          <a:p>
            <a:r>
              <a:rPr lang="sk-SK" dirty="0">
                <a:solidFill>
                  <a:srgbClr val="FFFF00"/>
                </a:solidFill>
              </a:rPr>
              <a:t>n</a:t>
            </a:r>
            <a:r>
              <a:rPr lang="sk-SK" dirty="0" smtClean="0">
                <a:solidFill>
                  <a:srgbClr val="FFFF00"/>
                </a:solidFill>
              </a:rPr>
              <a:t>echty,              				- súčasť enzýmov </a:t>
            </a:r>
          </a:p>
          <a:p>
            <a:r>
              <a:rPr lang="sk-SK" dirty="0">
                <a:solidFill>
                  <a:srgbClr val="FFFF00"/>
                </a:solidFill>
              </a:rPr>
              <a:t>k</a:t>
            </a:r>
            <a:r>
              <a:rPr lang="sk-SK" dirty="0" smtClean="0">
                <a:solidFill>
                  <a:srgbClr val="FFFF00"/>
                </a:solidFill>
              </a:rPr>
              <a:t>oža, 					</a:t>
            </a:r>
          </a:p>
          <a:p>
            <a:r>
              <a:rPr lang="sk-SK" dirty="0">
                <a:solidFill>
                  <a:srgbClr val="FFFF00"/>
                </a:solidFill>
              </a:rPr>
              <a:t>k</a:t>
            </a:r>
            <a:r>
              <a:rPr lang="sk-SK" dirty="0" smtClean="0">
                <a:solidFill>
                  <a:srgbClr val="FFFF00"/>
                </a:solidFill>
              </a:rPr>
              <a:t>rv,</a:t>
            </a:r>
          </a:p>
          <a:p>
            <a:r>
              <a:rPr lang="sk-SK" dirty="0" smtClean="0">
                <a:solidFill>
                  <a:srgbClr val="FFFF00"/>
                </a:solidFill>
              </a:rPr>
              <a:t>vlasy.</a:t>
            </a:r>
            <a:endParaRPr lang="sk-SK" dirty="0" smtClean="0">
              <a:solidFill>
                <a:srgbClr val="FFFF00"/>
              </a:solidFill>
            </a:endParaRPr>
          </a:p>
          <a:p>
            <a:endParaRPr lang="sk-SK" dirty="0"/>
          </a:p>
        </p:txBody>
      </p:sp>
      <p:pic>
        <p:nvPicPr>
          <p:cNvPr id="1026" name="Picture 2" descr="Nechty sa francúzsky umelé nech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2828261"/>
            <a:ext cx="1733942" cy="260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míte se správn&amp;ecaron; postarat o svoje vlasy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46" y="5199320"/>
            <a:ext cx="2601850" cy="165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9742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Využitie </a:t>
            </a:r>
            <a:r>
              <a:rPr lang="sk-SK" dirty="0" smtClean="0"/>
              <a:t>zlúčenín zinku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86647" y="2265509"/>
            <a:ext cx="4635958" cy="3599316"/>
          </a:xfrm>
        </p:spPr>
        <p:txBody>
          <a:bodyPr>
            <a:normAutofit/>
          </a:bodyPr>
          <a:lstStyle/>
          <a:p>
            <a:pPr algn="just"/>
            <a:r>
              <a:rPr lang="sk-SK" b="1" u="sng" dirty="0" err="1"/>
              <a:t>ZnO</a:t>
            </a:r>
            <a:r>
              <a:rPr lang="sk-SK" b="1" dirty="0"/>
              <a:t> </a:t>
            </a:r>
            <a:r>
              <a:rPr lang="sk-SK" dirty="0"/>
              <a:t>– farmaceutický priemysel, výroba mliečneho </a:t>
            </a:r>
            <a:r>
              <a:rPr lang="sk-SK" dirty="0" smtClean="0"/>
              <a:t>skla a špeciálneho </a:t>
            </a:r>
            <a:r>
              <a:rPr lang="sk-SK" dirty="0"/>
              <a:t>papiera, v kozmetike ako biely </a:t>
            </a:r>
            <a:r>
              <a:rPr lang="sk-SK" dirty="0" smtClean="0"/>
              <a:t>pigment</a:t>
            </a:r>
          </a:p>
          <a:p>
            <a:pPr algn="just"/>
            <a:r>
              <a:rPr lang="sk-SK" b="1" u="sng" dirty="0" smtClean="0"/>
              <a:t>ZnCl</a:t>
            </a:r>
            <a:r>
              <a:rPr lang="sk-SK" sz="1400" b="1" u="sng" dirty="0" smtClean="0"/>
              <a:t>2</a:t>
            </a:r>
            <a:r>
              <a:rPr lang="sk-SK" b="1" dirty="0" smtClean="0"/>
              <a:t> </a:t>
            </a:r>
            <a:r>
              <a:rPr lang="sk-SK" b="1" dirty="0" smtClean="0"/>
              <a:t>– </a:t>
            </a:r>
            <a:r>
              <a:rPr lang="sk-SK" dirty="0" smtClean="0"/>
              <a:t>zrnitý biely prášok, katalyzátor </a:t>
            </a:r>
            <a:r>
              <a:rPr lang="sk-SK" dirty="0" smtClean="0"/>
              <a:t>(</a:t>
            </a:r>
            <a:r>
              <a:rPr lang="sk-SK" sz="1800" dirty="0" smtClean="0"/>
              <a:t>pri výrobe </a:t>
            </a:r>
            <a:r>
              <a:rPr lang="sk-SK" sz="1800" dirty="0" err="1" smtClean="0"/>
              <a:t>metanolu</a:t>
            </a:r>
            <a:r>
              <a:rPr lang="sk-SK" dirty="0" smtClean="0"/>
              <a:t>)</a:t>
            </a:r>
          </a:p>
          <a:p>
            <a:pPr algn="just"/>
            <a:r>
              <a:rPr lang="sk-SK" b="1" dirty="0" smtClean="0"/>
              <a:t>výroba </a:t>
            </a:r>
            <a:r>
              <a:rPr lang="sk-SK" b="1" dirty="0" smtClean="0"/>
              <a:t>zliatin </a:t>
            </a:r>
            <a:r>
              <a:rPr lang="sk-SK" b="1" dirty="0" smtClean="0"/>
              <a:t>– </a:t>
            </a:r>
            <a:r>
              <a:rPr lang="sk-SK" sz="2800" b="1" dirty="0" smtClean="0">
                <a:solidFill>
                  <a:srgbClr val="FFFF00"/>
                </a:solidFill>
              </a:rPr>
              <a:t>mosadz</a:t>
            </a:r>
          </a:p>
          <a:p>
            <a:pPr algn="just"/>
            <a:r>
              <a:rPr lang="sk-SK" b="1" dirty="0" smtClean="0"/>
              <a:t>pozinkovanie </a:t>
            </a:r>
            <a:r>
              <a:rPr lang="sk-SK" b="1" dirty="0"/>
              <a:t>plechov</a:t>
            </a:r>
            <a:endParaRPr lang="sk-SK" b="1" dirty="0"/>
          </a:p>
        </p:txBody>
      </p:sp>
      <p:pic>
        <p:nvPicPr>
          <p:cNvPr id="3074" name="Picture 2" descr="Zdroj: http://upload.wikimedia.org/wikipedia/commons/6/63/Galvanic_cell-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727" y="2265509"/>
            <a:ext cx="6096371" cy="353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6890558" y="5784875"/>
            <a:ext cx="41136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4000" b="1" cap="none" spc="0" dirty="0" err="1" smtClean="0">
                <a:ln/>
                <a:solidFill>
                  <a:schemeClr val="accent3"/>
                </a:solidFill>
                <a:effectLst/>
              </a:rPr>
              <a:t>Daniellov</a:t>
            </a:r>
            <a:r>
              <a:rPr lang="sk-SK" sz="4000" b="1" cap="none" spc="0" dirty="0" smtClean="0">
                <a:ln/>
                <a:solidFill>
                  <a:schemeClr val="accent3"/>
                </a:solidFill>
                <a:effectLst/>
              </a:rPr>
              <a:t> článok</a:t>
            </a:r>
            <a:endParaRPr lang="sk-SK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326372" y="2265509"/>
            <a:ext cx="179690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dirty="0" smtClean="0">
                <a:solidFill>
                  <a:schemeClr val="bg1"/>
                </a:solidFill>
              </a:rPr>
              <a:t>anóda</a:t>
            </a:r>
            <a:endParaRPr lang="sk-SK" sz="2000" dirty="0">
              <a:solidFill>
                <a:schemeClr val="bg1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9647274" y="2284778"/>
            <a:ext cx="179690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dirty="0" smtClean="0">
                <a:solidFill>
                  <a:schemeClr val="bg1"/>
                </a:solidFill>
              </a:rPr>
              <a:t>katóda</a:t>
            </a:r>
            <a:endParaRPr lang="sk-SK" sz="2000" dirty="0">
              <a:solidFill>
                <a:schemeClr val="bg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6326372" y="6402204"/>
            <a:ext cx="5466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www.youtube.com/watch?v=A0VUsoeT9aM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08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269</TotalTime>
  <Words>625</Words>
  <Application>Microsoft Office PowerPoint</Application>
  <PresentationFormat>Vlastná</PresentationFormat>
  <Paragraphs>113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Berlín</vt:lpstr>
      <vt:lpstr>Kovy skupiny zinku</vt:lpstr>
      <vt:lpstr>Prvky sa nachádzajú v 12. skupine PTP</vt:lpstr>
      <vt:lpstr>Všeobecná charakteristika</vt:lpstr>
      <vt:lpstr>Zinok                                           [Ar]3d10 4s2</vt:lpstr>
      <vt:lpstr>Beketov rad napätia kovov</vt:lpstr>
      <vt:lpstr>Zlúčeniny zinku</vt:lpstr>
      <vt:lpstr>Chemické reakcie zinku</vt:lpstr>
      <vt:lpstr>Výskyt zinku                      Biovýznam zinku</vt:lpstr>
      <vt:lpstr>Využitie zlúčenín zinku</vt:lpstr>
      <vt:lpstr>Kadmium (lat. Cadmium)              [Kr]4d10 5s2</vt:lpstr>
      <vt:lpstr>Zlúčeniny kadmia</vt:lpstr>
      <vt:lpstr>Využitie kadmia</vt:lpstr>
      <vt:lpstr>Ortuť                                 [Xe]4f14 5d10 6s2 </vt:lpstr>
      <vt:lpstr>Prezentácia programu PowerPoint</vt:lpstr>
      <vt:lpstr>Zlúčeniny ortuti</vt:lpstr>
      <vt:lpstr>Využitie ortute</vt:lpstr>
      <vt:lpstr>Zdroje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Kovy skupiny zinku</dc:title>
  <dc:creator>Lenka</dc:creator>
  <cp:lastModifiedBy>lensk</cp:lastModifiedBy>
  <cp:revision>39</cp:revision>
  <dcterms:created xsi:type="dcterms:W3CDTF">2014-11-16T19:39:21Z</dcterms:created>
  <dcterms:modified xsi:type="dcterms:W3CDTF">2014-11-26T16:14:16Z</dcterms:modified>
</cp:coreProperties>
</file>