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vná spojnica 3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  <p:sp>
        <p:nvSpPr>
          <p:cNvPr id="5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AD916-A87B-4252-B22A-2EC955FB7496}" type="datetimeFigureOut">
              <a:rPr lang="sk-SK"/>
              <a:pPr>
                <a:defRPr/>
              </a:pPr>
              <a:t>10. 3. 2013</a:t>
            </a:fld>
            <a:endParaRPr lang="sk-SK"/>
          </a:p>
        </p:txBody>
      </p:sp>
      <p:sp>
        <p:nvSpPr>
          <p:cNvPr id="6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8E4A3-CAE6-4499-8A76-6AF46D2DD10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B532A-09E2-4ABF-9075-AACEEBDEB970}" type="datetimeFigureOut">
              <a:rPr lang="sk-SK"/>
              <a:pPr>
                <a:defRPr/>
              </a:pPr>
              <a:t>10. 3. 2013</a:t>
            </a:fld>
            <a:endParaRPr lang="sk-SK"/>
          </a:p>
        </p:txBody>
      </p:sp>
      <p:sp>
        <p:nvSpPr>
          <p:cNvPr id="5" name="Zástupný symbol päty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38B1A-78BF-4181-B55A-12077447C91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E6A39-FC21-4B79-9227-90258CB3A076}" type="datetimeFigureOut">
              <a:rPr lang="sk-SK"/>
              <a:pPr>
                <a:defRPr/>
              </a:pPr>
              <a:t>10. 3. 2013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D45AE-737C-4A78-A51C-D106141E308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1506D-2E3C-4B8B-A7E8-D725547E9C14}" type="datetimeFigureOut">
              <a:rPr lang="sk-SK"/>
              <a:pPr>
                <a:defRPr/>
              </a:pPr>
              <a:t>10. 3. 2013</a:t>
            </a:fld>
            <a:endParaRPr lang="sk-SK"/>
          </a:p>
        </p:txBody>
      </p:sp>
      <p:sp>
        <p:nvSpPr>
          <p:cNvPr id="5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32BF1-798F-4A81-AD50-24959019A27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vná spojnica 3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5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02839-8B2E-4E90-8525-919B1EE94400}" type="datetimeFigureOut">
              <a:rPr lang="sk-SK"/>
              <a:pPr>
                <a:defRPr/>
              </a:pPr>
              <a:t>10. 3. 2013</a:t>
            </a:fld>
            <a:endParaRPr lang="sk-SK"/>
          </a:p>
        </p:txBody>
      </p:sp>
      <p:sp>
        <p:nvSpPr>
          <p:cNvPr id="7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36E44-7547-4BB0-A65E-E8C0F460CFF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2B962-F05C-4124-B2C9-6A5847F4A99F}" type="datetimeFigureOut">
              <a:rPr lang="sk-SK"/>
              <a:pPr>
                <a:defRPr/>
              </a:pPr>
              <a:t>10. 3. 2013</a:t>
            </a:fld>
            <a:endParaRPr lang="sk-SK"/>
          </a:p>
        </p:txBody>
      </p:sp>
      <p:sp>
        <p:nvSpPr>
          <p:cNvPr id="6" name="Zástupný symbol päty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F57F9C-03B3-410D-ABBF-A71011164B9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8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D89E6-14D7-4B44-A793-6AF2E6713B41}" type="datetimeFigureOut">
              <a:rPr lang="sk-SK"/>
              <a:pPr>
                <a:defRPr/>
              </a:pPr>
              <a:t>10. 3. 2013</a:t>
            </a:fld>
            <a:endParaRPr lang="sk-SK"/>
          </a:p>
        </p:txBody>
      </p:sp>
      <p:sp>
        <p:nvSpPr>
          <p:cNvPr id="9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81527-27D2-4B25-928D-6ABE59F1362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dátumu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02FE7-CC11-42EC-BA47-396920167FF3}" type="datetimeFigureOut">
              <a:rPr lang="sk-SK"/>
              <a:pPr>
                <a:defRPr/>
              </a:pPr>
              <a:t>10. 3. 2013</a:t>
            </a:fld>
            <a:endParaRPr lang="sk-SK"/>
          </a:p>
        </p:txBody>
      </p:sp>
      <p:sp>
        <p:nvSpPr>
          <p:cNvPr id="4" name="Zástupný symbol päty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180F4-0727-4AB8-A348-02988971A1E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E9F43-B7D4-4D41-A0CE-3C8359A7B246}" type="datetimeFigureOut">
              <a:rPr lang="sk-SK"/>
              <a:pPr>
                <a:defRPr/>
              </a:pPr>
              <a:t>10. 3. 2013</a:t>
            </a:fld>
            <a:endParaRPr lang="sk-SK"/>
          </a:p>
        </p:txBody>
      </p:sp>
      <p:sp>
        <p:nvSpPr>
          <p:cNvPr id="3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ACE9A-9EEA-4A47-A640-886CFCD28A3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vná spojnica 4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375A9-2C47-45C0-976C-E6EA71F68ECE}" type="datetimeFigureOut">
              <a:rPr lang="sk-SK"/>
              <a:pPr>
                <a:defRPr/>
              </a:pPr>
              <a:t>10. 3. 2013</a:t>
            </a:fld>
            <a:endParaRPr lang="sk-SK"/>
          </a:p>
        </p:txBody>
      </p:sp>
      <p:sp>
        <p:nvSpPr>
          <p:cNvPr id="7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17BC5-99D8-4352-ACEE-2D22BDF3CDC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sk-SK" noProof="0" smtClean="0"/>
              <a:t>Ak chcete pridať obrázok, kliknite na ikonu</a:t>
            </a:r>
            <a:endParaRPr lang="en-US" noProof="0" dirty="0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B9EC5-615F-4193-91AE-6A26C2D30410}" type="datetimeFigureOut">
              <a:rPr lang="sk-SK"/>
              <a:pPr>
                <a:defRPr/>
              </a:pPr>
              <a:t>10. 3. 2013</a:t>
            </a:fld>
            <a:endParaRPr lang="sk-SK"/>
          </a:p>
        </p:txBody>
      </p:sp>
      <p:sp>
        <p:nvSpPr>
          <p:cNvPr id="6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D0BBA-7B4D-404F-AD16-7E11E8217F4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9" name="Zástupný symbol textu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smtClean="0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C18FFA-15D0-4522-B5D9-BC9E37AC4240}" type="datetimeFigureOut">
              <a:rPr lang="sk-SK"/>
              <a:pPr>
                <a:defRPr/>
              </a:pPr>
              <a:t>10. 3. 2013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3B0B8BC-57BE-4376-BF21-AC229E3FBAE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2" r:id="rId4"/>
    <p:sldLayoutId id="2147483698" r:id="rId5"/>
    <p:sldLayoutId id="2147483693" r:id="rId6"/>
    <p:sldLayoutId id="2147483699" r:id="rId7"/>
    <p:sldLayoutId id="2147483700" r:id="rId8"/>
    <p:sldLayoutId id="2147483701" r:id="rId9"/>
    <p:sldLayoutId id="2147483694" r:id="rId10"/>
    <p:sldLayoutId id="214748370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772400" cy="1470025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sk-SK" dirty="0" smtClean="0"/>
              <a:t>2.2. </a:t>
            </a:r>
            <a:r>
              <a:rPr lang="sk-SK" b="1" dirty="0" smtClean="0">
                <a:solidFill>
                  <a:srgbClr val="FF0000"/>
                </a:solidFill>
              </a:rPr>
              <a:t>Vplyv objemu a tvaru telies na ich správanie vo vode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10243" name="Podnadpis 2"/>
          <p:cNvSpPr>
            <a:spLocks noGrp="1"/>
          </p:cNvSpPr>
          <p:nvPr>
            <p:ph type="subTitle" idx="1"/>
          </p:nvPr>
        </p:nvSpPr>
        <p:spPr>
          <a:xfrm>
            <a:off x="3059113" y="4005263"/>
            <a:ext cx="3471862" cy="914400"/>
          </a:xfrm>
        </p:spPr>
        <p:txBody>
          <a:bodyPr/>
          <a:lstStyle/>
          <a:p>
            <a:pPr algn="ctr"/>
            <a:r>
              <a:rPr lang="sk-SK" b="1" smtClean="0">
                <a:solidFill>
                  <a:schemeClr val="tx1"/>
                </a:solidFill>
              </a:rPr>
              <a:t>Fyzika 6.ročník </a:t>
            </a:r>
          </a:p>
          <a:p>
            <a:pPr algn="ctr"/>
            <a:r>
              <a:rPr lang="sk-SK" b="1" smtClean="0">
                <a:solidFill>
                  <a:schemeClr val="tx1"/>
                </a:solidFill>
              </a:rPr>
              <a:t>strana 78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052513"/>
            <a:ext cx="8686800" cy="2376487"/>
          </a:xfrm>
        </p:spPr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sk-SK" dirty="0" smtClean="0"/>
              <a:t>Hmotnosť telesa vplýva na to, ako sa teleso správa vo vode, </a:t>
            </a: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sk-SK" dirty="0" smtClean="0"/>
              <a:t>   napríklad lode majú predpísanú záťaž </a:t>
            </a: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sk-SK" dirty="0" smtClean="0"/>
              <a:t>   ( hmotnosť ) – ak túto záťaž prekročia, hrozí im potopenie</a:t>
            </a:r>
            <a:endParaRPr lang="sk-SK" dirty="0"/>
          </a:p>
        </p:txBody>
      </p:sp>
      <p:pic>
        <p:nvPicPr>
          <p:cNvPr id="11267" name="Picture 2" descr="http://www.24hod.sk/obrazky_clankov/2009-09-10x/482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825" y="4076700"/>
            <a:ext cx="28575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 descr="http://www.hracholusky.com/kemp/img/lod1-bi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813" y="4076700"/>
            <a:ext cx="3240087" cy="243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Zástupný symbol obsahu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874837"/>
          </a:xfrm>
        </p:spPr>
        <p:txBody>
          <a:bodyPr/>
          <a:lstStyle/>
          <a:p>
            <a:r>
              <a:rPr lang="sk-SK" smtClean="0"/>
              <a:t>Čím menší je objem lode ( telesa ), tým menšia je povolená záťaž</a:t>
            </a:r>
          </a:p>
        </p:txBody>
      </p:sp>
      <p:pic>
        <p:nvPicPr>
          <p:cNvPr id="12291" name="Picture 2" descr="http://www.lode-plavby.sk/images/lode/782/lod/lod.jpg"/>
          <p:cNvPicPr>
            <a:picLocks noChangeAspect="1" noChangeArrowheads="1"/>
          </p:cNvPicPr>
          <p:nvPr/>
        </p:nvPicPr>
        <p:blipFill>
          <a:blip r:embed="rId2" cstate="print"/>
          <a:srcRect l="8437" t="20227" r="19000" b="11507"/>
          <a:stretch>
            <a:fillRect/>
          </a:stretch>
        </p:blipFill>
        <p:spPr bwMode="auto">
          <a:xfrm>
            <a:off x="5867400" y="4292600"/>
            <a:ext cx="3097213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 descr="http://lh5.ggpht.com/_6X8OzbzdqmA/SoyLyTYf79I/AAAAAAAAC1M/LNPcxYqUAOU/IMG_0438.JPG"/>
          <p:cNvPicPr>
            <a:picLocks noChangeAspect="1" noChangeArrowheads="1"/>
          </p:cNvPicPr>
          <p:nvPr/>
        </p:nvPicPr>
        <p:blipFill>
          <a:blip r:embed="rId3" cstate="print"/>
          <a:srcRect l="19890" t="19890" r="5524" b="12982"/>
          <a:stretch>
            <a:fillRect/>
          </a:stretch>
        </p:blipFill>
        <p:spPr bwMode="auto">
          <a:xfrm>
            <a:off x="2555875" y="4292600"/>
            <a:ext cx="3240088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6" descr="http://www.lodesk.sk/Articles/Typy_Lodi/Images/topper.jpg"/>
          <p:cNvPicPr>
            <a:picLocks noChangeAspect="1" noChangeArrowheads="1"/>
          </p:cNvPicPr>
          <p:nvPr/>
        </p:nvPicPr>
        <p:blipFill>
          <a:blip r:embed="rId4" cstate="print"/>
          <a:srcRect r="19717"/>
          <a:stretch>
            <a:fillRect/>
          </a:stretch>
        </p:blipFill>
        <p:spPr bwMode="auto">
          <a:xfrm>
            <a:off x="250825" y="4365625"/>
            <a:ext cx="2168525" cy="179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dirty="0" smtClean="0"/>
              <a:t>Pokus: 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0825" y="1052513"/>
            <a:ext cx="8686800" cy="1514475"/>
          </a:xfrm>
        </p:spPr>
        <p:txBody>
          <a:bodyPr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sk-SK" dirty="0" smtClean="0"/>
              <a:t>Škatule rovnakej výšky, s rôznym objemom naplníme vodou </a:t>
            </a: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sk-SK" dirty="0" smtClean="0"/>
              <a:t>1. po 100 ml			2. po 150 ml</a:t>
            </a:r>
          </a:p>
          <a:p>
            <a:pPr marL="514350" indent="-514350" fontAlgn="auto">
              <a:spcAft>
                <a:spcPts val="0"/>
              </a:spcAft>
              <a:buFont typeface="Wingdings 2"/>
              <a:buNone/>
              <a:defRPr/>
            </a:pPr>
            <a:r>
              <a:rPr lang="sk-SK" dirty="0" smtClean="0"/>
              <a:t>Vložíme škatule postupne do nádoby s vodou a sledujeme, ako hlboko sa ponoria.</a:t>
            </a:r>
          </a:p>
          <a:p>
            <a:pPr marL="514350" indent="-514350" fontAlgn="auto">
              <a:spcAft>
                <a:spcPts val="0"/>
              </a:spcAft>
              <a:buFont typeface="Wingdings 2"/>
              <a:buNone/>
              <a:defRPr/>
            </a:pPr>
            <a:endParaRPr lang="sk-SK" dirty="0" smtClean="0"/>
          </a:p>
          <a:p>
            <a:pPr marL="514350" indent="-514350" fontAlgn="auto">
              <a:spcAft>
                <a:spcPts val="0"/>
              </a:spcAft>
              <a:buFont typeface="Wingdings 2"/>
              <a:buAutoNum type="arabicPeriod"/>
              <a:defRPr/>
            </a:pPr>
            <a:endParaRPr lang="sk-SK" dirty="0"/>
          </a:p>
        </p:txBody>
      </p:sp>
      <p:pic>
        <p:nvPicPr>
          <p:cNvPr id="13316" name="Picture 2" descr="http://www.donaskapotravin.sk/product/images/06741.JPG"/>
          <p:cNvPicPr>
            <a:picLocks noChangeAspect="1" noChangeArrowheads="1"/>
          </p:cNvPicPr>
          <p:nvPr/>
        </p:nvPicPr>
        <p:blipFill>
          <a:blip r:embed="rId2" cstate="print"/>
          <a:srcRect l="20474" t="14175" r="19676" b="13770"/>
          <a:stretch>
            <a:fillRect/>
          </a:stretch>
        </p:blipFill>
        <p:spPr bwMode="auto">
          <a:xfrm>
            <a:off x="7380288" y="4430713"/>
            <a:ext cx="1512887" cy="242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4" descr="http://www.rptrade.sk/shop/images/toma_jablko_250ml.gif"/>
          <p:cNvPicPr>
            <a:picLocks noChangeAspect="1" noChangeArrowheads="1"/>
          </p:cNvPicPr>
          <p:nvPr/>
        </p:nvPicPr>
        <p:blipFill>
          <a:blip r:embed="rId3" cstate="print"/>
          <a:srcRect l="27216" t="39311" r="33473"/>
          <a:stretch>
            <a:fillRect/>
          </a:stretch>
        </p:blipFill>
        <p:spPr bwMode="auto">
          <a:xfrm>
            <a:off x="6372225" y="5340350"/>
            <a:ext cx="982663" cy="151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Rovná spojnica 6"/>
          <p:cNvCxnSpPr/>
          <p:nvPr/>
        </p:nvCxnSpPr>
        <p:spPr>
          <a:xfrm rot="10800000" flipH="1">
            <a:off x="6191250" y="5589588"/>
            <a:ext cx="2952750" cy="0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uľka 9"/>
          <p:cNvGraphicFramePr>
            <a:graphicFrameLocks noGrp="1"/>
          </p:cNvGraphicFramePr>
          <p:nvPr/>
        </p:nvGraphicFramePr>
        <p:xfrm>
          <a:off x="539750" y="2636838"/>
          <a:ext cx="7848872" cy="2348484"/>
        </p:xfrm>
        <a:graphic>
          <a:graphicData uri="http://schemas.openxmlformats.org/drawingml/2006/table">
            <a:tbl>
              <a:tblPr/>
              <a:tblGrid>
                <a:gridCol w="1962218"/>
                <a:gridCol w="1962218"/>
                <a:gridCol w="1962218"/>
                <a:gridCol w="1962218"/>
              </a:tblGrid>
              <a:tr h="196860">
                <a:tc rowSpan="2"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0000CC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Škatuľa</a:t>
                      </a:r>
                    </a:p>
                  </a:txBody>
                  <a:tcPr marL="64193" marR="6419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0000CC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Záťaž </a:t>
                      </a:r>
                    </a:p>
                  </a:txBody>
                  <a:tcPr marL="64193" marR="6419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0000CC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Hĺbka ponoru </a:t>
                      </a:r>
                      <a:r>
                        <a:rPr lang="sk-SK" sz="1800" b="1" dirty="0" smtClean="0">
                          <a:solidFill>
                            <a:srgbClr val="0000CC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sk-SK" sz="1800" b="1" dirty="0">
                          <a:solidFill>
                            <a:srgbClr val="0000CC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 cm</a:t>
                      </a:r>
                      <a:endParaRPr lang="sk-SK" sz="1800" b="1" dirty="0">
                        <a:solidFill>
                          <a:srgbClr val="0000CC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193" marR="6419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93720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 smtClean="0">
                          <a:solidFill>
                            <a:srgbClr val="0000CC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Odhad,</a:t>
                      </a:r>
                    </a:p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 smtClean="0">
                          <a:solidFill>
                            <a:srgbClr val="0000CC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predpoklad</a:t>
                      </a:r>
                      <a:endParaRPr lang="sk-SK" sz="1800" b="1" dirty="0">
                        <a:solidFill>
                          <a:srgbClr val="0000CC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4193" marR="6419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rgbClr val="0000CC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Skutočnosť</a:t>
                      </a:r>
                    </a:p>
                  </a:txBody>
                  <a:tcPr marL="64193" marR="6419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  <a:tr h="196860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0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malá</a:t>
                      </a:r>
                      <a:endParaRPr lang="sk-SK" sz="20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4193" marR="6419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0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100 ml</a:t>
                      </a:r>
                      <a:endParaRPr lang="sk-SK" sz="20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4193" marR="6419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4193" marR="6419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4193" marR="6419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  <a:tr h="196860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0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veľká</a:t>
                      </a:r>
                      <a:endParaRPr lang="sk-SK" sz="20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4193" marR="6419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0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100 ml</a:t>
                      </a:r>
                      <a:endParaRPr lang="sk-SK" sz="20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4193" marR="6419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4193" marR="6419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4193" marR="6419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  <a:tr h="196860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0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malá</a:t>
                      </a:r>
                      <a:endParaRPr lang="sk-SK" sz="20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4193" marR="6419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0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150 ml</a:t>
                      </a:r>
                      <a:endParaRPr lang="sk-SK" sz="20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4193" marR="6419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4193" marR="6419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4193" marR="6419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  <a:tr h="196860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0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veľká</a:t>
                      </a:r>
                      <a:endParaRPr lang="sk-SK" sz="20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4193" marR="6419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0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150 ml</a:t>
                      </a:r>
                      <a:endParaRPr lang="sk-SK" sz="20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4193" marR="6419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4193" marR="6419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4193" marR="6419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Zástupný symbol obsahu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3962400"/>
          </a:xfrm>
        </p:spPr>
        <p:txBody>
          <a:bodyPr/>
          <a:lstStyle/>
          <a:p>
            <a:endParaRPr lang="sk-SK" smtClean="0"/>
          </a:p>
          <a:p>
            <a:endParaRPr lang="sk-SK" smtClean="0"/>
          </a:p>
          <a:p>
            <a:endParaRPr lang="sk-SK" smtClean="0"/>
          </a:p>
          <a:p>
            <a:r>
              <a:rPr lang="sk-SK" b="1" smtClean="0">
                <a:solidFill>
                  <a:srgbClr val="FF0000"/>
                </a:solidFill>
              </a:rPr>
              <a:t>Objem a tvar </a:t>
            </a:r>
            <a:r>
              <a:rPr lang="sk-SK" smtClean="0"/>
              <a:t>telesa sú ďalšie vlastnosti, ktoré spolu s hmotnosťou telesa ovplyvňujú správanie sa telesa v kvapaline.</a:t>
            </a:r>
          </a:p>
        </p:txBody>
      </p:sp>
      <p:sp>
        <p:nvSpPr>
          <p:cNvPr id="4" name="Zaoblený obdĺžnik 3"/>
          <p:cNvSpPr/>
          <p:nvPr/>
        </p:nvSpPr>
        <p:spPr>
          <a:xfrm>
            <a:off x="611188" y="1125538"/>
            <a:ext cx="7848600" cy="1582737"/>
          </a:xfrm>
          <a:prstGeom prst="roundRect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solidFill>
                  <a:schemeClr val="tx1"/>
                </a:solidFill>
              </a:rPr>
              <a:t>Pri rovnakej záťaži sa škatuľa </a:t>
            </a:r>
            <a:r>
              <a:rPr lang="sk-SK" sz="2800" b="1" i="1" dirty="0">
                <a:solidFill>
                  <a:srgbClr val="0000CC"/>
                </a:solidFill>
              </a:rPr>
              <a:t>s väčším objemom a väčšou plochou</a:t>
            </a:r>
            <a:r>
              <a:rPr lang="sk-SK" sz="2800" b="1" dirty="0">
                <a:solidFill>
                  <a:schemeClr val="tx1"/>
                </a:solidFill>
              </a:rPr>
              <a:t> dotýkajúcou sa hladiny vody potopí </a:t>
            </a:r>
            <a:r>
              <a:rPr lang="sk-SK" sz="2800" b="1" i="1" dirty="0">
                <a:solidFill>
                  <a:srgbClr val="0000CC"/>
                </a:solidFill>
              </a:rPr>
              <a:t>do menšej hĺbky</a:t>
            </a:r>
            <a:r>
              <a:rPr lang="sk-SK" sz="2800" b="1" dirty="0">
                <a:solidFill>
                  <a:schemeClr val="tx1"/>
                </a:solidFill>
              </a:rPr>
              <a:t>.</a:t>
            </a:r>
            <a:endParaRPr lang="sk-SK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obsahu 3"/>
          <p:cNvSpPr>
            <a:spLocks noGrp="1"/>
          </p:cNvSpPr>
          <p:nvPr>
            <p:ph idx="1"/>
          </p:nvPr>
        </p:nvSpPr>
        <p:spPr>
          <a:xfrm>
            <a:off x="304800" y="1052513"/>
            <a:ext cx="8686800" cy="56896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sk-SK" dirty="0" smtClean="0"/>
              <a:t>Ktoré teleso sa ponorí do vody hlbšie?</a:t>
            </a: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sk-SK" dirty="0" smtClean="0"/>
              <a:t>  1a)				1b)</a:t>
            </a:r>
          </a:p>
          <a:p>
            <a:pPr algn="r" fontAlgn="auto">
              <a:spcAft>
                <a:spcPts val="0"/>
              </a:spcAft>
              <a:buFont typeface="Wingdings 2"/>
              <a:buNone/>
              <a:defRPr/>
            </a:pPr>
            <a:r>
              <a:rPr lang="sk-SK" sz="2400" b="1" dirty="0" smtClean="0">
                <a:solidFill>
                  <a:schemeClr val="tx1"/>
                </a:solidFill>
              </a:rPr>
              <a:t>rovnaká záťaž</a:t>
            </a:r>
          </a:p>
          <a:p>
            <a:pPr algn="r" fontAlgn="auto">
              <a:spcAft>
                <a:spcPts val="0"/>
              </a:spcAft>
              <a:buFont typeface="Wingdings 2"/>
              <a:buNone/>
              <a:defRPr/>
            </a:pPr>
            <a:r>
              <a:rPr lang="sk-SK" sz="2400" b="1" dirty="0" smtClean="0">
                <a:solidFill>
                  <a:schemeClr val="tx1"/>
                </a:solidFill>
              </a:rPr>
              <a:t>rôzna plocha dna</a:t>
            </a: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sk-SK" sz="2400" b="1" dirty="0" smtClean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sk-SK" sz="2400" b="1" dirty="0" smtClean="0">
                <a:solidFill>
                  <a:schemeClr val="tx1"/>
                </a:solidFill>
              </a:rPr>
              <a:t>  </a:t>
            </a:r>
            <a:r>
              <a:rPr lang="sk-SK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2a)				2b)</a:t>
            </a: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sk-SK" sz="2400" b="1" dirty="0" smtClean="0">
              <a:solidFill>
                <a:schemeClr val="tx1"/>
              </a:solidFill>
            </a:endParaRPr>
          </a:p>
          <a:p>
            <a:pPr algn="r" fontAlgn="auto">
              <a:spcAft>
                <a:spcPts val="0"/>
              </a:spcAft>
              <a:buFont typeface="Wingdings 2"/>
              <a:buNone/>
              <a:defRPr/>
            </a:pPr>
            <a:r>
              <a:rPr lang="sk-SK" sz="2400" b="1" dirty="0" smtClean="0">
                <a:solidFill>
                  <a:schemeClr val="tx1"/>
                </a:solidFill>
              </a:rPr>
              <a:t>rovnaká plocha dna</a:t>
            </a:r>
          </a:p>
          <a:p>
            <a:pPr algn="r" fontAlgn="auto">
              <a:spcAft>
                <a:spcPts val="0"/>
              </a:spcAft>
              <a:buFont typeface="Wingdings 2"/>
              <a:buNone/>
              <a:defRPr/>
            </a:pPr>
            <a:r>
              <a:rPr lang="sk-SK" sz="2400" b="1" dirty="0" smtClean="0">
                <a:solidFill>
                  <a:schemeClr val="tx1"/>
                </a:solidFill>
              </a:rPr>
              <a:t>rôzny objem telies</a:t>
            </a:r>
          </a:p>
          <a:p>
            <a:pPr algn="r" fontAlgn="auto">
              <a:spcAft>
                <a:spcPts val="0"/>
              </a:spcAft>
              <a:buFont typeface="Wingdings 2"/>
              <a:buNone/>
              <a:defRPr/>
            </a:pPr>
            <a:r>
              <a:rPr lang="sk-SK" sz="2400" b="1" dirty="0" smtClean="0">
                <a:solidFill>
                  <a:schemeClr val="tx1"/>
                </a:solidFill>
              </a:rPr>
              <a:t>rôzna záťaž</a:t>
            </a:r>
          </a:p>
          <a:p>
            <a:pPr algn="r" fontAlgn="auto">
              <a:spcAft>
                <a:spcPts val="0"/>
              </a:spcAft>
              <a:buFont typeface="Wingdings 2"/>
              <a:buNone/>
              <a:defRPr/>
            </a:pPr>
            <a:endParaRPr lang="sk-SK" sz="2400" b="1" dirty="0" smtClean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sk-SK" sz="2400" b="1" dirty="0" smtClean="0">
                <a:solidFill>
                  <a:schemeClr val="tx1"/>
                </a:solidFill>
              </a:rPr>
              <a:t>Domáca úloha  písomne 80/1.,2., 81/3.</a:t>
            </a:r>
          </a:p>
          <a:p>
            <a:pPr algn="r" fontAlgn="auto">
              <a:spcAft>
                <a:spcPts val="0"/>
              </a:spcAft>
              <a:buFont typeface="Wingdings 2"/>
              <a:buNone/>
              <a:defRPr/>
            </a:pPr>
            <a:endParaRPr lang="sk-SK" sz="2400" b="1" dirty="0" smtClean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endParaRPr lang="sk-SK" dirty="0"/>
          </a:p>
        </p:txBody>
      </p:sp>
      <p:sp>
        <p:nvSpPr>
          <p:cNvPr id="15363" name="AutoShape 2"/>
          <p:cNvSpPr>
            <a:spLocks noChangeArrowheads="1"/>
          </p:cNvSpPr>
          <p:nvPr/>
        </p:nvSpPr>
        <p:spPr bwMode="auto">
          <a:xfrm>
            <a:off x="1331913" y="2708275"/>
            <a:ext cx="1771650" cy="100965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>
              <a:latin typeface="Franklin Gothic Book" pitchFamily="34" charset="0"/>
            </a:endParaRPr>
          </a:p>
        </p:txBody>
      </p:sp>
      <p:sp>
        <p:nvSpPr>
          <p:cNvPr id="15364" name="AutoShape 3"/>
          <p:cNvSpPr>
            <a:spLocks noChangeArrowheads="1"/>
          </p:cNvSpPr>
          <p:nvPr/>
        </p:nvSpPr>
        <p:spPr bwMode="auto">
          <a:xfrm>
            <a:off x="4284663" y="2708275"/>
            <a:ext cx="904875" cy="1009650"/>
          </a:xfrm>
          <a:prstGeom prst="can">
            <a:avLst>
              <a:gd name="adj" fmla="val 27895"/>
            </a:avLst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>
              <a:latin typeface="Franklin Gothic Book" pitchFamily="34" charset="0"/>
            </a:endParaRPr>
          </a:p>
        </p:txBody>
      </p:sp>
      <p:sp>
        <p:nvSpPr>
          <p:cNvPr id="15365" name="AutoShape 4"/>
          <p:cNvSpPr>
            <a:spLocks noChangeArrowheads="1"/>
          </p:cNvSpPr>
          <p:nvPr/>
        </p:nvSpPr>
        <p:spPr bwMode="auto">
          <a:xfrm>
            <a:off x="2051050" y="3213100"/>
            <a:ext cx="371475" cy="371475"/>
          </a:xfrm>
          <a:prstGeom prst="cube">
            <a:avLst>
              <a:gd name="adj" fmla="val 25000"/>
            </a:avLst>
          </a:prstGeom>
          <a:solidFill>
            <a:srgbClr val="0000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sk-SK">
              <a:latin typeface="Franklin Gothic Book" pitchFamily="34" charset="0"/>
            </a:endParaRPr>
          </a:p>
        </p:txBody>
      </p:sp>
      <p:sp>
        <p:nvSpPr>
          <p:cNvPr id="15366" name="AutoShape 5"/>
          <p:cNvSpPr>
            <a:spLocks noChangeArrowheads="1"/>
          </p:cNvSpPr>
          <p:nvPr/>
        </p:nvSpPr>
        <p:spPr bwMode="auto">
          <a:xfrm>
            <a:off x="4572000" y="3213100"/>
            <a:ext cx="371475" cy="371475"/>
          </a:xfrm>
          <a:prstGeom prst="cube">
            <a:avLst>
              <a:gd name="adj" fmla="val 25000"/>
            </a:avLst>
          </a:prstGeom>
          <a:solidFill>
            <a:srgbClr val="0000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sk-SK">
              <a:latin typeface="Franklin Gothic Book" pitchFamily="34" charset="0"/>
            </a:endParaRPr>
          </a:p>
        </p:txBody>
      </p:sp>
      <p:sp>
        <p:nvSpPr>
          <p:cNvPr id="15367" name="AutoShape 6"/>
          <p:cNvSpPr>
            <a:spLocks noChangeArrowheads="1"/>
          </p:cNvSpPr>
          <p:nvPr/>
        </p:nvSpPr>
        <p:spPr bwMode="auto">
          <a:xfrm>
            <a:off x="1835150" y="4581525"/>
            <a:ext cx="904875" cy="1257300"/>
          </a:xfrm>
          <a:prstGeom prst="can">
            <a:avLst>
              <a:gd name="adj" fmla="val 34737"/>
            </a:avLst>
          </a:prstGeom>
          <a:solidFill>
            <a:srgbClr val="C6D9F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sk-SK">
              <a:latin typeface="Franklin Gothic Book" pitchFamily="34" charset="0"/>
            </a:endParaRPr>
          </a:p>
        </p:txBody>
      </p:sp>
      <p:sp>
        <p:nvSpPr>
          <p:cNvPr id="15368" name="AutoShape 7"/>
          <p:cNvSpPr>
            <a:spLocks noChangeArrowheads="1"/>
          </p:cNvSpPr>
          <p:nvPr/>
        </p:nvSpPr>
        <p:spPr bwMode="auto">
          <a:xfrm>
            <a:off x="4284663" y="5157788"/>
            <a:ext cx="904875" cy="579437"/>
          </a:xfrm>
          <a:prstGeom prst="can">
            <a:avLst>
              <a:gd name="adj" fmla="val 25000"/>
            </a:avLst>
          </a:prstGeom>
          <a:solidFill>
            <a:srgbClr val="C6D9F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sk-SK"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Hal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53</TotalTime>
  <Words>149</Words>
  <Application>Microsoft Office PowerPoint</Application>
  <PresentationFormat>Prezentácia na obrazovke 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3" baseType="lpstr">
      <vt:lpstr>Franklin Gothic Book</vt:lpstr>
      <vt:lpstr>Arial</vt:lpstr>
      <vt:lpstr>Franklin Gothic Medium</vt:lpstr>
      <vt:lpstr>Wingdings 2</vt:lpstr>
      <vt:lpstr>Calibri</vt:lpstr>
      <vt:lpstr>Times New Roman</vt:lpstr>
      <vt:lpstr>Cestovanie</vt:lpstr>
      <vt:lpstr>2.2. Vplyv objemu a tvaru telies na ich správanie vo vode</vt:lpstr>
      <vt:lpstr>Snímka 2</vt:lpstr>
      <vt:lpstr>Snímka 3</vt:lpstr>
      <vt:lpstr>Pokus:  </vt:lpstr>
      <vt:lpstr>Snímka 5</vt:lpstr>
      <vt:lpstr>Snímka 6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2.2. Vplyv objemu a tvaru telies na ich správanie vo vode</dc:title>
  <dc:creator>JJ</dc:creator>
  <cp:lastModifiedBy>Windows User</cp:lastModifiedBy>
  <cp:revision>4</cp:revision>
  <dcterms:created xsi:type="dcterms:W3CDTF">2011-01-30T13:31:02Z</dcterms:created>
  <dcterms:modified xsi:type="dcterms:W3CDTF">2013-03-10T18:18:50Z</dcterms:modified>
</cp:coreProperties>
</file>