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9. 7. 2015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9. 7. 2015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9. 7. 2015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1200" y="1981200"/>
            <a:ext cx="6629400" cy="838200"/>
          </a:xfrm>
        </p:spPr>
        <p:txBody>
          <a:bodyPr>
            <a:normAutofit/>
          </a:bodyPr>
          <a:lstStyle>
            <a:lvl1pPr marL="57150" indent="0">
              <a:buFontTx/>
              <a:buNone/>
              <a:defRPr sz="2400" baseline="0"/>
            </a:lvl1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29600" cy="639762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480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3200"/>
            <a:ext cx="8229600" cy="639762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192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0188" cy="304801"/>
          </a:xfrm>
          <a:solidFill>
            <a:schemeClr val="accent5">
              <a:lumMod val="20000"/>
              <a:lumOff val="80000"/>
              <a:alpha val="39000"/>
            </a:schemeClr>
          </a:solidFill>
        </p:spPr>
        <p:txBody>
          <a:bodyPr tIns="32004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7400"/>
            <a:ext cx="4040188" cy="4068763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57400"/>
            <a:ext cx="4041775" cy="40687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>
          <a:xfrm>
            <a:off x="4648200" y="1752601"/>
            <a:ext cx="4040188" cy="304801"/>
          </a:xfrm>
          <a:solidFill>
            <a:schemeClr val="accent5">
              <a:lumMod val="20000"/>
              <a:lumOff val="80000"/>
              <a:alpha val="39000"/>
            </a:schemeClr>
          </a:solidFill>
        </p:spPr>
        <p:txBody>
          <a:bodyPr tIns="32004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733200"/>
            <a:ext cx="8229600" cy="639762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192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6200" y="647700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809400"/>
            <a:ext cx="8229600" cy="639762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95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1"/>
            <a:ext cx="2362200" cy="152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2971800" y="1752601"/>
            <a:ext cx="5715000" cy="152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733200"/>
            <a:ext cx="8229600" cy="639762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192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3352800"/>
            <a:ext cx="2362200" cy="152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971800" y="3352800"/>
            <a:ext cx="5715000" cy="152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809400"/>
            <a:ext cx="8229600" cy="639762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95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581400"/>
            <a:ext cx="2743200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3238500" y="3581400"/>
            <a:ext cx="2743200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019800" y="3581400"/>
            <a:ext cx="2743200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cxnSp>
        <p:nvCxnSpPr>
          <p:cNvPr id="13" name="Straight Connector 12"/>
          <p:cNvCxnSpPr>
            <a:endCxn id="9" idx="3"/>
          </p:cNvCxnSpPr>
          <p:nvPr userDrawn="1"/>
        </p:nvCxnSpPr>
        <p:spPr>
          <a:xfrm rot="5400000">
            <a:off x="1650603" y="3303191"/>
            <a:ext cx="3100388" cy="794"/>
          </a:xfrm>
          <a:prstGeom prst="line">
            <a:avLst/>
          </a:prstGeom>
          <a:ln w="25400">
            <a:solidFill>
              <a:schemeClr val="accent4">
                <a:lumMod val="75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963591" y="3809602"/>
            <a:ext cx="4114007" cy="1588"/>
          </a:xfrm>
          <a:prstGeom prst="line">
            <a:avLst/>
          </a:prstGeom>
          <a:ln w="25400">
            <a:solidFill>
              <a:schemeClr val="accent4">
                <a:lumMod val="75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1752600"/>
            <a:ext cx="2743200" cy="170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6"/>
          </p:nvPr>
        </p:nvSpPr>
        <p:spPr>
          <a:xfrm>
            <a:off x="3238500" y="1752600"/>
            <a:ext cx="2743200" cy="170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7"/>
          </p:nvPr>
        </p:nvSpPr>
        <p:spPr>
          <a:xfrm>
            <a:off x="6019800" y="1752600"/>
            <a:ext cx="2743200" cy="170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9. 7. 2015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9. 7. 2015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9. 7. 2015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9. 7. 2015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9. 7. 2015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9. 7. 2015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9. 7. 2015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9. 7. 2015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9. 7. 2015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RNDr. Lenka </a:t>
            </a:r>
            <a:r>
              <a:rPr lang="sk-SK" dirty="0" err="1" smtClean="0"/>
              <a:t>Škarbeková</a:t>
            </a:r>
            <a:endParaRPr lang="sk-SK" dirty="0" smtClean="0"/>
          </a:p>
          <a:p>
            <a:r>
              <a:rPr lang="sk-SK" dirty="0" smtClean="0"/>
              <a:t>GEL-ŠKA-CHE-IVO-20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sz="7200" dirty="0" err="1" smtClean="0">
                <a:solidFill>
                  <a:srgbClr val="00B0F0"/>
                </a:solidFill>
              </a:rPr>
              <a:t>Alkíny</a:t>
            </a:r>
            <a:endParaRPr lang="sk-SK" sz="7200" dirty="0">
              <a:solidFill>
                <a:srgbClr val="00B0F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24715" t="31250" r="25505" b="46371"/>
          <a:stretch>
            <a:fillRect/>
          </a:stretch>
        </p:blipFill>
        <p:spPr bwMode="auto">
          <a:xfrm>
            <a:off x="0" y="-228600"/>
            <a:ext cx="91440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31200" y="808038"/>
            <a:ext cx="8229600" cy="639762"/>
          </a:xfrm>
        </p:spPr>
        <p:txBody>
          <a:bodyPr>
            <a:noAutofit/>
          </a:bodyPr>
          <a:lstStyle/>
          <a:p>
            <a:r>
              <a:rPr lang="sk-SK" sz="4800" dirty="0" smtClean="0"/>
              <a:t>Charakteristika</a:t>
            </a:r>
            <a:endParaRPr lang="en-US" sz="4800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28596" y="1643050"/>
            <a:ext cx="6735580" cy="724526"/>
          </a:xfrm>
        </p:spPr>
        <p:txBody>
          <a:bodyPr tIns="228600">
            <a:normAutofit fontScale="25000" lnSpcReduction="20000"/>
          </a:bodyPr>
          <a:lstStyle/>
          <a:p>
            <a:pPr>
              <a:lnSpc>
                <a:spcPts val="1400"/>
              </a:lnSpc>
              <a:buFont typeface="Arial" pitchFamily="34" charset="0"/>
              <a:buChar char="•"/>
            </a:pPr>
            <a:r>
              <a:rPr lang="sk-SK" sz="11200" dirty="0" smtClean="0"/>
              <a:t> patria do skupiny alifatických </a:t>
            </a:r>
          </a:p>
          <a:p>
            <a:pPr>
              <a:lnSpc>
                <a:spcPts val="1400"/>
              </a:lnSpc>
            </a:pPr>
            <a:r>
              <a:rPr lang="sk-SK" sz="11200" dirty="0" smtClean="0"/>
              <a:t>nenasýtených uhľovodíkov  </a:t>
            </a:r>
            <a:r>
              <a:rPr lang="en-US" sz="112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9" name="Text Placeholder 9"/>
          <p:cNvSpPr txBox="1">
            <a:spLocks/>
          </p:cNvSpPr>
          <p:nvPr/>
        </p:nvSpPr>
        <p:spPr>
          <a:xfrm>
            <a:off x="428596" y="2714620"/>
            <a:ext cx="6786610" cy="1000132"/>
          </a:xfrm>
          <a:prstGeom prst="rect">
            <a:avLst/>
          </a:prstGeom>
        </p:spPr>
        <p:txBody>
          <a:bodyPr vert="horz" lIns="91440" tIns="228600" rIns="91440" bIns="45720" rtlCol="0">
            <a:normAutofit fontScale="25000" lnSpcReduction="20000"/>
          </a:bodyPr>
          <a:lstStyle/>
          <a:p>
            <a:pPr marL="57150" marR="0" lvl="0" indent="0" algn="l" defTabSz="914400" rtl="0" eaLnBrk="1" fontAlgn="auto" latinLnBrk="0" hangingPunct="1">
              <a:lnSpc>
                <a:spcPts val="14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buFont typeface="Arial" pitchFamily="34" charset="0"/>
              <a:buChar char="•"/>
              <a:tabLst/>
              <a:defRPr/>
            </a:pPr>
            <a:r>
              <a:rPr lang="sk-SK" sz="112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  v uhlíkovom reťazci obsahujú trojitú</a:t>
            </a:r>
          </a:p>
          <a:p>
            <a:pPr marL="57150" marR="0" lvl="0" indent="0" algn="l" defTabSz="914400" rtl="0" eaLnBrk="1" fontAlgn="auto" latinLnBrk="0" hangingPunct="1">
              <a:lnSpc>
                <a:spcPts val="14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tabLst/>
              <a:defRPr/>
            </a:pPr>
            <a:r>
              <a:rPr lang="sk-SK" sz="112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 väzbu (zloženú z jednej </a:t>
            </a:r>
            <a:r>
              <a:rPr lang="el-GR" sz="112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σ</a:t>
            </a:r>
            <a:r>
              <a:rPr lang="sk-SK" sz="112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 a dvoch väzieb</a:t>
            </a:r>
          </a:p>
          <a:p>
            <a:pPr marL="57150" marR="0" lvl="0" indent="0" algn="l" defTabSz="914400" rtl="0" eaLnBrk="1" fontAlgn="auto" latinLnBrk="0" hangingPunct="1">
              <a:lnSpc>
                <a:spcPts val="14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tabLst/>
              <a:defRPr/>
            </a:pPr>
            <a:r>
              <a:rPr lang="sk-SK" sz="112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 </a:t>
            </a:r>
            <a:r>
              <a:rPr lang="el-GR" sz="112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π</a:t>
            </a:r>
            <a:r>
              <a:rPr lang="sk-SK" sz="112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)</a:t>
            </a:r>
            <a:r>
              <a:rPr kumimoji="0" lang="en-US" sz="1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ndara" pitchFamily="34" charset="0"/>
              <a:ea typeface="+mn-ea"/>
              <a:cs typeface="+mn-cs"/>
            </a:endParaRPr>
          </a:p>
        </p:txBody>
      </p:sp>
      <p:sp>
        <p:nvSpPr>
          <p:cNvPr id="60" name="Text Placeholder 9"/>
          <p:cNvSpPr txBox="1">
            <a:spLocks/>
          </p:cNvSpPr>
          <p:nvPr/>
        </p:nvSpPr>
        <p:spPr>
          <a:xfrm>
            <a:off x="428596" y="3857628"/>
            <a:ext cx="6735580" cy="724526"/>
          </a:xfrm>
          <a:prstGeom prst="rect">
            <a:avLst/>
          </a:prstGeom>
        </p:spPr>
        <p:txBody>
          <a:bodyPr vert="horz" lIns="91440" tIns="228600" rIns="91440" bIns="45720" rtlCol="0">
            <a:normAutofit fontScale="25000" lnSpcReduction="20000"/>
          </a:bodyPr>
          <a:lstStyle/>
          <a:p>
            <a:pPr marL="57150" marR="0" lvl="0" indent="0" algn="l" defTabSz="914400" rtl="0" eaLnBrk="1" fontAlgn="auto" latinLnBrk="0" hangingPunct="1">
              <a:lnSpc>
                <a:spcPts val="14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buFont typeface="Arial" pitchFamily="34" charset="0"/>
              <a:buChar char="•"/>
              <a:tabLst/>
              <a:defRPr/>
            </a:pPr>
            <a:r>
              <a:rPr kumimoji="0" lang="en-US" sz="1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  </a:t>
            </a:r>
            <a:r>
              <a:rPr kumimoji="0" lang="sk-SK" sz="1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väzby </a:t>
            </a:r>
            <a:r>
              <a:rPr kumimoji="0" lang="el-GR" sz="1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σ</a:t>
            </a:r>
            <a:r>
              <a:rPr kumimoji="0" lang="sk-SK" sz="112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 atómu uhlíka s trojitou väzbou </a:t>
            </a:r>
          </a:p>
          <a:p>
            <a:pPr marL="57150" marR="0" lvl="0" indent="0" algn="l" defTabSz="914400" rtl="0" eaLnBrk="1" fontAlgn="auto" latinLnBrk="0" hangingPunct="1">
              <a:lnSpc>
                <a:spcPts val="14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tabLst/>
              <a:defRPr/>
            </a:pPr>
            <a:r>
              <a:rPr kumimoji="0" lang="sk-SK" sz="112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zvierajú navzájom uhol 180°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ndara" pitchFamily="34" charset="0"/>
              <a:ea typeface="+mn-ea"/>
              <a:cs typeface="+mn-cs"/>
            </a:endParaRPr>
          </a:p>
        </p:txBody>
      </p:sp>
      <p:sp>
        <p:nvSpPr>
          <p:cNvPr id="61" name="Text Placeholder 9"/>
          <p:cNvSpPr txBox="1">
            <a:spLocks/>
          </p:cNvSpPr>
          <p:nvPr/>
        </p:nvSpPr>
        <p:spPr>
          <a:xfrm>
            <a:off x="500034" y="5000636"/>
            <a:ext cx="6735580" cy="724526"/>
          </a:xfrm>
          <a:prstGeom prst="rect">
            <a:avLst/>
          </a:prstGeom>
        </p:spPr>
        <p:txBody>
          <a:bodyPr vert="horz" lIns="91440" tIns="228600" rIns="91440" bIns="45720" rtlCol="0">
            <a:normAutofit/>
          </a:bodyPr>
          <a:lstStyle/>
          <a:p>
            <a:pPr marL="57150" marR="0" lvl="0" indent="0" algn="l" defTabSz="914400" rtl="0" eaLnBrk="1" fontAlgn="auto" latinLnBrk="0" hangingPunct="1">
              <a:lnSpc>
                <a:spcPts val="14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buFont typeface="Arial" pitchFamily="34" charset="0"/>
              <a:buChar char="•"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 </a:t>
            </a:r>
            <a:r>
              <a:rPr lang="sk-SK" sz="2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t</a:t>
            </a:r>
            <a:r>
              <a:rPr kumimoji="0" lang="sk-SK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rojitá</a:t>
            </a: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 väzba je kratšia ako dvojitá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ndar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Fyzikálne a chemické vlastnosti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2910" y="1571612"/>
            <a:ext cx="8229600" cy="4373563"/>
          </a:xfrm>
        </p:spPr>
        <p:txBody>
          <a:bodyPr>
            <a:normAutofit/>
          </a:bodyPr>
          <a:lstStyle/>
          <a:p>
            <a:r>
              <a:rPr lang="sk-SK" dirty="0" smtClean="0"/>
              <a:t>Typickými reakciami </a:t>
            </a:r>
            <a:r>
              <a:rPr lang="sk-SK" dirty="0" err="1" smtClean="0"/>
              <a:t>alkínov</a:t>
            </a:r>
            <a:r>
              <a:rPr lang="sk-SK" dirty="0" smtClean="0"/>
              <a:t> sú </a:t>
            </a:r>
            <a:r>
              <a:rPr lang="sk-SK" dirty="0" err="1" smtClean="0"/>
              <a:t>elektrofilné</a:t>
            </a:r>
            <a:r>
              <a:rPr lang="sk-SK" dirty="0" smtClean="0"/>
              <a:t> aj radikálové adície. </a:t>
            </a:r>
            <a:endParaRPr lang="en-US" dirty="0" smtClean="0"/>
          </a:p>
          <a:p>
            <a:pPr lvl="1">
              <a:buNone/>
            </a:pPr>
            <a:r>
              <a:rPr lang="sk-SK" dirty="0" smtClean="0"/>
              <a:t>Najvýznamnejšou reakciou je adícia chlorovodíka na acetylén (</a:t>
            </a:r>
            <a:r>
              <a:rPr lang="sk-SK" dirty="0" err="1" smtClean="0"/>
              <a:t>etín</a:t>
            </a:r>
            <a:r>
              <a:rPr lang="sk-SK" dirty="0" smtClean="0"/>
              <a:t>), pri ktorej vzniká </a:t>
            </a:r>
            <a:r>
              <a:rPr lang="sk-SK" dirty="0" err="1" smtClean="0"/>
              <a:t>vinylchlorid</a:t>
            </a:r>
            <a:r>
              <a:rPr lang="sk-SK" dirty="0" smtClean="0"/>
              <a:t>.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sk-SK" dirty="0" smtClean="0"/>
              <a:t>                                                           H             </a:t>
            </a:r>
            <a:r>
              <a:rPr lang="sk-SK" dirty="0" err="1" smtClean="0"/>
              <a:t>H</a:t>
            </a:r>
            <a:endParaRPr lang="sk-SK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sk-SK" dirty="0" smtClean="0"/>
              <a:t>                                                              </a:t>
            </a:r>
            <a:r>
              <a:rPr lang="en-US" dirty="0" smtClean="0"/>
              <a:t>\</a:t>
            </a:r>
            <a:r>
              <a:rPr lang="sk-SK" dirty="0" smtClean="0"/>
              <a:t>          /</a:t>
            </a:r>
            <a:endParaRPr lang="en-US" dirty="0" smtClean="0"/>
          </a:p>
          <a:p>
            <a:pPr lvl="1">
              <a:lnSpc>
                <a:spcPct val="120000"/>
              </a:lnSpc>
              <a:buNone/>
            </a:pPr>
            <a:r>
              <a:rPr lang="sk-SK" dirty="0" smtClean="0"/>
              <a:t>H ― C ≡ C ― H   +   </a:t>
            </a:r>
            <a:r>
              <a:rPr lang="sk-SK" dirty="0" smtClean="0">
                <a:solidFill>
                  <a:srgbClr val="00B050"/>
                </a:solidFill>
              </a:rPr>
              <a:t>H</a:t>
            </a:r>
            <a:r>
              <a:rPr lang="sk-SK" dirty="0" smtClean="0"/>
              <a:t>  ―  </a:t>
            </a:r>
            <a:r>
              <a:rPr lang="sk-SK" dirty="0" err="1" smtClean="0">
                <a:solidFill>
                  <a:srgbClr val="FFC000"/>
                </a:solidFill>
              </a:rPr>
              <a:t>Cl</a:t>
            </a:r>
            <a:r>
              <a:rPr lang="sk-SK" dirty="0" smtClean="0"/>
              <a:t>   ――›     C = C </a:t>
            </a:r>
          </a:p>
          <a:p>
            <a:pPr lvl="1">
              <a:lnSpc>
                <a:spcPct val="120000"/>
              </a:lnSpc>
              <a:buNone/>
            </a:pPr>
            <a:r>
              <a:rPr lang="sk-SK" dirty="0" smtClean="0">
                <a:solidFill>
                  <a:srgbClr val="FF0000"/>
                </a:solidFill>
              </a:rPr>
              <a:t>    (acetylén)             chlorovodík</a:t>
            </a:r>
            <a:r>
              <a:rPr lang="sk-SK" dirty="0" smtClean="0"/>
              <a:t>      </a:t>
            </a:r>
            <a:r>
              <a:rPr lang="en-US" dirty="0" smtClean="0"/>
              <a:t>     </a:t>
            </a:r>
            <a:r>
              <a:rPr lang="sk-SK" dirty="0" smtClean="0"/>
              <a:t>/          </a:t>
            </a:r>
            <a:r>
              <a:rPr lang="en-US" dirty="0" smtClean="0"/>
              <a:t>\</a:t>
            </a:r>
            <a:endParaRPr lang="sk-SK" dirty="0" smtClean="0"/>
          </a:p>
          <a:p>
            <a:pPr lvl="1">
              <a:lnSpc>
                <a:spcPct val="120000"/>
              </a:lnSpc>
              <a:buNone/>
            </a:pPr>
            <a:r>
              <a:rPr lang="sk-SK" dirty="0" smtClean="0"/>
              <a:t>        </a:t>
            </a:r>
            <a:r>
              <a:rPr lang="sk-SK" dirty="0" err="1" smtClean="0">
                <a:solidFill>
                  <a:srgbClr val="FF0000"/>
                </a:solidFill>
              </a:rPr>
              <a:t>etín</a:t>
            </a:r>
            <a:r>
              <a:rPr lang="sk-SK" dirty="0" smtClean="0">
                <a:solidFill>
                  <a:srgbClr val="FF0000"/>
                </a:solidFill>
              </a:rPr>
              <a:t>  </a:t>
            </a:r>
            <a:r>
              <a:rPr lang="sk-SK" dirty="0" smtClean="0"/>
              <a:t>                                            </a:t>
            </a:r>
            <a:r>
              <a:rPr lang="sk-SK" dirty="0" smtClean="0">
                <a:solidFill>
                  <a:srgbClr val="00B050"/>
                </a:solidFill>
              </a:rPr>
              <a:t>H</a:t>
            </a:r>
            <a:r>
              <a:rPr lang="sk-SK" dirty="0" smtClean="0"/>
              <a:t>            </a:t>
            </a:r>
            <a:r>
              <a:rPr lang="sk-SK" dirty="0" smtClean="0">
                <a:solidFill>
                  <a:srgbClr val="FFC000"/>
                </a:solidFill>
              </a:rPr>
              <a:t> </a:t>
            </a:r>
            <a:r>
              <a:rPr lang="sk-SK" dirty="0" err="1" smtClean="0">
                <a:solidFill>
                  <a:srgbClr val="FFC000"/>
                </a:solidFill>
              </a:rPr>
              <a:t>Cl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k-SK" dirty="0" smtClean="0"/>
              <a:t>                                                         </a:t>
            </a:r>
            <a:r>
              <a:rPr lang="sk-SK" dirty="0" err="1" smtClean="0">
                <a:solidFill>
                  <a:srgbClr val="FF0000"/>
                </a:solidFill>
              </a:rPr>
              <a:t>vinylchlorid</a:t>
            </a:r>
            <a:endParaRPr lang="en-US" dirty="0" smtClean="0">
              <a:solidFill>
                <a:srgbClr val="FF0000"/>
              </a:solidFill>
            </a:endParaRPr>
          </a:p>
          <a:p>
            <a:pPr lvl="4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00034" y="928670"/>
            <a:ext cx="7929618" cy="785818"/>
          </a:xfrm>
        </p:spPr>
        <p:txBody>
          <a:bodyPr/>
          <a:lstStyle/>
          <a:p>
            <a:r>
              <a:rPr lang="sk-SK" sz="2400" dirty="0" err="1" smtClean="0"/>
              <a:t>Vinylchlorid</a:t>
            </a:r>
            <a:r>
              <a:rPr lang="sk-SK" sz="2400" dirty="0" smtClean="0"/>
              <a:t> môže </a:t>
            </a:r>
            <a:r>
              <a:rPr lang="sk-SK" sz="2400" dirty="0" err="1" smtClean="0"/>
              <a:t>polymerizovať</a:t>
            </a:r>
            <a:r>
              <a:rPr lang="sk-SK" sz="2400" dirty="0" smtClean="0"/>
              <a:t> , pričom vzniká Polyvinylchlorid.</a:t>
            </a:r>
            <a:endParaRPr lang="en-US" sz="2400" dirty="0"/>
          </a:p>
        </p:txBody>
      </p:sp>
      <p:pic>
        <p:nvPicPr>
          <p:cNvPr id="15362" name="Picture 2" descr="http://upload.wikimedia.org/wikipedia/commons/thumb/1/15/PVC-polymerisation-2D.png/400px-PVC-polymerisation-2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357430"/>
            <a:ext cx="6715172" cy="2367099"/>
          </a:xfrm>
          <a:prstGeom prst="rect">
            <a:avLst/>
          </a:prstGeom>
          <a:noFill/>
        </p:spPr>
      </p:pic>
      <p:sp>
        <p:nvSpPr>
          <p:cNvPr id="15" name="BlokTextu 14"/>
          <p:cNvSpPr txBox="1"/>
          <p:nvPr/>
        </p:nvSpPr>
        <p:spPr>
          <a:xfrm>
            <a:off x="1785918" y="4714884"/>
            <a:ext cx="2000264" cy="571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sk-SK" sz="2400" dirty="0" err="1" smtClean="0">
                <a:solidFill>
                  <a:srgbClr val="FF0000"/>
                </a:solidFill>
                <a:latin typeface="Perpetua" pitchFamily="18" charset="0"/>
                <a:ea typeface="+mj-ea"/>
                <a:cs typeface="+mj-cs"/>
              </a:rPr>
              <a:t>v</a:t>
            </a:r>
            <a:r>
              <a:rPr kumimoji="0" 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erpetua" pitchFamily="18" charset="0"/>
                <a:ea typeface="+mj-ea"/>
                <a:cs typeface="+mj-cs"/>
              </a:rPr>
              <a:t>inylchlorid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 pitchFamily="18" charset="0"/>
                <a:ea typeface="+mj-ea"/>
                <a:cs typeface="+mj-cs"/>
              </a:rPr>
              <a:t> 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5643570" y="4714884"/>
            <a:ext cx="2000264" cy="571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sk-SK" sz="2400" dirty="0" err="1" smtClean="0">
                <a:solidFill>
                  <a:srgbClr val="FF0000"/>
                </a:solidFill>
                <a:latin typeface="Perpetua" pitchFamily="18" charset="0"/>
                <a:ea typeface="+mj-ea"/>
                <a:cs typeface="+mj-cs"/>
              </a:rPr>
              <a:t>polyv</a:t>
            </a:r>
            <a:r>
              <a:rPr kumimoji="0" 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erpetua" pitchFamily="18" charset="0"/>
                <a:ea typeface="+mj-ea"/>
                <a:cs typeface="+mj-cs"/>
              </a:rPr>
              <a:t>inylchlorid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 pitchFamily="18" charset="0"/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3200400" cy="4373563"/>
          </a:xfrm>
        </p:spPr>
        <p:txBody>
          <a:bodyPr>
            <a:normAutofit lnSpcReduction="10000"/>
          </a:bodyPr>
          <a:lstStyle/>
          <a:p>
            <a:r>
              <a:rPr lang="sk-SK" sz="2400" dirty="0" smtClean="0"/>
              <a:t>Polyvinylchlorid je jedným z najvýznamnejších plastov. </a:t>
            </a:r>
          </a:p>
          <a:p>
            <a:r>
              <a:rPr lang="sk-SK" sz="2400" dirty="0" smtClean="0"/>
              <a:t>Vyrábajú sa z neho predmety dennej potreby ako napríklad:</a:t>
            </a:r>
            <a:endParaRPr lang="en-US" sz="2400" dirty="0"/>
          </a:p>
          <a:p>
            <a:pPr lvl="1"/>
            <a:r>
              <a:rPr lang="sk-SK" sz="2000" dirty="0" smtClean="0"/>
              <a:t>podlahové krytiny </a:t>
            </a:r>
            <a:endParaRPr lang="en-US" sz="2000" dirty="0" smtClean="0"/>
          </a:p>
          <a:p>
            <a:pPr lvl="1"/>
            <a:r>
              <a:rPr lang="sk-SK" sz="2000" dirty="0" smtClean="0"/>
              <a:t>kuchynské nádoby</a:t>
            </a:r>
          </a:p>
          <a:p>
            <a:pPr lvl="1"/>
            <a:r>
              <a:rPr lang="sk-SK" sz="2000" dirty="0" smtClean="0"/>
              <a:t>hračky</a:t>
            </a:r>
          </a:p>
          <a:p>
            <a:pPr lvl="1"/>
            <a:r>
              <a:rPr lang="sk-SK" sz="2000" dirty="0" smtClean="0"/>
              <a:t>obklady</a:t>
            </a:r>
            <a:endParaRPr lang="en-US" sz="2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Polyvinylchlorid (PVC)</a:t>
            </a:r>
            <a:endParaRPr lang="en-US" dirty="0"/>
          </a:p>
        </p:txBody>
      </p:sp>
      <p:pic>
        <p:nvPicPr>
          <p:cNvPr id="14338" name="Picture 2" descr="http://www.gobiparket.cz/images/pv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785795"/>
            <a:ext cx="3000396" cy="2112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340" name="Picture 4" descr="http://static.etrend.sk/uploads/tx_media/2013/04/article_detail_image_690_trim/393442_1014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3366" y="3000372"/>
            <a:ext cx="2560634" cy="17145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342" name="Picture 6" descr="http://www.nazeleno.cz/Files/FckGallery/ekohracky.zip/0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8992" y="1785926"/>
            <a:ext cx="1928826" cy="15912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344" name="Picture 8" descr="http://rosnicka.sk/wp/wp-content/uploads/PVC-obklad-10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68" y="3571876"/>
            <a:ext cx="2985873" cy="1643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28596" y="1071546"/>
            <a:ext cx="8286808" cy="1285884"/>
          </a:xfrm>
        </p:spPr>
        <p:txBody>
          <a:bodyPr>
            <a:normAutofit/>
          </a:bodyPr>
          <a:lstStyle/>
          <a:p>
            <a:r>
              <a:rPr lang="sk-SK" dirty="0" smtClean="0"/>
              <a:t>Adíciou vody na alkohol vzniká </a:t>
            </a:r>
            <a:r>
              <a:rPr lang="sk-SK" dirty="0" err="1" smtClean="0"/>
              <a:t>vinylalkohol</a:t>
            </a:r>
            <a:r>
              <a:rPr lang="sk-SK" dirty="0" smtClean="0"/>
              <a:t>. Vznikajúci </a:t>
            </a:r>
            <a:r>
              <a:rPr lang="sk-SK" dirty="0" err="1" smtClean="0"/>
              <a:t>vinylalkohol</a:t>
            </a:r>
            <a:r>
              <a:rPr lang="sk-SK" dirty="0" smtClean="0"/>
              <a:t> nie je dostatočne stabilný, preto dochádza k prešmyku na stabilnejší </a:t>
            </a:r>
            <a:r>
              <a:rPr lang="sk-SK" dirty="0" err="1" smtClean="0"/>
              <a:t>acetaldehyd</a:t>
            </a:r>
            <a:r>
              <a:rPr lang="sk-SK" dirty="0" smtClean="0"/>
              <a:t>. </a:t>
            </a:r>
            <a:endParaRPr lang="en-US" dirty="0"/>
          </a:p>
        </p:txBody>
      </p:sp>
      <p:pic>
        <p:nvPicPr>
          <p:cNvPr id="13316" name="Picture 4" descr="https://learning.uonbi.ac.ke/courses/SCH102/scormPackages/path_2/l14_fig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48" y="2571744"/>
            <a:ext cx="4357718" cy="1286059"/>
          </a:xfrm>
          <a:prstGeom prst="rect">
            <a:avLst/>
          </a:prstGeom>
          <a:noFill/>
        </p:spPr>
      </p:pic>
      <p:pic>
        <p:nvPicPr>
          <p:cNvPr id="13318" name="Picture 6" descr="http://images.tutorvista.com/contentimages/chemistry_10/content/us/class10chemistry/chapter02/images/img120.gif"/>
          <p:cNvPicPr>
            <a:picLocks noChangeAspect="1" noChangeArrowheads="1"/>
          </p:cNvPicPr>
          <p:nvPr/>
        </p:nvPicPr>
        <p:blipFill>
          <a:blip r:embed="rId3" cstate="print"/>
          <a:srcRect r="52586"/>
          <a:stretch>
            <a:fillRect/>
          </a:stretch>
        </p:blipFill>
        <p:spPr bwMode="auto">
          <a:xfrm>
            <a:off x="357158" y="2643182"/>
            <a:ext cx="3929090" cy="1214446"/>
          </a:xfrm>
          <a:prstGeom prst="rect">
            <a:avLst/>
          </a:prstGeom>
          <a:noFill/>
        </p:spPr>
      </p:pic>
      <p:sp>
        <p:nvSpPr>
          <p:cNvPr id="17" name="BlokTextu 16"/>
          <p:cNvSpPr txBox="1"/>
          <p:nvPr/>
        </p:nvSpPr>
        <p:spPr>
          <a:xfrm>
            <a:off x="500034" y="4071942"/>
            <a:ext cx="5715040" cy="17145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kumimoji="0" 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 pitchFamily="18" charset="0"/>
                <a:ea typeface="+mj-ea"/>
                <a:cs typeface="+mj-cs"/>
              </a:rPr>
              <a:t>Kedže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 pitchFamily="18" charset="0"/>
                <a:ea typeface="+mj-ea"/>
                <a:cs typeface="+mj-cs"/>
              </a:rPr>
              <a:t> je voda </a:t>
            </a:r>
            <a:r>
              <a:rPr kumimoji="0" lang="sk-SK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 pitchFamily="18" charset="0"/>
                <a:ea typeface="+mj-ea"/>
                <a:cs typeface="+mj-cs"/>
              </a:rPr>
              <a:t>nukleofilným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 pitchFamily="18" charset="0"/>
                <a:ea typeface="+mj-ea"/>
                <a:cs typeface="+mj-cs"/>
              </a:rPr>
              <a:t> činidlom, vyžaduje reakcia kyslé prostredie (</a:t>
            </a:r>
            <a:r>
              <a:rPr lang="en-US" sz="2400" dirty="0" smtClean="0"/>
              <a:t>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SO</a:t>
            </a:r>
            <a:r>
              <a:rPr lang="en-US" sz="2400" baseline="-25000" dirty="0" smtClean="0"/>
              <a:t>4</a:t>
            </a:r>
            <a:r>
              <a:rPr lang="sk-SK" sz="2400" dirty="0" smtClean="0"/>
              <a:t>) </a:t>
            </a:r>
            <a:r>
              <a:rPr lang="sk-SK" sz="2400" dirty="0" smtClean="0">
                <a:latin typeface="Perpetua" pitchFamily="18" charset="0"/>
                <a:ea typeface="+mj-ea"/>
                <a:cs typeface="+mj-cs"/>
              </a:rPr>
              <a:t>a prítomnosť katalyzátora </a:t>
            </a:r>
            <a:r>
              <a:rPr lang="sk-SK" sz="2400" dirty="0" smtClean="0"/>
              <a:t>(</a:t>
            </a:r>
            <a:r>
              <a:rPr lang="en-US" sz="2400" dirty="0" smtClean="0"/>
              <a:t>HgSO</a:t>
            </a:r>
            <a:r>
              <a:rPr lang="en-US" sz="2400" baseline="-25000" dirty="0" smtClean="0"/>
              <a:t>4</a:t>
            </a:r>
            <a:r>
              <a:rPr lang="sk-SK" sz="2400" dirty="0" smtClean="0"/>
              <a:t>).</a:t>
            </a: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tx2">
                    <a:lumMod val="50000"/>
                  </a:schemeClr>
                </a:solidFill>
              </a:rPr>
              <a:t>Významné </a:t>
            </a:r>
            <a:r>
              <a:rPr lang="sk-SK" dirty="0" err="1" smtClean="0">
                <a:solidFill>
                  <a:schemeClr val="tx2">
                    <a:lumMod val="50000"/>
                  </a:schemeClr>
                </a:solidFill>
              </a:rPr>
              <a:t>alkíny</a:t>
            </a:r>
            <a:r>
              <a:rPr lang="sk-SK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786050" y="1285860"/>
            <a:ext cx="3857652" cy="457200"/>
          </a:xfrm>
        </p:spPr>
        <p:txBody>
          <a:bodyPr/>
          <a:lstStyle/>
          <a:p>
            <a:r>
              <a:rPr lang="sk-SK" b="1" dirty="0" smtClean="0"/>
              <a:t>Acetylén (</a:t>
            </a:r>
            <a:r>
              <a:rPr lang="sk-SK" b="1" dirty="0" err="1" smtClean="0"/>
              <a:t>etín</a:t>
            </a:r>
            <a:r>
              <a:rPr lang="sk-SK" b="1" dirty="0" smtClean="0"/>
              <a:t>) HC≡CH </a:t>
            </a:r>
            <a:endParaRPr lang="en-US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357158" y="1857364"/>
            <a:ext cx="2714644" cy="421484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  najvýznamnejší zástupca 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  plynná látka bez farby 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  nevyskytuje sa bežne v prírode 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half" idx="2"/>
          </p:nvPr>
        </p:nvSpPr>
        <p:spPr>
          <a:xfrm>
            <a:off x="3286116" y="1857364"/>
            <a:ext cx="2714644" cy="421484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v </a:t>
            </a:r>
            <a:r>
              <a:rPr lang="sk-SK" dirty="0" smtClean="0"/>
              <a:t>laboratóriu sa pripravuje reakciou </a:t>
            </a:r>
            <a:r>
              <a:rPr lang="sk-SK" dirty="0" err="1" smtClean="0"/>
              <a:t>acetylidu</a:t>
            </a:r>
            <a:r>
              <a:rPr lang="sk-SK" dirty="0" smtClean="0"/>
              <a:t> vápenatého s vodou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sk-SK" dirty="0" smtClean="0"/>
              <a:t> je horľavý, v zmesi so vzduchom tvorí výbušný plyn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14"/>
          </p:nvPr>
        </p:nvSpPr>
        <p:spPr>
          <a:xfrm>
            <a:off x="6072198" y="2143116"/>
            <a:ext cx="2743200" cy="25447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sk-SK" dirty="0" smtClean="0"/>
              <a:t>je chemickou surovinou na výrobu PVC, </a:t>
            </a:r>
            <a:r>
              <a:rPr lang="sk-SK" dirty="0" err="1" smtClean="0"/>
              <a:t>acetaldehydu</a:t>
            </a:r>
            <a:r>
              <a:rPr lang="sk-SK" dirty="0" smtClean="0"/>
              <a:t>,   </a:t>
            </a:r>
          </a:p>
          <a:p>
            <a:r>
              <a:rPr lang="sk-SK" dirty="0" smtClean="0"/>
              <a:t>technickej kyseliny octovej, lepidiel           </a:t>
            </a:r>
          </a:p>
        </p:txBody>
      </p:sp>
      <p:pic>
        <p:nvPicPr>
          <p:cNvPr id="12290" name="Picture 2" descr="http://image.slidesharecdn.com/quim-bim2-ga-090717142152-phpapp02/95/quimica-3-728.jpg?cb=1247858627"/>
          <p:cNvPicPr>
            <a:picLocks noChangeAspect="1" noChangeArrowheads="1"/>
          </p:cNvPicPr>
          <p:nvPr/>
        </p:nvPicPr>
        <p:blipFill>
          <a:blip r:embed="rId2" cstate="print"/>
          <a:srcRect l="15453" t="72803" r="10370" b="16208"/>
          <a:stretch>
            <a:fillRect/>
          </a:stretch>
        </p:blipFill>
        <p:spPr bwMode="auto">
          <a:xfrm>
            <a:off x="285720" y="4786322"/>
            <a:ext cx="5786478" cy="642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642910" y="571480"/>
            <a:ext cx="2214578" cy="10001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>Zdroje:</a:t>
            </a:r>
            <a:r>
              <a:rPr kumimoji="0" lang="sk-SK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> </a:t>
            </a:r>
            <a:endParaRPr kumimoji="0" lang="sk-SK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642910" y="1500174"/>
            <a:ext cx="6715172" cy="17859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>Kmeťová, J., </a:t>
            </a:r>
            <a:r>
              <a:rPr kumimoji="0" 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>Mäčko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>, P., </a:t>
            </a:r>
            <a:r>
              <a:rPr kumimoji="0" 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>Skoršepa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>, M.</a:t>
            </a:r>
            <a:r>
              <a:rPr lang="sk-SK" sz="2400" baseline="0" dirty="0" smtClean="0">
                <a:latin typeface="Segoe UI" pitchFamily="34" charset="0"/>
                <a:ea typeface="+mj-ea"/>
                <a:cs typeface="Segoe UI" pitchFamily="34" charset="0"/>
              </a:rPr>
              <a:t>:</a:t>
            </a:r>
            <a:r>
              <a:rPr lang="sk-SK" sz="2400" dirty="0" smtClean="0">
                <a:latin typeface="Segoe UI" pitchFamily="34" charset="0"/>
                <a:ea typeface="+mj-ea"/>
                <a:cs typeface="Segoe UI" pitchFamily="34" charset="0"/>
              </a:rPr>
              <a:t> Chémia pre 2. ročník gymnázia so štvorročným štúdiom a 6. ročník gymnázia s osemročným štúdiom. Bratislava: EXPOL PEDAGOGIKA, 2012. 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980728"/>
            <a:ext cx="7772400" cy="1362075"/>
          </a:xfrm>
        </p:spPr>
        <p:txBody>
          <a:bodyPr/>
          <a:lstStyle/>
          <a:p>
            <a:pPr algn="ctr"/>
            <a:r>
              <a:rPr lang="sk-SK" dirty="0" smtClean="0"/>
              <a:t>Ďakujem za pozornosť.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293</Words>
  <Application>Microsoft Office PowerPoint</Application>
  <PresentationFormat>Prezentácia na obrazovke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Papier</vt:lpstr>
      <vt:lpstr>Alkíny</vt:lpstr>
      <vt:lpstr>Charakteristika</vt:lpstr>
      <vt:lpstr>Fyzikálne a chemické vlastnosti </vt:lpstr>
      <vt:lpstr>Snímka 4</vt:lpstr>
      <vt:lpstr>Polyvinylchlorid (PVC)</vt:lpstr>
      <vt:lpstr>Snímka 6</vt:lpstr>
      <vt:lpstr>Významné alkíny </vt:lpstr>
      <vt:lpstr>Snímka 8</vt:lpstr>
      <vt:lpstr>Ďakujem za pozornosť.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Alkíny</dc:title>
  <dc:creator>lensk</dc:creator>
  <cp:lastModifiedBy>Gymgl</cp:lastModifiedBy>
  <cp:revision>1</cp:revision>
  <dcterms:created xsi:type="dcterms:W3CDTF">2014-10-27T17:53:12Z</dcterms:created>
  <dcterms:modified xsi:type="dcterms:W3CDTF">2015-07-09T10:01:33Z</dcterms:modified>
</cp:coreProperties>
</file>