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8117-80EA-45F5-9A8F-795BF2574034}" type="datetimeFigureOut">
              <a:rPr lang="sk-SK" smtClean="0"/>
              <a:t>23. 11. 2020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EE1D-3056-41B1-AA8A-6A0B82E589FA}" type="slidenum">
              <a:rPr lang="sk-SK" smtClean="0"/>
              <a:t>‹#›</a:t>
            </a:fld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8117-80EA-45F5-9A8F-795BF2574034}" type="datetimeFigureOut">
              <a:rPr lang="sk-SK" smtClean="0"/>
              <a:t>23. 11. 2020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EE1D-3056-41B1-AA8A-6A0B82E589F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8117-80EA-45F5-9A8F-795BF2574034}" type="datetimeFigureOut">
              <a:rPr lang="sk-SK" smtClean="0"/>
              <a:t>23. 11. 2020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EE1D-3056-41B1-AA8A-6A0B82E589F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8117-80EA-45F5-9A8F-795BF2574034}" type="datetimeFigureOut">
              <a:rPr lang="sk-SK" smtClean="0"/>
              <a:t>23. 11. 2020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EE1D-3056-41B1-AA8A-6A0B82E589FA}" type="slidenum">
              <a:rPr lang="sk-SK" smtClean="0"/>
              <a:t>‹#›</a:t>
            </a:fld>
            <a:endParaRPr lang="sk-SK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8117-80EA-45F5-9A8F-795BF2574034}" type="datetimeFigureOut">
              <a:rPr lang="sk-SK" smtClean="0"/>
              <a:t>23. 11. 2020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EE1D-3056-41B1-AA8A-6A0B82E589F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8117-80EA-45F5-9A8F-795BF2574034}" type="datetimeFigureOut">
              <a:rPr lang="sk-SK" smtClean="0"/>
              <a:t>23. 11. 2020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EE1D-3056-41B1-AA8A-6A0B82E589FA}" type="slidenum">
              <a:rPr lang="sk-SK" smtClean="0"/>
              <a:t>‹#›</a:t>
            </a:fld>
            <a:endParaRPr lang="sk-SK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8117-80EA-45F5-9A8F-795BF2574034}" type="datetimeFigureOut">
              <a:rPr lang="sk-SK" smtClean="0"/>
              <a:t>23. 11. 2020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EE1D-3056-41B1-AA8A-6A0B82E589FA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8117-80EA-45F5-9A8F-795BF2574034}" type="datetimeFigureOut">
              <a:rPr lang="sk-SK" smtClean="0"/>
              <a:t>23. 11. 2020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EE1D-3056-41B1-AA8A-6A0B82E589F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8117-80EA-45F5-9A8F-795BF2574034}" type="datetimeFigureOut">
              <a:rPr lang="sk-SK" smtClean="0"/>
              <a:t>23. 11. 2020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EE1D-3056-41B1-AA8A-6A0B82E589F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8117-80EA-45F5-9A8F-795BF2574034}" type="datetimeFigureOut">
              <a:rPr lang="sk-SK" smtClean="0"/>
              <a:t>23. 11. 2020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EE1D-3056-41B1-AA8A-6A0B82E589F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8117-80EA-45F5-9A8F-795BF2574034}" type="datetimeFigureOut">
              <a:rPr lang="sk-SK" smtClean="0"/>
              <a:t>23. 11. 2020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EE1D-3056-41B1-AA8A-6A0B82E589FA}" type="slidenum">
              <a:rPr lang="sk-SK" smtClean="0"/>
              <a:t>‹#›</a:t>
            </a:fld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2F08117-80EA-45F5-9A8F-795BF2574034}" type="datetimeFigureOut">
              <a:rPr lang="sk-SK" smtClean="0"/>
              <a:t>23. 11. 2020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DBCEE1D-3056-41B1-AA8A-6A0B82E589FA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1.jpeg"/><Relationship Id="rId2" Type="http://schemas.openxmlformats.org/officeDocument/2006/relationships/hyperlink" Target="http://www.google.sk/url?url=http://www.lemuri.estranky.cz/fotoalbum/opice--hlavni-postava-lemur__d/daleky-i-nedaleky-pribuzni-lemura_/ucit-se--.html&amp;rct=j&amp;frm=1&amp;q=&amp;esrc=s&amp;sa=U&amp;ei=NsfbVLveI8q5UZC9g9AC&amp;ved=0CBUQ9QEwAA&amp;usg=AFQjCNHqMEeBw0sUXctIKHkFHEfRrEtkUQ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google.sk/url?url=http://tech.sme.sk/c/3472895/clovek-je-viac-nez-ludoop-s-velkym-mozgom.html&amp;rct=j&amp;frm=1&amp;q=&amp;esrc=s&amp;sa=U&amp;ei=NsfbVLveI8q5UZC9g9AC&amp;ved=0CCUQ9QEwCA&amp;usg=AFQjCNGb9ja_Ba4Y5l0fEFwc67XAqIR-7Q" TargetMode="External"/><Relationship Id="rId5" Type="http://schemas.openxmlformats.org/officeDocument/2006/relationships/image" Target="../media/image10.jpeg"/><Relationship Id="rId4" Type="http://schemas.openxmlformats.org/officeDocument/2006/relationships/hyperlink" Target="http://www.google.sk/url?url=http://magazin.atlas.sk/spektrum/kto-ma-vyssie-iq-clovek-delfin-ci-opica/687403.html&amp;rct=j&amp;frm=1&amp;q=&amp;esrc=s&amp;sa=U&amp;ei=NsfbVLveI8q5UZC9g9AC&amp;ved=0CCEQ9QEwBg&amp;usg=AFQjCNFKcvZhSbA9Y1W6h-bkcEjRut_pCA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google.sk/url?url=http://mariakalincova.blog.cz/1107/fascinujuce-podoby-dvorenia-u-zvierat&amp;rct=j&amp;frm=1&amp;q=&amp;esrc=s&amp;sa=U&amp;ei=fKbbVIjvDKGBywOrpoD4AQ&amp;ved=0CBUQ9QEwAA&amp;usg=AFQjCNFPAhAjDfzdQj_-c_t8AgpjdAzDW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hyperlink" Target="http://www.google.sk/url?url=http://m.kinema.sk/recenzia/30064/zamilovane-zvierata-les-animaux-amoureux.htm&amp;rct=j&amp;frm=1&amp;q=&amp;esrc=s&amp;sa=U&amp;ei=fKbbVIjvDKGBywOrpoD4AQ&amp;ved=0CCUQ9QEwCA&amp;usg=AFQjCNHD7gyE2dCHGFaTA6UoE7pmBSBPrw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topky.sk/gl/154577/1134066/Bratislava-v-panike--V-lesoch-pri-hlavnom-meste-strasi-250-kilovy-medved-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59632" y="5157192"/>
            <a:ext cx="7344816" cy="1026135"/>
          </a:xfrm>
        </p:spPr>
        <p:txBody>
          <a:bodyPr/>
          <a:lstStyle/>
          <a:p>
            <a:r>
              <a:rPr lang="sk-SK" dirty="0" smtClean="0">
                <a:latin typeface="Comic Sans MS" panose="030F0702030302020204" pitchFamily="66" charset="0"/>
              </a:rPr>
              <a:t>Biológia 2. ročník			</a:t>
            </a:r>
            <a:endParaRPr lang="sk-SK" dirty="0">
              <a:latin typeface="Comic Sans MS" panose="030F0702030302020204" pitchFamily="66" charset="0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2348880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sk-SK" dirty="0" smtClean="0">
                <a:latin typeface="Comic Sans MS" panose="030F0702030302020204" pitchFamily="66" charset="0"/>
                <a:cs typeface="Arial" panose="020B0604020202020204" pitchFamily="34" charset="0"/>
              </a:rPr>
              <a:t>Etológia – správanie živočíchov</a:t>
            </a:r>
            <a:endParaRPr lang="sk-SK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3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259632" y="1196752"/>
            <a:ext cx="69127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latin typeface="Comic Sans MS" panose="030F0702030302020204" pitchFamily="66" charset="0"/>
              </a:rPr>
              <a:t>Hravé správanie</a:t>
            </a:r>
          </a:p>
          <a:p>
            <a:endParaRPr lang="sk-SK" sz="2800" b="1" dirty="0">
              <a:latin typeface="Comic Sans MS" panose="030F0702030302020204" pitchFamily="66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2400" dirty="0">
                <a:latin typeface="Comic Sans MS" panose="030F0702030302020204" pitchFamily="66" charset="0"/>
              </a:rPr>
              <a:t>j</a:t>
            </a:r>
            <a:r>
              <a:rPr lang="sk-SK" sz="2400" dirty="0" smtClean="0">
                <a:latin typeface="Comic Sans MS" panose="030F0702030302020204" pitchFamily="66" charset="0"/>
              </a:rPr>
              <a:t>e formou učenia a precvičovania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2400" dirty="0" smtClean="0">
                <a:latin typeface="Comic Sans MS" panose="030F0702030302020204" pitchFamily="66" charset="0"/>
              </a:rPr>
              <a:t>typické pre mláďatá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2400" dirty="0">
                <a:latin typeface="Comic Sans MS" panose="030F0702030302020204" pitchFamily="66" charset="0"/>
              </a:rPr>
              <a:t>i</a:t>
            </a:r>
            <a:r>
              <a:rPr lang="sk-SK" sz="2400" dirty="0" smtClean="0">
                <a:latin typeface="Comic Sans MS" panose="030F0702030302020204" pitchFamily="66" charset="0"/>
              </a:rPr>
              <a:t>de o napodobňovanie skutočných činností    (lov, bojové aktivity, imponovanie 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2400" dirty="0">
                <a:latin typeface="Comic Sans MS" panose="030F0702030302020204" pitchFamily="66" charset="0"/>
              </a:rPr>
              <a:t>o</a:t>
            </a:r>
            <a:r>
              <a:rPr lang="sk-SK" sz="2400" dirty="0" smtClean="0">
                <a:latin typeface="Comic Sans MS" panose="030F0702030302020204" pitchFamily="66" charset="0"/>
              </a:rPr>
              <a:t>d skutočnosti sa odlišuje zmenou poradia aktivít</a:t>
            </a:r>
            <a:endParaRPr lang="sk-SK" sz="2400" dirty="0">
              <a:latin typeface="Comic Sans MS" panose="030F0702030302020204" pitchFamily="66" charset="0"/>
            </a:endParaRPr>
          </a:p>
        </p:txBody>
      </p:sp>
      <p:pic>
        <p:nvPicPr>
          <p:cNvPr id="6146" name="Picture 2" descr="http://7wall.sk/img/articles/544/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428249"/>
            <a:ext cx="3312368" cy="227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44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331640" y="836712"/>
            <a:ext cx="748883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latin typeface="Comic Sans MS" panose="030F0702030302020204" pitchFamily="66" charset="0"/>
              </a:rPr>
              <a:t>Sociálne správanie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>
                <a:latin typeface="Comic Sans MS" panose="030F0702030302020204" pitchFamily="66" charset="0"/>
              </a:rPr>
              <a:t>t</a:t>
            </a:r>
            <a:r>
              <a:rPr lang="sk-SK" sz="2400" dirty="0" smtClean="0">
                <a:latin typeface="Comic Sans MS" panose="030F0702030302020204" pitchFamily="66" charset="0"/>
              </a:rPr>
              <a:t>ýka sa rôznych prejavov a vzťahov v skupine živočíchov toho istého druhu, medzi ktorými sú vytvorené sociálne a sexuálne vzťahy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>
                <a:latin typeface="Comic Sans MS" panose="030F0702030302020204" pitchFamily="66" charset="0"/>
              </a:rPr>
              <a:t>p</a:t>
            </a:r>
            <a:r>
              <a:rPr lang="sk-SK" sz="2400" dirty="0" smtClean="0">
                <a:latin typeface="Comic Sans MS" panose="030F0702030302020204" pitchFamily="66" charset="0"/>
              </a:rPr>
              <a:t>atria sem: </a:t>
            </a:r>
          </a:p>
          <a:p>
            <a:pPr marL="457200" indent="-457200">
              <a:buFont typeface="+mj-lt"/>
              <a:buAutoNum type="alphaLcParenR"/>
            </a:pPr>
            <a:r>
              <a:rPr lang="sk-SK" sz="2400" b="1" dirty="0">
                <a:latin typeface="Comic Sans MS" panose="030F0702030302020204" pitchFamily="66" charset="0"/>
              </a:rPr>
              <a:t>p</a:t>
            </a:r>
            <a:r>
              <a:rPr lang="sk-SK" sz="2400" b="1" dirty="0" smtClean="0">
                <a:latin typeface="Comic Sans MS" panose="030F0702030302020204" pitchFamily="66" charset="0"/>
              </a:rPr>
              <a:t>árové spoločenstvá-</a:t>
            </a:r>
            <a:r>
              <a:rPr lang="sk-SK" sz="2400" dirty="0" smtClean="0">
                <a:latin typeface="Comic Sans MS" panose="030F0702030302020204" pitchFamily="66" charset="0"/>
              </a:rPr>
              <a:t> rodiny</a:t>
            </a:r>
          </a:p>
          <a:p>
            <a:pPr marL="457200" indent="-457200">
              <a:buFont typeface="+mj-lt"/>
              <a:buAutoNum type="alphaLcParenR"/>
            </a:pPr>
            <a:r>
              <a:rPr lang="sk-SK" sz="2400" b="1" dirty="0">
                <a:latin typeface="Comic Sans MS" panose="030F0702030302020204" pitchFamily="66" charset="0"/>
              </a:rPr>
              <a:t>n</a:t>
            </a:r>
            <a:r>
              <a:rPr lang="sk-SK" sz="2400" b="1" dirty="0" smtClean="0">
                <a:latin typeface="Comic Sans MS" panose="030F0702030302020204" pitchFamily="66" charset="0"/>
              </a:rPr>
              <a:t>áhodné zoskupenia živočíchov</a:t>
            </a:r>
            <a:r>
              <a:rPr lang="sk-SK" sz="2400" dirty="0" smtClean="0">
                <a:latin typeface="Comic Sans MS" panose="030F0702030302020204" pitchFamily="66" charset="0"/>
              </a:rPr>
              <a:t>, ktoré sa časom rozídu ( pri vodnom zdroji)</a:t>
            </a:r>
          </a:p>
          <a:p>
            <a:pPr marL="457200" indent="-457200">
              <a:buFont typeface="+mj-lt"/>
              <a:buAutoNum type="alphaLcParenR"/>
            </a:pPr>
            <a:r>
              <a:rPr lang="sk-SK" sz="2400" b="1" dirty="0">
                <a:latin typeface="Comic Sans MS" panose="030F0702030302020204" pitchFamily="66" charset="0"/>
              </a:rPr>
              <a:t>s</a:t>
            </a:r>
            <a:r>
              <a:rPr lang="sk-SK" sz="2400" b="1" dirty="0" smtClean="0">
                <a:latin typeface="Comic Sans MS" panose="030F0702030302020204" pitchFamily="66" charset="0"/>
              </a:rPr>
              <a:t>ociálne skupiny živočíchov </a:t>
            </a:r>
            <a:r>
              <a:rPr lang="sk-SK" sz="2400" dirty="0" smtClean="0">
                <a:latin typeface="Comic Sans MS" panose="030F0702030302020204" pitchFamily="66" charset="0"/>
              </a:rPr>
              <a:t>(ľudoopy, vlci, levy),      u ktorých sa vyvinul hierarchický systém              ( nadradenosť- vodca svorky a podradenosť, </a:t>
            </a:r>
            <a:r>
              <a:rPr lang="sk-SK" sz="2400" dirty="0" err="1" smtClean="0">
                <a:latin typeface="Comic Sans MS" panose="030F0702030302020204" pitchFamily="66" charset="0"/>
              </a:rPr>
              <a:t>ritualizované</a:t>
            </a:r>
            <a:r>
              <a:rPr lang="sk-SK" sz="2400" dirty="0" smtClean="0">
                <a:latin typeface="Comic Sans MS" panose="030F0702030302020204" pitchFamily="66" charset="0"/>
              </a:rPr>
              <a:t> zdravenie) </a:t>
            </a:r>
            <a:endParaRPr lang="sk-SK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99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043608" y="692696"/>
            <a:ext cx="684076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latin typeface="Comic Sans MS" panose="030F0702030302020204" pitchFamily="66" charset="0"/>
              </a:rPr>
              <a:t>Rozmnožovacie správanie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800" b="1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>
                <a:latin typeface="Comic Sans MS" panose="030F0702030302020204" pitchFamily="66" charset="0"/>
              </a:rPr>
              <a:t>p</a:t>
            </a:r>
            <a:r>
              <a:rPr lang="sk-SK" sz="2400" dirty="0" smtClean="0">
                <a:latin typeface="Comic Sans MS" panose="030F0702030302020204" pitchFamily="66" charset="0"/>
              </a:rPr>
              <a:t>atria sem dva typy správania:</a:t>
            </a:r>
          </a:p>
          <a:p>
            <a:pPr marL="457200" indent="-457200">
              <a:buFont typeface="+mj-lt"/>
              <a:buAutoNum type="alphaLcParenR"/>
            </a:pPr>
            <a:r>
              <a:rPr lang="sk-SK" sz="2400" b="1" dirty="0" err="1" smtClean="0">
                <a:latin typeface="Comic Sans MS" panose="030F0702030302020204" pitchFamily="66" charset="0"/>
              </a:rPr>
              <a:t>predsvadobné</a:t>
            </a:r>
            <a:r>
              <a:rPr lang="sk-SK" sz="2400" b="1" dirty="0" smtClean="0">
                <a:latin typeface="Comic Sans MS" panose="030F0702030302020204" pitchFamily="66" charset="0"/>
              </a:rPr>
              <a:t> </a:t>
            </a:r>
            <a:r>
              <a:rPr lang="sk-SK" sz="2400" dirty="0" smtClean="0">
                <a:latin typeface="Comic Sans MS" panose="030F0702030302020204" pitchFamily="66" charset="0"/>
              </a:rPr>
              <a:t>( ruja, tokanie) – končia sa párením</a:t>
            </a:r>
            <a:endParaRPr lang="sk-SK" sz="2400" b="1" dirty="0" smtClean="0">
              <a:latin typeface="Comic Sans MS" panose="030F0702030302020204" pitchFamily="66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sk-SK" sz="2400" b="1" dirty="0">
                <a:latin typeface="Comic Sans MS" panose="030F0702030302020204" pitchFamily="66" charset="0"/>
              </a:rPr>
              <a:t>m</a:t>
            </a:r>
            <a:r>
              <a:rPr lang="sk-SK" sz="2400" b="1" dirty="0" smtClean="0">
                <a:latin typeface="Comic Sans MS" panose="030F0702030302020204" pitchFamily="66" charset="0"/>
              </a:rPr>
              <a:t>aterské – </a:t>
            </a:r>
            <a:r>
              <a:rPr lang="sk-SK" sz="2400" dirty="0" smtClean="0">
                <a:latin typeface="Comic Sans MS" panose="030F0702030302020204" pitchFamily="66" charset="0"/>
              </a:rPr>
              <a:t>opatrovateľské správanie ( tehotenstvo, pôrod, výchova mláďat)</a:t>
            </a:r>
            <a:endParaRPr lang="sk-SK" sz="2400" b="1" dirty="0">
              <a:latin typeface="Comic Sans MS" panose="030F0702030302020204" pitchFamily="66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2400" dirty="0">
                <a:latin typeface="Comic Sans MS" panose="030F0702030302020204" pitchFamily="66" charset="0"/>
              </a:rPr>
              <a:t>j</a:t>
            </a:r>
            <a:r>
              <a:rPr lang="sk-SK" sz="2400" dirty="0" smtClean="0">
                <a:latin typeface="Comic Sans MS" panose="030F0702030302020204" pitchFamily="66" charset="0"/>
              </a:rPr>
              <a:t>e riadené </a:t>
            </a:r>
            <a:r>
              <a:rPr lang="sk-SK" sz="2400" b="1" dirty="0" smtClean="0">
                <a:latin typeface="Comic Sans MS" panose="030F0702030302020204" pitchFamily="66" charset="0"/>
              </a:rPr>
              <a:t>biorytmami</a:t>
            </a:r>
            <a:r>
              <a:rPr lang="sk-SK" sz="2400" dirty="0" smtClean="0">
                <a:latin typeface="Comic Sans MS" panose="030F0702030302020204" pitchFamily="66" charset="0"/>
              </a:rPr>
              <a:t>, ktoré prebiehajú v cykloch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2400" b="1" dirty="0" smtClean="0">
                <a:latin typeface="Comic Sans MS" panose="030F0702030302020204" pitchFamily="66" charset="0"/>
              </a:rPr>
              <a:t>Biorytmy- </a:t>
            </a:r>
            <a:r>
              <a:rPr lang="sk-SK" sz="2400" dirty="0" smtClean="0">
                <a:latin typeface="Comic Sans MS" panose="030F0702030302020204" pitchFamily="66" charset="0"/>
              </a:rPr>
              <a:t>vrodené prejavy, ktoré sú riadené vnútorne( hormonálne), ale sú koordinované a spresňované vonkajším vplyvom- časovačom( deň-noc, ročné obdobia, mesačné fázy)</a:t>
            </a:r>
          </a:p>
          <a:p>
            <a:endParaRPr lang="sk-SK" sz="2400" dirty="0" smtClean="0">
              <a:latin typeface="Comic Sans MS" panose="030F0702030302020204" pitchFamily="66" charset="0"/>
            </a:endParaRPr>
          </a:p>
          <a:p>
            <a:endParaRPr lang="sk-SK" sz="2400" dirty="0" smtClean="0">
              <a:latin typeface="Comic Sans MS" panose="030F0702030302020204" pitchFamily="66" charset="0"/>
            </a:endParaRPr>
          </a:p>
          <a:p>
            <a:endParaRPr lang="sk-SK" sz="2400" b="1" dirty="0">
              <a:latin typeface="Comic Sans MS" panose="030F0702030302020204" pitchFamily="66" charset="0"/>
            </a:endParaRPr>
          </a:p>
          <a:p>
            <a:endParaRPr lang="sk-SK" sz="2400" b="1" dirty="0" smtClean="0">
              <a:latin typeface="Comic Sans MS" panose="030F0702030302020204" pitchFamily="66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k-SK" sz="2800" dirty="0">
              <a:latin typeface="Comic Sans MS" panose="030F0702030302020204" pitchFamily="66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404" y="5229200"/>
            <a:ext cx="2155928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07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971600" y="836712"/>
            <a:ext cx="770485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latin typeface="Comic Sans MS" panose="030F0702030302020204" pitchFamily="66" charset="0"/>
              </a:rPr>
              <a:t>Naučené správanie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k-SK" sz="2800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 smtClean="0">
                <a:latin typeface="Comic Sans MS" panose="030F0702030302020204" pitchFamily="66" charset="0"/>
              </a:rPr>
              <a:t>živočíchy ho získavajú učením t.j. získavaním skúseností alebo napodobňovaním dospelých jedincov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>
                <a:latin typeface="Comic Sans MS" panose="030F0702030302020204" pitchFamily="66" charset="0"/>
              </a:rPr>
              <a:t>p</a:t>
            </a:r>
            <a:r>
              <a:rPr lang="sk-SK" sz="2400" dirty="0" smtClean="0">
                <a:latin typeface="Comic Sans MS" panose="030F0702030302020204" pitchFamily="66" charset="0"/>
              </a:rPr>
              <a:t>atrí sem </a:t>
            </a:r>
            <a:r>
              <a:rPr lang="sk-SK" sz="2400" b="1" dirty="0" smtClean="0">
                <a:latin typeface="Comic Sans MS" panose="030F0702030302020204" pitchFamily="66" charset="0"/>
              </a:rPr>
              <a:t>obligátne </a:t>
            </a:r>
            <a:r>
              <a:rPr lang="sk-SK" sz="2400" dirty="0">
                <a:latin typeface="Comic Sans MS" panose="030F0702030302020204" pitchFamily="66" charset="0"/>
              </a:rPr>
              <a:t>,</a:t>
            </a:r>
            <a:r>
              <a:rPr lang="sk-SK" sz="2400" dirty="0" smtClean="0">
                <a:latin typeface="Comic Sans MS" panose="030F0702030302020204" pitchFamily="66" charset="0"/>
              </a:rPr>
              <a:t> </a:t>
            </a:r>
            <a:r>
              <a:rPr lang="sk-SK" sz="2400" b="1" dirty="0" smtClean="0">
                <a:latin typeface="Comic Sans MS" panose="030F0702030302020204" pitchFamily="66" charset="0"/>
              </a:rPr>
              <a:t>fakultatívne učenie a </a:t>
            </a:r>
            <a:r>
              <a:rPr lang="sk-SK" sz="2400" b="1" dirty="0" err="1" smtClean="0">
                <a:latin typeface="Comic Sans MS" panose="030F0702030302020204" pitchFamily="66" charset="0"/>
              </a:rPr>
              <a:t>vhľad</a:t>
            </a:r>
            <a:endParaRPr lang="sk-SK" sz="2400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b="1" dirty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sk-SK" sz="2400" b="1" dirty="0" smtClean="0">
                <a:latin typeface="Comic Sans MS" panose="030F0702030302020204" pitchFamily="66" charset="0"/>
              </a:rPr>
              <a:t>  </a:t>
            </a:r>
            <a:r>
              <a:rPr lang="sk-SK" sz="2800" b="1" dirty="0" smtClean="0">
                <a:latin typeface="Comic Sans MS" panose="030F0702030302020204" pitchFamily="66" charset="0"/>
              </a:rPr>
              <a:t>obligátne učenie</a:t>
            </a:r>
            <a:r>
              <a:rPr lang="sk-SK" sz="2800" dirty="0" smtClean="0">
                <a:latin typeface="Comic Sans MS" panose="030F0702030302020204" pitchFamily="66" charset="0"/>
              </a:rPr>
              <a:t>- </a:t>
            </a:r>
            <a:r>
              <a:rPr lang="sk-SK" sz="2400" dirty="0" smtClean="0">
                <a:latin typeface="Comic Sans MS" panose="030F0702030302020204" pitchFamily="66" charset="0"/>
              </a:rPr>
              <a:t>prebieha len v rannom veku       mláďat a sú preň dôležité spúšťacie momenty ( prvé spoznanie rodičov, dotyk)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k-SK" sz="2400" dirty="0">
                <a:latin typeface="Comic Sans MS" panose="030F0702030302020204" pitchFamily="66" charset="0"/>
              </a:rPr>
              <a:t>o</a:t>
            </a:r>
            <a:r>
              <a:rPr lang="sk-SK" sz="2400" dirty="0" smtClean="0">
                <a:latin typeface="Comic Sans MS" panose="030F0702030302020204" pitchFamily="66" charset="0"/>
              </a:rPr>
              <a:t>značuje sa aj ako </a:t>
            </a:r>
            <a:r>
              <a:rPr lang="sk-SK" sz="2400" b="1" dirty="0" err="1" smtClean="0">
                <a:latin typeface="Comic Sans MS" panose="030F0702030302020204" pitchFamily="66" charset="0"/>
              </a:rPr>
              <a:t>vpečatenie</a:t>
            </a:r>
            <a:endParaRPr lang="sk-SK" sz="2400" b="1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k-SK" sz="2400" dirty="0">
                <a:latin typeface="Comic Sans MS" panose="030F0702030302020204" pitchFamily="66" charset="0"/>
              </a:rPr>
              <a:t>a</a:t>
            </a:r>
            <a:r>
              <a:rPr lang="sk-SK" sz="2400" dirty="0" smtClean="0">
                <a:latin typeface="Comic Sans MS" panose="030F0702030302020204" pitchFamily="66" charset="0"/>
              </a:rPr>
              <a:t>k prirodzený objekt </a:t>
            </a:r>
            <a:r>
              <a:rPr lang="sk-SK" sz="2400" dirty="0" err="1" smtClean="0">
                <a:latin typeface="Comic Sans MS" panose="030F0702030302020204" pitchFamily="66" charset="0"/>
              </a:rPr>
              <a:t>vpečatenia</a:t>
            </a:r>
            <a:r>
              <a:rPr lang="sk-SK" sz="2400" dirty="0" smtClean="0">
                <a:latin typeface="Comic Sans MS" panose="030F0702030302020204" pitchFamily="66" charset="0"/>
              </a:rPr>
              <a:t> chýba, môže ho nahradiť aj tzv. </a:t>
            </a:r>
            <a:r>
              <a:rPr lang="sk-SK" sz="2400" b="1" dirty="0" smtClean="0">
                <a:latin typeface="Comic Sans MS" panose="030F0702030302020204" pitchFamily="66" charset="0"/>
              </a:rPr>
              <a:t>neadekvátny podnet </a:t>
            </a:r>
            <a:r>
              <a:rPr lang="sk-SK" sz="2400" dirty="0" smtClean="0">
                <a:latin typeface="Comic Sans MS" panose="030F0702030302020204" pitchFamily="66" charset="0"/>
              </a:rPr>
              <a:t>( čln- kačičky)</a:t>
            </a:r>
            <a:endParaRPr lang="sk-SK" sz="2400" b="1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b="1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899592" y="620688"/>
            <a:ext cx="66967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sk-SK" sz="2800" b="1" dirty="0">
                <a:latin typeface="Comic Sans MS" panose="030F0702030302020204" pitchFamily="66" charset="0"/>
              </a:rPr>
              <a:t>f</a:t>
            </a:r>
            <a:r>
              <a:rPr lang="sk-SK" sz="2800" b="1" dirty="0" smtClean="0">
                <a:latin typeface="Comic Sans MS" panose="030F0702030302020204" pitchFamily="66" charset="0"/>
              </a:rPr>
              <a:t>akultatívne učenie </a:t>
            </a:r>
            <a:r>
              <a:rPr lang="sk-SK" sz="2800" dirty="0" smtClean="0">
                <a:latin typeface="Comic Sans MS" panose="030F0702030302020204" pitchFamily="66" charset="0"/>
              </a:rPr>
              <a:t>- </a:t>
            </a:r>
            <a:r>
              <a:rPr lang="sk-SK" sz="2400" dirty="0" smtClean="0">
                <a:latin typeface="Comic Sans MS" panose="030F0702030302020204" pitchFamily="66" charset="0"/>
              </a:rPr>
              <a:t>prebieha po celý život zvieraťa a vyplýva zo zvedavosti a snahy( šimpanz- posunková reč, farby, tvary 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sk-SK" sz="2400" b="1" dirty="0">
              <a:latin typeface="Comic Sans MS" panose="030F0702030302020204" pitchFamily="66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sk-SK" sz="2800" b="1" dirty="0" err="1">
                <a:latin typeface="Comic Sans MS" panose="030F0702030302020204" pitchFamily="66" charset="0"/>
              </a:rPr>
              <a:t>v</a:t>
            </a:r>
            <a:r>
              <a:rPr lang="sk-SK" sz="2800" b="1" dirty="0" err="1" smtClean="0">
                <a:latin typeface="Comic Sans MS" panose="030F0702030302020204" pitchFamily="66" charset="0"/>
              </a:rPr>
              <a:t>hľad</a:t>
            </a:r>
            <a:r>
              <a:rPr lang="sk-SK" sz="2400" dirty="0" smtClean="0">
                <a:latin typeface="Comic Sans MS" panose="030F0702030302020204" pitchFamily="66" charset="0"/>
              </a:rPr>
              <a:t> – schopnosť živočíchov riešiť situáciu pochopením súvislostí ( a nie metódou pokus- omyl)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k-SK" sz="2400" dirty="0">
                <a:latin typeface="Comic Sans MS" panose="030F0702030302020204" pitchFamily="66" charset="0"/>
              </a:rPr>
              <a:t>t</a:t>
            </a:r>
            <a:r>
              <a:rPr lang="sk-SK" sz="2400" dirty="0" smtClean="0">
                <a:latin typeface="Comic Sans MS" panose="030F0702030302020204" pitchFamily="66" charset="0"/>
              </a:rPr>
              <a:t>úto schopnosť majú len niektoré najvyššie cicavce  ( delfíny, šimpanzy, človek)              </a:t>
            </a:r>
            <a:endParaRPr lang="sk-SK" sz="2800" b="1" dirty="0" smtClean="0">
              <a:latin typeface="Comic Sans MS" panose="030F0702030302020204" pitchFamily="66" charset="0"/>
            </a:endParaRPr>
          </a:p>
          <a:p>
            <a:endParaRPr lang="sk-SK" sz="2400" dirty="0">
              <a:latin typeface="Comic Sans MS" panose="030F0702030302020204" pitchFamily="66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k-SK" sz="2800" dirty="0">
              <a:latin typeface="Comic Sans MS" panose="030F0702030302020204" pitchFamily="66" charset="0"/>
            </a:endParaRPr>
          </a:p>
        </p:txBody>
      </p:sp>
      <p:pic>
        <p:nvPicPr>
          <p:cNvPr id="9218" name="Picture 2" descr="https://encrypted-tbn1.gstatic.com/images?q=tbn:ANd9GcSxhiIMRJicfQWvqwt3vSJFgRs7cKtqeoZ0Xquqi5FuqHEAzZeM4IXEwUc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87" y="4797152"/>
            <a:ext cx="2426094" cy="170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encrypted-tbn1.gstatic.com/images?q=tbn:ANd9GcRpyYRbbF_4sl0qX5A0n-_DCfBFTEQ34syWYsKw1WIBQB6urJa3nVBSV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074" y="4823115"/>
            <a:ext cx="2089030" cy="155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s://encrypted-tbn3.gstatic.com/images?q=tbn:ANd9GcS1W5QV2s_pQ0RoB07Ae2vZx0HJ7Hl3LK-ZJA0F9dhTAnN5JGaWMzgnIw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063" y="4797152"/>
            <a:ext cx="1614289" cy="15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44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1259632" y="1052736"/>
            <a:ext cx="626469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err="1" smtClean="0">
                <a:latin typeface="Comic Sans MS" panose="030F0702030302020204" pitchFamily="66" charset="0"/>
              </a:rPr>
              <a:t>Minikvíz</a:t>
            </a:r>
            <a:r>
              <a:rPr lang="sk-SK" sz="2800" dirty="0" smtClean="0">
                <a:latin typeface="Comic Sans MS" panose="030F0702030302020204" pitchFamily="66" charset="0"/>
              </a:rPr>
              <a:t>:</a:t>
            </a:r>
          </a:p>
          <a:p>
            <a:endParaRPr lang="sk-SK" sz="2800" dirty="0" smtClean="0"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sk-SK" sz="2400" dirty="0" smtClean="0">
                <a:latin typeface="Comic Sans MS" panose="030F0702030302020204" pitchFamily="66" charset="0"/>
              </a:rPr>
              <a:t>Aký je rozdiel medzi vrodeným a naučeným správaním?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400" dirty="0" smtClean="0">
                <a:latin typeface="Comic Sans MS" panose="030F0702030302020204" pitchFamily="66" charset="0"/>
              </a:rPr>
              <a:t>Na konkrétnych príkladoch domácich zvierat vysvetlite komfortné správanie.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400" dirty="0" smtClean="0">
                <a:latin typeface="Comic Sans MS" panose="030F0702030302020204" pitchFamily="66" charset="0"/>
              </a:rPr>
              <a:t>Ktorá forma správania sa považuje za precvičovanie činností?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400" dirty="0" smtClean="0">
                <a:latin typeface="Comic Sans MS" panose="030F0702030302020204" pitchFamily="66" charset="0"/>
              </a:rPr>
              <a:t>Prostredníctvom internetu vyhľadajte príklady svadobných rituálov.</a:t>
            </a:r>
          </a:p>
          <a:p>
            <a:pPr marL="514350" indent="-514350">
              <a:buFont typeface="+mj-lt"/>
              <a:buAutoNum type="arabicPeriod"/>
            </a:pPr>
            <a:endParaRPr lang="sk-SK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55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123728" y="2564904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latin typeface="Comic Sans MS" panose="030F0702030302020204" pitchFamily="66" charset="0"/>
              </a:rPr>
              <a:t>Ďakujem za pozornosť!</a:t>
            </a:r>
            <a:endParaRPr lang="sk-SK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96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755576" y="1124743"/>
            <a:ext cx="66247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8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Etológia</a:t>
            </a:r>
            <a:r>
              <a:rPr lang="sk-SK" sz="20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sk-SK" dirty="0" smtClean="0">
                <a:latin typeface="Comic Sans MS" panose="030F0702030302020204" pitchFamily="66" charset="0"/>
                <a:cs typeface="Arial" panose="020B0604020202020204" pitchFamily="34" charset="0"/>
              </a:rPr>
              <a:t>- </a:t>
            </a:r>
            <a:r>
              <a:rPr lang="sk-SK" sz="24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vedný odbor, ktorý sa zaoberá správaním živočíchov v ich prirodzenom, </a:t>
            </a:r>
            <a:r>
              <a:rPr lang="sk-SK" sz="2400" dirty="0" err="1" smtClean="0">
                <a:latin typeface="Comic Sans MS" panose="030F0702030302020204" pitchFamily="66" charset="0"/>
                <a:cs typeface="Arial" panose="020B0604020202020204" pitchFamily="34" charset="0"/>
              </a:rPr>
              <a:t>poloprirodzenom</a:t>
            </a:r>
            <a:r>
              <a:rPr lang="sk-SK" sz="24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 prostredí, prípadne v zoo.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sk-SK" sz="2400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4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Najvýznamnejší predstavitelia etológie :</a:t>
            </a:r>
          </a:p>
          <a:p>
            <a:pPr algn="just"/>
            <a:r>
              <a:rPr lang="sk-SK" sz="2400" dirty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sk-SK" sz="24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    </a:t>
            </a:r>
            <a:r>
              <a:rPr lang="sk-SK" sz="24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I.P. Pavlov, K. </a:t>
            </a:r>
            <a:r>
              <a:rPr lang="sk-SK" sz="2400" b="1" dirty="0" err="1" smtClean="0">
                <a:latin typeface="Comic Sans MS" panose="030F0702030302020204" pitchFamily="66" charset="0"/>
                <a:cs typeface="Arial" panose="020B0604020202020204" pitchFamily="34" charset="0"/>
              </a:rPr>
              <a:t>Lorenzo</a:t>
            </a:r>
            <a:r>
              <a:rPr lang="sk-SK" sz="24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, K. </a:t>
            </a:r>
            <a:r>
              <a:rPr lang="sk-SK" sz="2400" b="1" dirty="0" err="1" smtClean="0">
                <a:latin typeface="Comic Sans MS" panose="030F0702030302020204" pitchFamily="66" charset="0"/>
                <a:cs typeface="Arial" panose="020B0604020202020204" pitchFamily="34" charset="0"/>
              </a:rPr>
              <a:t>Frisch</a:t>
            </a:r>
            <a:endParaRPr lang="sk-SK" sz="2400" b="1" dirty="0" smtClean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sk-SK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sk-SK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977" y="3717032"/>
            <a:ext cx="3600400" cy="211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82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971600" y="764704"/>
            <a:ext cx="604867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2800" b="1" dirty="0" smtClean="0">
                <a:latin typeface="Comic Sans MS" panose="030F0702030302020204" pitchFamily="66" charset="0"/>
              </a:rPr>
              <a:t>Typy správania živočíchov:</a:t>
            </a:r>
          </a:p>
          <a:p>
            <a:pPr algn="just"/>
            <a:r>
              <a:rPr lang="sk-SK" sz="2800" b="1" dirty="0" smtClean="0">
                <a:latin typeface="Comic Sans MS" panose="030F0702030302020204" pitchFamily="66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sk-SK" sz="2400" dirty="0" smtClean="0">
                <a:latin typeface="Comic Sans MS" panose="030F0702030302020204" pitchFamily="66" charset="0"/>
              </a:rPr>
              <a:t>vrodené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sk-SK" sz="2400" dirty="0" smtClean="0">
                <a:latin typeface="Comic Sans MS" panose="030F0702030302020204" pitchFamily="66" charset="0"/>
              </a:rPr>
              <a:t>naučené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sk-SK" sz="2800" dirty="0">
              <a:latin typeface="Comic Sans MS" panose="030F0702030302020204" pitchFamily="66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sk-SK" sz="2800" b="1" dirty="0">
                <a:latin typeface="Comic Sans MS" panose="030F0702030302020204" pitchFamily="66" charset="0"/>
              </a:rPr>
              <a:t>v</a:t>
            </a:r>
            <a:r>
              <a:rPr lang="sk-SK" sz="2800" b="1" dirty="0" smtClean="0">
                <a:latin typeface="Comic Sans MS" panose="030F0702030302020204" pitchFamily="66" charset="0"/>
              </a:rPr>
              <a:t>rodené správanie</a:t>
            </a:r>
            <a:r>
              <a:rPr lang="sk-SK" sz="2800" dirty="0" smtClean="0">
                <a:latin typeface="Comic Sans MS" panose="030F0702030302020204" pitchFamily="66" charset="0"/>
              </a:rPr>
              <a:t>- </a:t>
            </a:r>
            <a:r>
              <a:rPr lang="sk-SK" sz="2400" dirty="0" smtClean="0">
                <a:latin typeface="Comic Sans MS" panose="030F0702030302020204" pitchFamily="66" charset="0"/>
              </a:rPr>
              <a:t>jedince ho získavajú na základe dedičnosti od svojich rodičov a je druhovo špecifické</a:t>
            </a:r>
          </a:p>
          <a:p>
            <a:pPr algn="just"/>
            <a:endParaRPr lang="sk-SK" sz="2800" dirty="0" smtClean="0">
              <a:latin typeface="Comic Sans MS" panose="030F0702030302020204" pitchFamily="66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sk-SK" sz="2800" b="1" dirty="0">
                <a:latin typeface="Comic Sans MS" panose="030F0702030302020204" pitchFamily="66" charset="0"/>
              </a:rPr>
              <a:t>n</a:t>
            </a:r>
            <a:r>
              <a:rPr lang="sk-SK" sz="2800" b="1" dirty="0" smtClean="0">
                <a:latin typeface="Comic Sans MS" panose="030F0702030302020204" pitchFamily="66" charset="0"/>
              </a:rPr>
              <a:t>aučené správanie</a:t>
            </a:r>
            <a:r>
              <a:rPr lang="sk-SK" sz="2800" dirty="0" smtClean="0">
                <a:latin typeface="Comic Sans MS" panose="030F0702030302020204" pitchFamily="66" charset="0"/>
              </a:rPr>
              <a:t>- </a:t>
            </a:r>
            <a:r>
              <a:rPr lang="sk-SK" sz="2400" dirty="0" smtClean="0">
                <a:latin typeface="Comic Sans MS" panose="030F0702030302020204" pitchFamily="66" charset="0"/>
              </a:rPr>
              <a:t>živočíchy ho získavajú učením t.j. získavaním skúseností alebo napodobňovaním dospelých jedincov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sk-SK" sz="2800" dirty="0" smtClean="0">
              <a:latin typeface="Comic Sans MS" panose="030F0702030302020204" pitchFamily="66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sk-SK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19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263622" y="980728"/>
            <a:ext cx="655272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2800" b="1" dirty="0" smtClean="0">
                <a:latin typeface="Comic Sans MS" panose="030F0702030302020204" pitchFamily="66" charset="0"/>
              </a:rPr>
              <a:t>Kategórie vrodeného správania:</a:t>
            </a:r>
          </a:p>
          <a:p>
            <a:pPr algn="just"/>
            <a:endParaRPr lang="sk-SK" sz="2800" dirty="0" smtClean="0">
              <a:latin typeface="Comic Sans MS" panose="030F0702030302020204" pitchFamily="66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400" dirty="0">
                <a:latin typeface="Comic Sans MS" panose="030F0702030302020204" pitchFamily="66" charset="0"/>
              </a:rPr>
              <a:t>o</a:t>
            </a:r>
            <a:r>
              <a:rPr lang="sk-SK" sz="2400" dirty="0" smtClean="0">
                <a:latin typeface="Comic Sans MS" panose="030F0702030302020204" pitchFamily="66" charset="0"/>
              </a:rPr>
              <a:t>rientačné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400" dirty="0">
                <a:latin typeface="Comic Sans MS" panose="030F0702030302020204" pitchFamily="66" charset="0"/>
              </a:rPr>
              <a:t>p</a:t>
            </a:r>
            <a:r>
              <a:rPr lang="sk-SK" sz="2400" dirty="0" smtClean="0">
                <a:latin typeface="Comic Sans MS" panose="030F0702030302020204" pitchFamily="66" charset="0"/>
              </a:rPr>
              <a:t>otravové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400" dirty="0">
                <a:latin typeface="Comic Sans MS" panose="030F0702030302020204" pitchFamily="66" charset="0"/>
              </a:rPr>
              <a:t>k</a:t>
            </a:r>
            <a:r>
              <a:rPr lang="sk-SK" sz="2400" dirty="0" smtClean="0">
                <a:latin typeface="Comic Sans MS" panose="030F0702030302020204" pitchFamily="66" charset="0"/>
              </a:rPr>
              <a:t>omfortné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400" dirty="0">
                <a:latin typeface="Comic Sans MS" panose="030F0702030302020204" pitchFamily="66" charset="0"/>
              </a:rPr>
              <a:t>o</a:t>
            </a:r>
            <a:r>
              <a:rPr lang="sk-SK" sz="2400" dirty="0" smtClean="0">
                <a:latin typeface="Comic Sans MS" panose="030F0702030302020204" pitchFamily="66" charset="0"/>
              </a:rPr>
              <a:t>branné a </a:t>
            </a:r>
            <a:r>
              <a:rPr lang="sk-SK" sz="2400" dirty="0" err="1" smtClean="0">
                <a:latin typeface="Comic Sans MS" panose="030F0702030302020204" pitchFamily="66" charset="0"/>
              </a:rPr>
              <a:t>útekové</a:t>
            </a:r>
            <a:endParaRPr lang="sk-SK" sz="2400" dirty="0" smtClean="0">
              <a:latin typeface="Comic Sans MS" panose="030F0702030302020204" pitchFamily="66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400" dirty="0">
                <a:latin typeface="Comic Sans MS" panose="030F0702030302020204" pitchFamily="66" charset="0"/>
              </a:rPr>
              <a:t>t</a:t>
            </a:r>
            <a:r>
              <a:rPr lang="sk-SK" sz="2400" dirty="0" smtClean="0">
                <a:latin typeface="Comic Sans MS" panose="030F0702030302020204" pitchFamily="66" charset="0"/>
              </a:rPr>
              <a:t>eritoriálne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400" dirty="0">
                <a:latin typeface="Comic Sans MS" panose="030F0702030302020204" pitchFamily="66" charset="0"/>
              </a:rPr>
              <a:t>h</a:t>
            </a:r>
            <a:r>
              <a:rPr lang="sk-SK" sz="2400" dirty="0" smtClean="0">
                <a:latin typeface="Comic Sans MS" panose="030F0702030302020204" pitchFamily="66" charset="0"/>
              </a:rPr>
              <a:t>ravé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400" dirty="0" smtClean="0">
                <a:latin typeface="Comic Sans MS" panose="030F0702030302020204" pitchFamily="66" charset="0"/>
              </a:rPr>
              <a:t>sociálne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400" dirty="0">
                <a:latin typeface="Comic Sans MS" panose="030F0702030302020204" pitchFamily="66" charset="0"/>
              </a:rPr>
              <a:t>r</a:t>
            </a:r>
            <a:r>
              <a:rPr lang="sk-SK" sz="2400" dirty="0" smtClean="0">
                <a:latin typeface="Comic Sans MS" panose="030F0702030302020204" pitchFamily="66" charset="0"/>
              </a:rPr>
              <a:t>ozmnožovacie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sk-SK" sz="2400" dirty="0" smtClean="0">
              <a:latin typeface="Comic Sans MS" panose="030F0702030302020204" pitchFamily="66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sk-SK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61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899592" y="836712"/>
            <a:ext cx="763284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latin typeface="Comic Sans MS" panose="030F0702030302020204" pitchFamily="66" charset="0"/>
              </a:rPr>
              <a:t>Orientačné ( pátracie )správanie </a:t>
            </a:r>
          </a:p>
          <a:p>
            <a:endParaRPr lang="sk-SK" sz="2800" b="1" dirty="0">
              <a:latin typeface="Comic Sans MS" panose="030F0702030302020204" pitchFamily="66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2400" dirty="0" smtClean="0">
                <a:latin typeface="Comic Sans MS" panose="030F0702030302020204" pitchFamily="66" charset="0"/>
              </a:rPr>
              <a:t>skúmanie</a:t>
            </a:r>
            <a:r>
              <a:rPr lang="sk-SK" sz="2800" dirty="0" smtClean="0">
                <a:latin typeface="Comic Sans MS" panose="030F0702030302020204" pitchFamily="66" charset="0"/>
              </a:rPr>
              <a:t> </a:t>
            </a:r>
            <a:r>
              <a:rPr lang="sk-SK" sz="2400" dirty="0" smtClean="0">
                <a:latin typeface="Comic Sans MS" panose="030F0702030302020204" pitchFamily="66" charset="0"/>
              </a:rPr>
              <a:t>nového prostredia  a získavanie poznatkov o ňom ako aj  o prítomnosti iných zvierat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2400" dirty="0" smtClean="0">
                <a:latin typeface="Comic Sans MS" panose="030F0702030302020204" pitchFamily="66" charset="0"/>
              </a:rPr>
              <a:t>zviera potlačí akúkoľvek motiváciu, kým prostredie nepreskúma (jedlo)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k-SK" sz="2400" dirty="0">
              <a:latin typeface="Comic Sans MS" panose="030F0702030302020204" pitchFamily="66" charset="0"/>
            </a:endParaRPr>
          </a:p>
          <a:p>
            <a:r>
              <a:rPr lang="sk-SK" sz="2800" b="1" dirty="0" smtClean="0">
                <a:latin typeface="Comic Sans MS" panose="030F0702030302020204" pitchFamily="66" charset="0"/>
              </a:rPr>
              <a:t>Potravové správanie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k-SK" sz="2800" b="1" dirty="0">
              <a:latin typeface="Comic Sans MS" panose="030F0702030302020204" pitchFamily="66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2400" dirty="0" smtClean="0">
                <a:latin typeface="Comic Sans MS" panose="030F0702030302020204" pitchFamily="66" charset="0"/>
              </a:rPr>
              <a:t>pravidelne sa opakujúce správanie, úzko súvisí s metabolizmom ( spôsoby močenia a vyprázdňovania 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k-SK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82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115616" y="908719"/>
            <a:ext cx="74168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400" dirty="0">
                <a:latin typeface="Comic Sans MS" panose="030F0702030302020204" pitchFamily="66" charset="0"/>
              </a:rPr>
              <a:t>v</a:t>
            </a:r>
            <a:r>
              <a:rPr lang="sk-SK" sz="2400" dirty="0" smtClean="0">
                <a:latin typeface="Comic Sans MS" panose="030F0702030302020204" pitchFamily="66" charset="0"/>
              </a:rPr>
              <a:t>táky, cicavce a sociálne žijúci hmyz sa o výskyte potravy informujú </a:t>
            </a:r>
            <a:r>
              <a:rPr lang="sk-SK" sz="2400" b="1" dirty="0" smtClean="0">
                <a:latin typeface="Comic Sans MS" panose="030F0702030302020204" pitchFamily="66" charset="0"/>
              </a:rPr>
              <a:t>pachovými, optickými a akustickými signálmi</a:t>
            </a:r>
            <a:r>
              <a:rPr lang="sk-SK" sz="2400" dirty="0" smtClean="0">
                <a:latin typeface="Comic Sans MS" panose="030F0702030302020204" pitchFamily="66" charset="0"/>
              </a:rPr>
              <a:t> ( tance včiel)</a:t>
            </a:r>
          </a:p>
          <a:p>
            <a:endParaRPr lang="sk-SK" sz="24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400" dirty="0">
                <a:latin typeface="Comic Sans MS" panose="030F0702030302020204" pitchFamily="66" charset="0"/>
              </a:rPr>
              <a:t>s</a:t>
            </a:r>
            <a:r>
              <a:rPr lang="sk-SK" sz="2400" dirty="0" smtClean="0">
                <a:latin typeface="Comic Sans MS" panose="030F0702030302020204" pitchFamily="66" charset="0"/>
              </a:rPr>
              <a:t>ignály majú </a:t>
            </a:r>
            <a:r>
              <a:rPr lang="sk-SK" sz="2400" b="1" dirty="0" err="1" smtClean="0">
                <a:latin typeface="Comic Sans MS" panose="030F0702030302020204" pitchFamily="66" charset="0"/>
              </a:rPr>
              <a:t>spoznávaciu</a:t>
            </a:r>
            <a:r>
              <a:rPr lang="sk-SK" sz="2400" b="1" dirty="0" smtClean="0">
                <a:latin typeface="Comic Sans MS" panose="030F0702030302020204" pitchFamily="66" charset="0"/>
              </a:rPr>
              <a:t>, </a:t>
            </a:r>
            <a:r>
              <a:rPr lang="sk-SK" sz="2400" b="1" dirty="0" err="1" smtClean="0">
                <a:latin typeface="Comic Sans MS" panose="030F0702030302020204" pitchFamily="66" charset="0"/>
              </a:rPr>
              <a:t>zbližovaciu</a:t>
            </a:r>
            <a:r>
              <a:rPr lang="sk-SK" sz="2400" b="1" dirty="0" smtClean="0">
                <a:latin typeface="Comic Sans MS" panose="030F0702030302020204" pitchFamily="66" charset="0"/>
              </a:rPr>
              <a:t> a výstražnú funkciu</a:t>
            </a:r>
            <a:r>
              <a:rPr lang="sk-SK" sz="2400" dirty="0" smtClean="0">
                <a:latin typeface="Comic Sans MS" panose="030F0702030302020204" pitchFamily="66" charset="0"/>
              </a:rPr>
              <a:t>( zívanie, cerenie zubov, preťahovanie tela) a mnohé sa zmenili na </a:t>
            </a:r>
            <a:r>
              <a:rPr lang="sk-SK" sz="2400" b="1" dirty="0" err="1" smtClean="0">
                <a:latin typeface="Comic Sans MS" panose="030F0702030302020204" pitchFamily="66" charset="0"/>
              </a:rPr>
              <a:t>ritualizované</a:t>
            </a:r>
            <a:r>
              <a:rPr lang="sk-SK" sz="2400" b="1" dirty="0" smtClean="0">
                <a:latin typeface="Comic Sans MS" panose="030F0702030302020204" pitchFamily="66" charset="0"/>
              </a:rPr>
              <a:t> správanie</a:t>
            </a:r>
            <a:r>
              <a:rPr lang="sk-SK" sz="2400" dirty="0" smtClean="0">
                <a:latin typeface="Comic Sans MS" panose="030F0702030302020204" pitchFamily="66" charset="0"/>
              </a:rPr>
              <a:t> ( hrozba, pozdrav partnera)</a:t>
            </a:r>
            <a:endParaRPr lang="sk-SK" sz="2400" dirty="0">
              <a:latin typeface="Comic Sans MS" panose="030F0702030302020204" pitchFamily="66" charset="0"/>
            </a:endParaRPr>
          </a:p>
        </p:txBody>
      </p:sp>
      <p:pic>
        <p:nvPicPr>
          <p:cNvPr id="2050" name="Picture 2" descr="https://encrypted-tbn1.gstatic.com/images?q=tbn:ANd9GcSw2YzFuyilOirHo-VkCcmWdYocMTRKR8nT9SWJHNyMc_0DPMqRwhGWuE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149080"/>
            <a:ext cx="1909093" cy="251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encrypted-tbn0.gstatic.com/images?q=tbn:ANd9GcSkJQ9wT0d4dKfV30taOILW-R_LDbHruOmuRBN-zaGRUXy0y5US9PvSSZ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518" y="4441564"/>
            <a:ext cx="2907510" cy="193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12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187624" y="980728"/>
            <a:ext cx="7200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latin typeface="Comic Sans MS" panose="030F0702030302020204" pitchFamily="66" charset="0"/>
              </a:rPr>
              <a:t>Komfortné správanie</a:t>
            </a:r>
          </a:p>
          <a:p>
            <a:endParaRPr lang="sk-SK" sz="2800" b="1" dirty="0" smtClean="0">
              <a:latin typeface="Comic Sans MS" panose="030F0702030302020204" pitchFamily="66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2400" dirty="0">
                <a:latin typeface="Comic Sans MS" panose="030F0702030302020204" pitchFamily="66" charset="0"/>
              </a:rPr>
              <a:t>j</a:t>
            </a:r>
            <a:r>
              <a:rPr lang="sk-SK" sz="2400" dirty="0" smtClean="0">
                <a:latin typeface="Comic Sans MS" panose="030F0702030302020204" pitchFamily="66" charset="0"/>
              </a:rPr>
              <a:t>e typické pre stavovce, patrí sem </a:t>
            </a:r>
            <a:r>
              <a:rPr lang="sk-SK" sz="2400" b="1" dirty="0" smtClean="0">
                <a:latin typeface="Comic Sans MS" panose="030F0702030302020204" pitchFamily="66" charset="0"/>
              </a:rPr>
              <a:t>starostlivosť o telo </a:t>
            </a:r>
            <a:r>
              <a:rPr lang="sk-SK" sz="2400" dirty="0" smtClean="0">
                <a:latin typeface="Comic Sans MS" panose="030F0702030302020204" pitchFamily="66" charset="0"/>
              </a:rPr>
              <a:t>( čistenie pokožky, kúpanie sa, váľanie v piesku a bahne, </a:t>
            </a:r>
            <a:r>
              <a:rPr lang="sk-SK" sz="2400" dirty="0" err="1" smtClean="0">
                <a:latin typeface="Comic Sans MS" panose="030F0702030302020204" pitchFamily="66" charset="0"/>
              </a:rPr>
              <a:t>škrábanie</a:t>
            </a:r>
            <a:r>
              <a:rPr lang="sk-SK" sz="2400" dirty="0" smtClean="0">
                <a:latin typeface="Comic Sans MS" panose="030F0702030302020204" pitchFamily="66" charset="0"/>
              </a:rPr>
              <a:t> o kmene stromov), </a:t>
            </a:r>
            <a:r>
              <a:rPr lang="sk-SK" sz="2400" b="1" dirty="0" smtClean="0">
                <a:latin typeface="Comic Sans MS" panose="030F0702030302020204" pitchFamily="66" charset="0"/>
              </a:rPr>
              <a:t>oddych, spánok, spánkové polohy</a:t>
            </a:r>
          </a:p>
          <a:p>
            <a:endParaRPr lang="sk-SK" sz="2800" b="1" dirty="0">
              <a:latin typeface="Comic Sans MS" panose="030F0702030302020204" pitchFamily="66" charset="0"/>
            </a:endParaRPr>
          </a:p>
          <a:p>
            <a:endParaRPr lang="sk-SK" sz="2400" dirty="0">
              <a:latin typeface="Comic Sans MS" panose="030F0702030302020204" pitchFamily="66" charset="0"/>
            </a:endParaRPr>
          </a:p>
        </p:txBody>
      </p:sp>
      <p:pic>
        <p:nvPicPr>
          <p:cNvPr id="3082" name="Picture 10" descr="FOTO: Neuveriteľné polohy spiacich mačie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867752"/>
            <a:ext cx="2232248" cy="280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23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187624" y="1052736"/>
            <a:ext cx="662473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latin typeface="Comic Sans MS" panose="030F0702030302020204" pitchFamily="66" charset="0"/>
              </a:rPr>
              <a:t>Obranné a </a:t>
            </a:r>
            <a:r>
              <a:rPr lang="sk-SK" sz="2800" b="1" dirty="0" err="1" smtClean="0">
                <a:latin typeface="Comic Sans MS" panose="030F0702030302020204" pitchFamily="66" charset="0"/>
              </a:rPr>
              <a:t>útekové</a:t>
            </a:r>
            <a:r>
              <a:rPr lang="sk-SK" sz="2800" b="1" dirty="0" smtClean="0">
                <a:latin typeface="Comic Sans MS" panose="030F0702030302020204" pitchFamily="66" charset="0"/>
              </a:rPr>
              <a:t> správanie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k-SK" sz="2800" b="1" dirty="0">
              <a:latin typeface="Comic Sans MS" panose="030F0702030302020204" pitchFamily="66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2400" dirty="0">
                <a:latin typeface="Comic Sans MS" panose="030F0702030302020204" pitchFamily="66" charset="0"/>
              </a:rPr>
              <a:t>i</a:t>
            </a:r>
            <a:r>
              <a:rPr lang="sk-SK" sz="2400" dirty="0" smtClean="0">
                <a:latin typeface="Comic Sans MS" panose="030F0702030302020204" pitchFamily="66" charset="0"/>
              </a:rPr>
              <a:t>de o ochranu pred nebezpečenstvom, má tri stupne:  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b="1" dirty="0">
                <a:latin typeface="Comic Sans MS" panose="030F0702030302020204" pitchFamily="66" charset="0"/>
              </a:rPr>
              <a:t>p</a:t>
            </a:r>
            <a:r>
              <a:rPr lang="sk-SK" sz="2400" b="1" dirty="0" smtClean="0">
                <a:latin typeface="Comic Sans MS" panose="030F0702030302020204" pitchFamily="66" charset="0"/>
              </a:rPr>
              <a:t>reventívna obrana- </a:t>
            </a:r>
            <a:r>
              <a:rPr lang="sk-SK" sz="2400" dirty="0" smtClean="0">
                <a:latin typeface="Comic Sans MS" panose="030F0702030302020204" pitchFamily="66" charset="0"/>
              </a:rPr>
              <a:t>ukrývanie sa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b="1" dirty="0">
                <a:latin typeface="Comic Sans MS" panose="030F0702030302020204" pitchFamily="66" charset="0"/>
              </a:rPr>
              <a:t>a</a:t>
            </a:r>
            <a:r>
              <a:rPr lang="sk-SK" sz="2400" b="1" dirty="0" smtClean="0">
                <a:latin typeface="Comic Sans MS" panose="030F0702030302020204" pitchFamily="66" charset="0"/>
              </a:rPr>
              <a:t>ktívna ochrana- </a:t>
            </a:r>
            <a:r>
              <a:rPr lang="sk-SK" sz="2400" dirty="0" smtClean="0">
                <a:latin typeface="Comic Sans MS" panose="030F0702030302020204" pitchFamily="66" charset="0"/>
              </a:rPr>
              <a:t>znehybnenie, útek do bezpečia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b="1" dirty="0">
                <a:latin typeface="Comic Sans MS" panose="030F0702030302020204" pitchFamily="66" charset="0"/>
              </a:rPr>
              <a:t>a</a:t>
            </a:r>
            <a:r>
              <a:rPr lang="sk-SK" sz="2400" b="1" dirty="0" smtClean="0">
                <a:latin typeface="Comic Sans MS" panose="030F0702030302020204" pitchFamily="66" charset="0"/>
              </a:rPr>
              <a:t>ktívna obrana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b="1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b="1" dirty="0" err="1" smtClean="0">
                <a:latin typeface="Comic Sans MS" panose="030F0702030302020204" pitchFamily="66" charset="0"/>
              </a:rPr>
              <a:t>úteková</a:t>
            </a:r>
            <a:r>
              <a:rPr lang="sk-SK" sz="2400" b="1" dirty="0" smtClean="0">
                <a:latin typeface="Comic Sans MS" panose="030F0702030302020204" pitchFamily="66" charset="0"/>
              </a:rPr>
              <a:t> reakcia- </a:t>
            </a:r>
            <a:r>
              <a:rPr lang="sk-SK" sz="2400" dirty="0" smtClean="0">
                <a:latin typeface="Comic Sans MS" panose="030F0702030302020204" pitchFamily="66" charset="0"/>
              </a:rPr>
              <a:t>vrodený inštinkt, ide po prekročení </a:t>
            </a:r>
            <a:r>
              <a:rPr lang="sk-SK" sz="2400" dirty="0" err="1" smtClean="0">
                <a:latin typeface="Comic Sans MS" panose="030F0702030302020204" pitchFamily="66" charset="0"/>
              </a:rPr>
              <a:t>útekovej</a:t>
            </a:r>
            <a:r>
              <a:rPr lang="sk-SK" sz="2400" dirty="0" smtClean="0">
                <a:latin typeface="Comic Sans MS" panose="030F0702030302020204" pitchFamily="66" charset="0"/>
              </a:rPr>
              <a:t> vzdialenosti predátorom</a:t>
            </a:r>
          </a:p>
          <a:p>
            <a:endParaRPr lang="sk-SK" sz="2400" dirty="0" smtClean="0">
              <a:latin typeface="Comic Sans MS" panose="030F0702030302020204" pitchFamily="66" charset="0"/>
            </a:endParaRPr>
          </a:p>
          <a:p>
            <a:endParaRPr lang="sk-SK" sz="2800" b="1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>
              <a:latin typeface="Comic Sans MS" panose="030F0702030302020204" pitchFamily="66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3" y="5229200"/>
            <a:ext cx="3096344" cy="149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25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259632" y="1124744"/>
            <a:ext cx="748883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latin typeface="Comic Sans MS" panose="030F0702030302020204" pitchFamily="66" charset="0"/>
              </a:rPr>
              <a:t>Teritoriálne správanie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>
                <a:latin typeface="Comic Sans MS" panose="030F0702030302020204" pitchFamily="66" charset="0"/>
              </a:rPr>
              <a:t>p</a:t>
            </a:r>
            <a:r>
              <a:rPr lang="sk-SK" sz="2400" dirty="0" smtClean="0">
                <a:latin typeface="Comic Sans MS" panose="030F0702030302020204" pitchFamily="66" charset="0"/>
              </a:rPr>
              <a:t>atrí sem obrana teritória pred príslušníkmi vlastného druhu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>
                <a:latin typeface="Comic Sans MS" panose="030F0702030302020204" pitchFamily="66" charset="0"/>
              </a:rPr>
              <a:t>h</a:t>
            </a:r>
            <a:r>
              <a:rPr lang="sk-SK" sz="2400" dirty="0" smtClean="0">
                <a:latin typeface="Comic Sans MS" panose="030F0702030302020204" pitchFamily="66" charset="0"/>
              </a:rPr>
              <a:t>ranice teritória si značkujú </a:t>
            </a:r>
            <a:r>
              <a:rPr lang="sk-SK" sz="2400" b="1" dirty="0" err="1" smtClean="0">
                <a:latin typeface="Comic Sans MS" panose="030F0702030302020204" pitchFamily="66" charset="0"/>
              </a:rPr>
              <a:t>pachovo</a:t>
            </a:r>
            <a:r>
              <a:rPr lang="sk-SK" sz="2400" b="1" dirty="0" smtClean="0">
                <a:latin typeface="Comic Sans MS" panose="030F0702030302020204" pitchFamily="66" charset="0"/>
              </a:rPr>
              <a:t>, akusticky alebo vizuálne</a:t>
            </a:r>
            <a:r>
              <a:rPr lang="sk-SK" sz="2400" dirty="0" smtClean="0">
                <a:latin typeface="Comic Sans MS" panose="030F0702030302020204" pitchFamily="66" charset="0"/>
              </a:rPr>
              <a:t> a bránia ich ako vlastné územie</a:t>
            </a:r>
            <a:endParaRPr lang="sk-SK" sz="2400" dirty="0">
              <a:latin typeface="Comic Sans MS" panose="030F0702030302020204" pitchFamily="66" charset="0"/>
            </a:endParaRPr>
          </a:p>
        </p:txBody>
      </p:sp>
      <p:pic>
        <p:nvPicPr>
          <p:cNvPr id="5138" name="Picture 18" descr="Ilustračné fot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975" y="3995427"/>
            <a:ext cx="3397225" cy="254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45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erodynamika">
  <a:themeElements>
    <a:clrScheme name="Aerodynamika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erodynamika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erodynamika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240</TotalTime>
  <Words>616</Words>
  <Application>Microsoft Office PowerPoint</Application>
  <PresentationFormat>Prezentácia na obrazovke (4:3)</PresentationFormat>
  <Paragraphs>95</Paragraphs>
  <Slides>16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Aerodynamika</vt:lpstr>
      <vt:lpstr>Etológia – správanie živočíchov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Etológia – správanie živočíchov</dc:title>
  <dc:creator>Vlado</dc:creator>
  <cp:lastModifiedBy>spravca</cp:lastModifiedBy>
  <cp:revision>26</cp:revision>
  <dcterms:created xsi:type="dcterms:W3CDTF">2015-02-11T17:35:17Z</dcterms:created>
  <dcterms:modified xsi:type="dcterms:W3CDTF">2020-11-23T17:33:39Z</dcterms:modified>
</cp:coreProperties>
</file>