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8FA3EC-77F2-4453-8527-1DCDCB894855}" type="datetimeFigureOut">
              <a:rPr lang="sk-SK" smtClean="0"/>
              <a:pPr/>
              <a:t>11. 1. 2015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8FD9886-99BD-41C5-BC46-022577DAEB8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k.wikipedia.org/wiki/Heterocyklick%C3%A1_zl%C3%BA%C4%8Denin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6600" dirty="0" err="1" smtClean="0">
                <a:latin typeface="Australian Sunrise" pitchFamily="2" charset="0"/>
              </a:rPr>
              <a:t>Heterocyklické</a:t>
            </a:r>
            <a:r>
              <a:rPr lang="sk-SK" sz="6600" dirty="0" smtClean="0">
                <a:latin typeface="Australian Sunrise" pitchFamily="2" charset="0"/>
              </a:rPr>
              <a:t> zlúčeniny</a:t>
            </a:r>
            <a:endParaRPr lang="sk-SK" sz="6600" dirty="0">
              <a:latin typeface="Australian Sunrise" pitchFamily="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Veronika Školníková 2.A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  <a:latin typeface="Australian Sunrise" pitchFamily="2" charset="0"/>
              </a:rPr>
              <a:t>Reakcie </a:t>
            </a:r>
            <a:r>
              <a:rPr lang="sk-SK" dirty="0" err="1" smtClean="0">
                <a:solidFill>
                  <a:srgbClr val="002060"/>
                </a:solidFill>
                <a:latin typeface="Australian Sunrise" pitchFamily="2" charset="0"/>
              </a:rPr>
              <a:t>pyridínu</a:t>
            </a:r>
            <a:r>
              <a:rPr lang="sk-SK" dirty="0" smtClean="0">
                <a:solidFill>
                  <a:srgbClr val="002060"/>
                </a:solidFill>
                <a:latin typeface="Australian Sunrise" pitchFamily="2" charset="0"/>
              </a:rPr>
              <a:t>:</a:t>
            </a:r>
            <a:endParaRPr lang="sk-SK" dirty="0">
              <a:solidFill>
                <a:srgbClr val="002060"/>
              </a:solidFill>
              <a:latin typeface="Australian Sunrise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7238"/>
          </a:xfrm>
        </p:spPr>
        <p:txBody>
          <a:bodyPr>
            <a:normAutofit/>
          </a:bodyPr>
          <a:lstStyle/>
          <a:p>
            <a:r>
              <a:rPr lang="sk-SK" sz="1800" u="sng" dirty="0" smtClean="0">
                <a:solidFill>
                  <a:srgbClr val="002060"/>
                </a:solidFill>
              </a:rPr>
              <a:t>1. </a:t>
            </a:r>
            <a:r>
              <a:rPr lang="sk-SK" sz="1800" u="sng" dirty="0" err="1" smtClean="0">
                <a:solidFill>
                  <a:srgbClr val="002060"/>
                </a:solidFill>
              </a:rPr>
              <a:t>elektrofilné</a:t>
            </a:r>
            <a:r>
              <a:rPr lang="sk-SK" sz="1800" u="sng" dirty="0" smtClean="0">
                <a:solidFill>
                  <a:srgbClr val="002060"/>
                </a:solidFill>
              </a:rPr>
              <a:t> substitúcie </a:t>
            </a:r>
            <a:r>
              <a:rPr lang="sk-SK" sz="1800" dirty="0" smtClean="0"/>
              <a:t>( lebo je znížená elektrónová hustota v cykle ) </a:t>
            </a:r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r>
              <a:rPr lang="sk-SK" sz="1800" u="sng" dirty="0" smtClean="0">
                <a:solidFill>
                  <a:srgbClr val="002060"/>
                </a:solidFill>
              </a:rPr>
              <a:t>2.nukleofilné substitúcie</a:t>
            </a:r>
            <a:r>
              <a:rPr lang="sk-SK" sz="1800" dirty="0" smtClean="0"/>
              <a:t> – </a:t>
            </a:r>
            <a:r>
              <a:rPr lang="sk-SK" sz="1800" dirty="0" err="1" smtClean="0"/>
              <a:t>nukleofilná</a:t>
            </a:r>
            <a:r>
              <a:rPr lang="sk-SK" sz="1800" dirty="0" smtClean="0"/>
              <a:t> častica vstupuje do polohy 2!</a:t>
            </a:r>
            <a:endParaRPr lang="sk-SK" sz="1800" dirty="0"/>
          </a:p>
        </p:txBody>
      </p:sp>
      <p:pic>
        <p:nvPicPr>
          <p:cNvPr id="4" name="Obrázok 3" descr="10569907_848300681894170_170698809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714488"/>
            <a:ext cx="7429552" cy="2143900"/>
          </a:xfrm>
          <a:prstGeom prst="rect">
            <a:avLst/>
          </a:prstGeom>
        </p:spPr>
      </p:pic>
      <p:pic>
        <p:nvPicPr>
          <p:cNvPr id="5" name="Obrázok 4" descr="10904374_848303571893881_2106473380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4286256"/>
            <a:ext cx="3929058" cy="23492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2060"/>
                </a:solidFill>
                <a:latin typeface="Australian Sunrise" pitchFamily="2" charset="0"/>
              </a:rPr>
              <a:t>Využitie a význam v živých organizmoch:</a:t>
            </a:r>
            <a:endParaRPr lang="sk-SK" dirty="0">
              <a:solidFill>
                <a:srgbClr val="002060"/>
              </a:solidFill>
              <a:latin typeface="Australian Sunrise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deriváty </a:t>
            </a:r>
            <a:r>
              <a:rPr lang="sk-SK" sz="1800" dirty="0" err="1" smtClean="0"/>
              <a:t>pyridínu</a:t>
            </a:r>
            <a:r>
              <a:rPr lang="sk-SK" sz="1800" dirty="0" smtClean="0"/>
              <a:t>- nikotín- závislosť </a:t>
            </a:r>
          </a:p>
          <a:p>
            <a:r>
              <a:rPr lang="sk-SK" sz="1800" dirty="0" err="1" smtClean="0"/>
              <a:t>Dusikaté</a:t>
            </a:r>
            <a:r>
              <a:rPr lang="sk-SK" sz="1800" dirty="0" smtClean="0"/>
              <a:t> bázy- ATP,NK</a:t>
            </a:r>
          </a:p>
          <a:p>
            <a:r>
              <a:rPr lang="sk-SK" sz="1800" dirty="0" smtClean="0"/>
              <a:t>Súčasť alkaloidov, liečiv a farbív</a:t>
            </a:r>
          </a:p>
          <a:p>
            <a:r>
              <a:rPr lang="sk-SK" sz="1800" dirty="0" smtClean="0"/>
              <a:t>Závislosť- </a:t>
            </a:r>
            <a:r>
              <a:rPr lang="sk-SK" sz="1800" dirty="0" smtClean="0">
                <a:solidFill>
                  <a:srgbClr val="002060"/>
                </a:solidFill>
              </a:rPr>
              <a:t>NARKOMÁNIA</a:t>
            </a:r>
          </a:p>
          <a:p>
            <a:endParaRPr lang="sk-SK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03056"/>
          </a:xfrm>
        </p:spPr>
        <p:txBody>
          <a:bodyPr/>
          <a:lstStyle/>
          <a:p>
            <a:r>
              <a:rPr lang="sk-SK" dirty="0" smtClean="0"/>
              <a:t>Zdroje:</a:t>
            </a:r>
          </a:p>
          <a:p>
            <a:r>
              <a:rPr lang="sk-SK" dirty="0" smtClean="0">
                <a:hlinkClick r:id="rId2"/>
              </a:rPr>
              <a:t>http://sk.wikipedia.org/wiki/Heterocyklick%C3%A1_zl%C3%BA%C4%8Denina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71670" y="2214554"/>
            <a:ext cx="5357850" cy="435998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Ďakujem za pozornosť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14546" y="571480"/>
            <a:ext cx="5429288" cy="1000132"/>
          </a:xfrm>
        </p:spPr>
        <p:txBody>
          <a:bodyPr>
            <a:normAutofit fontScale="90000"/>
          </a:bodyPr>
          <a:lstStyle/>
          <a:p>
            <a:r>
              <a:rPr lang="sk-SK" b="1" dirty="0" err="1" smtClean="0">
                <a:latin typeface="Australian Sunrise" pitchFamily="2" charset="0"/>
              </a:rPr>
              <a:t>Heterocyklické</a:t>
            </a:r>
            <a:r>
              <a:rPr lang="sk-SK" b="1" dirty="0" smtClean="0">
                <a:latin typeface="Australian Sunrise" pitchFamily="2" charset="0"/>
              </a:rPr>
              <a:t> zlúčeniny            (päťčlánkové) </a:t>
            </a:r>
            <a:endParaRPr lang="sk-SK" b="1" dirty="0">
              <a:latin typeface="Australian Sunrise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31486"/>
          </a:xfrm>
        </p:spPr>
        <p:txBody>
          <a:bodyPr>
            <a:normAutofit/>
          </a:bodyPr>
          <a:lstStyle/>
          <a:p>
            <a:r>
              <a:rPr lang="sk-SK" sz="1800" dirty="0" smtClean="0"/>
              <a:t>Cyklické zlúčeniny, majú v kruhu okrem C aj iné prvky- </a:t>
            </a:r>
            <a:r>
              <a:rPr lang="sk-SK" sz="1800" dirty="0" smtClean="0">
                <a:solidFill>
                  <a:srgbClr val="002060"/>
                </a:solidFill>
              </a:rPr>
              <a:t>HETEROATÓM </a:t>
            </a:r>
            <a:r>
              <a:rPr lang="sk-SK" sz="1800" dirty="0" smtClean="0"/>
              <a:t>(N,O,S) </a:t>
            </a:r>
          </a:p>
          <a:p>
            <a:r>
              <a:rPr lang="sk-SK" sz="1800" dirty="0" smtClean="0"/>
              <a:t>Odvodzujú sa od nich alkaloidy, liečivá, farbivá, NK </a:t>
            </a:r>
          </a:p>
          <a:p>
            <a:r>
              <a:rPr lang="sk-SK" sz="2000" b="1" dirty="0" smtClean="0">
                <a:solidFill>
                  <a:srgbClr val="002060"/>
                </a:solidFill>
                <a:latin typeface="Australian Sunrise" pitchFamily="2" charset="0"/>
              </a:rPr>
              <a:t>1. </a:t>
            </a:r>
            <a:r>
              <a:rPr lang="sk-SK" sz="2000" dirty="0" err="1" smtClean="0"/>
              <a:t>furán</a:t>
            </a:r>
            <a:r>
              <a:rPr lang="sk-SK" sz="2000" dirty="0" smtClean="0"/>
              <a:t> </a:t>
            </a:r>
          </a:p>
          <a:p>
            <a:endParaRPr lang="sk-SK" sz="2000" b="1" dirty="0" smtClean="0">
              <a:solidFill>
                <a:srgbClr val="002060"/>
              </a:solidFill>
              <a:latin typeface="Australian Sunrise" pitchFamily="2" charset="0"/>
            </a:endParaRPr>
          </a:p>
          <a:p>
            <a:endParaRPr lang="sk-SK" sz="2000" b="1" dirty="0" smtClean="0">
              <a:solidFill>
                <a:srgbClr val="002060"/>
              </a:solidFill>
              <a:latin typeface="Australian Sunrise" pitchFamily="2" charset="0"/>
            </a:endParaRPr>
          </a:p>
          <a:p>
            <a:endParaRPr lang="sk-SK" sz="2000" b="1" dirty="0" smtClean="0">
              <a:solidFill>
                <a:srgbClr val="002060"/>
              </a:solidFill>
              <a:latin typeface="Australian Sunrise" pitchFamily="2" charset="0"/>
            </a:endParaRPr>
          </a:p>
          <a:p>
            <a:r>
              <a:rPr lang="sk-SK" sz="2000" b="1" dirty="0" smtClean="0">
                <a:solidFill>
                  <a:srgbClr val="002060"/>
                </a:solidFill>
                <a:latin typeface="Australian Sunrise" pitchFamily="2" charset="0"/>
              </a:rPr>
              <a:t>2. </a:t>
            </a:r>
            <a:r>
              <a:rPr lang="sk-SK" sz="2000" dirty="0" err="1" smtClean="0"/>
              <a:t>tiofén</a:t>
            </a:r>
            <a:r>
              <a:rPr lang="sk-SK" sz="2000" dirty="0" smtClean="0"/>
              <a:t> </a:t>
            </a:r>
          </a:p>
          <a:p>
            <a:endParaRPr lang="sk-SK" sz="2000" b="1" dirty="0" smtClean="0">
              <a:solidFill>
                <a:srgbClr val="002060"/>
              </a:solidFill>
              <a:latin typeface="Australian Sunrise" pitchFamily="2" charset="0"/>
            </a:endParaRPr>
          </a:p>
          <a:p>
            <a:endParaRPr lang="sk-SK" sz="2000" b="1" dirty="0" smtClean="0">
              <a:solidFill>
                <a:srgbClr val="002060"/>
              </a:solidFill>
              <a:latin typeface="Australian Sunrise" pitchFamily="2" charset="0"/>
            </a:endParaRPr>
          </a:p>
          <a:p>
            <a:endParaRPr lang="sk-SK" sz="2000" b="1" dirty="0" smtClean="0">
              <a:solidFill>
                <a:srgbClr val="002060"/>
              </a:solidFill>
              <a:latin typeface="Australian Sunrise" pitchFamily="2" charset="0"/>
            </a:endParaRPr>
          </a:p>
          <a:p>
            <a:r>
              <a:rPr lang="sk-SK" sz="2000" b="1" dirty="0" smtClean="0">
                <a:solidFill>
                  <a:srgbClr val="002060"/>
                </a:solidFill>
                <a:latin typeface="Australian Sunrise" pitchFamily="2" charset="0"/>
              </a:rPr>
              <a:t>3. </a:t>
            </a:r>
            <a:r>
              <a:rPr lang="sk-SK" sz="2000" dirty="0" err="1" smtClean="0"/>
              <a:t>pyridín</a:t>
            </a:r>
            <a:r>
              <a:rPr lang="sk-SK" sz="2000" dirty="0" smtClean="0"/>
              <a:t> (6C) </a:t>
            </a:r>
            <a:endParaRPr lang="sk-SK" sz="2000" b="1" dirty="0">
              <a:solidFill>
                <a:srgbClr val="002060"/>
              </a:solidFill>
              <a:latin typeface="Australian Sunrise" pitchFamily="2" charset="0"/>
            </a:endParaRPr>
          </a:p>
        </p:txBody>
      </p:sp>
      <p:pic>
        <p:nvPicPr>
          <p:cNvPr id="4" name="Obrázok 3" descr="tumblr_ljgebaOmxZ1qhyyc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571744"/>
            <a:ext cx="1157286" cy="1226723"/>
          </a:xfrm>
          <a:prstGeom prst="rect">
            <a:avLst/>
          </a:prstGeom>
        </p:spPr>
      </p:pic>
      <p:pic>
        <p:nvPicPr>
          <p:cNvPr id="5" name="Obrázok 4" descr="pmLjVQXJIDXN0_AY3UcYjg_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0232" y="3786190"/>
            <a:ext cx="1285884" cy="1307316"/>
          </a:xfrm>
          <a:prstGeom prst="rect">
            <a:avLst/>
          </a:prstGeom>
        </p:spPr>
      </p:pic>
      <p:pic>
        <p:nvPicPr>
          <p:cNvPr id="6" name="Obrázok 5" descr="3d34639838405b4a63b32084b08af086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488" y="5357826"/>
            <a:ext cx="1182991" cy="13035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5753872"/>
          </a:xfrm>
        </p:spPr>
        <p:txBody>
          <a:bodyPr>
            <a:normAutofit/>
          </a:bodyPr>
          <a:lstStyle/>
          <a:p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4.</a:t>
            </a:r>
            <a:r>
              <a:rPr lang="sk-SK" sz="1800" dirty="0" smtClean="0"/>
              <a:t> </a:t>
            </a:r>
            <a:r>
              <a:rPr lang="sk-SK" sz="1800" dirty="0" err="1" smtClean="0"/>
              <a:t>pyrol</a:t>
            </a:r>
            <a:r>
              <a:rPr lang="sk-SK" sz="1800" dirty="0" smtClean="0"/>
              <a:t> </a:t>
            </a:r>
          </a:p>
          <a:p>
            <a:endParaRPr lang="sk-SK" sz="1800" dirty="0" smtClean="0"/>
          </a:p>
          <a:p>
            <a:endParaRPr lang="sk-SK" sz="1800" dirty="0" smtClean="0"/>
          </a:p>
          <a:p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5.</a:t>
            </a:r>
            <a:r>
              <a:rPr lang="sk-SK" sz="1800" dirty="0" smtClean="0"/>
              <a:t> </a:t>
            </a:r>
            <a:r>
              <a:rPr lang="sk-SK" sz="1800" dirty="0" err="1" smtClean="0"/>
              <a:t>pyrimidín</a:t>
            </a:r>
            <a:r>
              <a:rPr lang="sk-SK" sz="1800" dirty="0" smtClean="0"/>
              <a:t> (6C)</a:t>
            </a:r>
          </a:p>
          <a:p>
            <a:endParaRPr lang="sk-SK" sz="1800" dirty="0" smtClean="0"/>
          </a:p>
          <a:p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Päťčlánkové</a:t>
            </a:r>
            <a:r>
              <a:rPr lang="sk-SK" sz="1800" dirty="0" smtClean="0"/>
              <a:t>- </a:t>
            </a:r>
            <a:r>
              <a:rPr lang="sk-SK" sz="2400" b="1" dirty="0" err="1" smtClean="0">
                <a:solidFill>
                  <a:srgbClr val="002060"/>
                </a:solidFill>
                <a:latin typeface="Australian Sunrise" pitchFamily="2" charset="0"/>
              </a:rPr>
              <a:t>furán</a:t>
            </a:r>
            <a:r>
              <a:rPr lang="sk-SK" sz="2400" b="1" dirty="0" smtClean="0">
                <a:solidFill>
                  <a:srgbClr val="002060"/>
                </a:solidFill>
                <a:latin typeface="Australian Sunrise" pitchFamily="2" charset="0"/>
              </a:rPr>
              <a:t>, </a:t>
            </a:r>
            <a:r>
              <a:rPr lang="sk-SK" sz="2400" b="1" dirty="0" err="1" smtClean="0">
                <a:solidFill>
                  <a:srgbClr val="002060"/>
                </a:solidFill>
                <a:latin typeface="Australian Sunrise" pitchFamily="2" charset="0"/>
              </a:rPr>
              <a:t>tiofén</a:t>
            </a:r>
            <a:r>
              <a:rPr lang="sk-SK" sz="2400" b="1" dirty="0" smtClean="0">
                <a:solidFill>
                  <a:srgbClr val="002060"/>
                </a:solidFill>
                <a:latin typeface="Australian Sunrise" pitchFamily="2" charset="0"/>
              </a:rPr>
              <a:t>, </a:t>
            </a:r>
            <a:r>
              <a:rPr lang="sk-SK" sz="2400" b="1" dirty="0" err="1" smtClean="0">
                <a:solidFill>
                  <a:srgbClr val="002060"/>
                </a:solidFill>
                <a:latin typeface="Australian Sunrise" pitchFamily="2" charset="0"/>
              </a:rPr>
              <a:t>pyrol</a:t>
            </a:r>
            <a:r>
              <a:rPr lang="sk-SK" sz="2400" b="1" dirty="0" smtClean="0">
                <a:solidFill>
                  <a:srgbClr val="002060"/>
                </a:solidFill>
                <a:latin typeface="Australian Sunrise" pitchFamily="2" charset="0"/>
              </a:rPr>
              <a:t> </a:t>
            </a:r>
            <a:r>
              <a:rPr lang="sk-SK" sz="1800" dirty="0" smtClean="0"/>
              <a:t>-&gt; prvok sa počíta do cyklu</a:t>
            </a:r>
          </a:p>
          <a:p>
            <a:r>
              <a:rPr lang="sk-SK" sz="1800" dirty="0" smtClean="0"/>
              <a:t>Voláme ich </a:t>
            </a:r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HETEROARÉNY</a:t>
            </a:r>
            <a:r>
              <a:rPr lang="sk-SK" sz="1800" dirty="0" smtClean="0"/>
              <a:t> lebo majú podobné vlastnosti s </a:t>
            </a:r>
            <a:r>
              <a:rPr lang="sk-SK" sz="1800" dirty="0" err="1" smtClean="0"/>
              <a:t>arénmi</a:t>
            </a:r>
            <a:endParaRPr lang="sk-SK" sz="1800" dirty="0" smtClean="0"/>
          </a:p>
          <a:p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TIOFÉN </a:t>
            </a:r>
            <a:r>
              <a:rPr lang="sk-SK" sz="1800" dirty="0" smtClean="0"/>
              <a:t>má najviac aromatický charakter – najviac C sa podobá benzénu</a:t>
            </a:r>
          </a:p>
          <a:p>
            <a:r>
              <a:rPr lang="sk-SK" sz="1800" dirty="0" smtClean="0"/>
              <a:t>Typické reakcie </a:t>
            </a:r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ELEKTROFILNÉ SUBSTITÚCIE </a:t>
            </a:r>
            <a:r>
              <a:rPr lang="sk-SK" sz="1800" dirty="0" smtClean="0"/>
              <a:t>( </a:t>
            </a:r>
            <a:r>
              <a:rPr lang="sk-SK" sz="1800" dirty="0" err="1" smtClean="0"/>
              <a:t>chlorácia</a:t>
            </a:r>
            <a:r>
              <a:rPr lang="sk-SK" sz="1800" dirty="0" smtClean="0"/>
              <a:t>, nitrácia..)</a:t>
            </a:r>
            <a:endParaRPr lang="sk-SK" sz="1800" dirty="0"/>
          </a:p>
        </p:txBody>
      </p:sp>
      <p:pic>
        <p:nvPicPr>
          <p:cNvPr id="4" name="Obrázok 3" descr="prevzia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500042"/>
            <a:ext cx="709394" cy="1138236"/>
          </a:xfrm>
          <a:prstGeom prst="rect">
            <a:avLst/>
          </a:prstGeom>
        </p:spPr>
      </p:pic>
      <p:pic>
        <p:nvPicPr>
          <p:cNvPr id="5" name="Obrázok 4" descr="Pyrimidi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8" y="1285860"/>
            <a:ext cx="724233" cy="857232"/>
          </a:xfrm>
          <a:prstGeom prst="rect">
            <a:avLst/>
          </a:prstGeom>
        </p:spPr>
      </p:pic>
      <p:pic>
        <p:nvPicPr>
          <p:cNvPr id="6" name="Obrázok 5" descr="10921800_848116431912595_1305088974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290" y="3571876"/>
            <a:ext cx="6143668" cy="3115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71802" y="714356"/>
            <a:ext cx="5614998" cy="928694"/>
          </a:xfrm>
        </p:spPr>
        <p:txBody>
          <a:bodyPr>
            <a:noAutofit/>
          </a:bodyPr>
          <a:lstStyle/>
          <a:p>
            <a:r>
              <a:rPr lang="sk-SK" sz="7200" dirty="0" err="1" smtClean="0">
                <a:solidFill>
                  <a:srgbClr val="002060"/>
                </a:solidFill>
                <a:latin typeface="Australian Sunrise" pitchFamily="2" charset="0"/>
              </a:rPr>
              <a:t>Pyrol</a:t>
            </a:r>
            <a:endParaRPr lang="sk-SK" sz="7200" dirty="0">
              <a:solidFill>
                <a:srgbClr val="002060"/>
              </a:solidFill>
              <a:latin typeface="Australian Sunrise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7172"/>
          </a:xfrm>
        </p:spPr>
        <p:txBody>
          <a:bodyPr>
            <a:normAutofit lnSpcReduction="10000"/>
          </a:bodyPr>
          <a:lstStyle/>
          <a:p>
            <a:r>
              <a:rPr lang="sk-SK" sz="1800" dirty="0" smtClean="0"/>
              <a:t>Je v čiernouhoľnom dechte, bezfarebná kvapalina</a:t>
            </a:r>
          </a:p>
          <a:p>
            <a:r>
              <a:rPr lang="sk-SK" sz="1800" dirty="0" smtClean="0"/>
              <a:t>Toxický, narkotický, zložka farbív -&gt; 4 </a:t>
            </a:r>
            <a:r>
              <a:rPr lang="sk-SK" sz="1800" dirty="0" err="1" smtClean="0"/>
              <a:t>pyrolové</a:t>
            </a:r>
            <a:r>
              <a:rPr lang="sk-SK" sz="1800" dirty="0" smtClean="0"/>
              <a:t> jadrá –</a:t>
            </a:r>
          </a:p>
          <a:p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TETRAPYROLOVÉ FARBIVÁ </a:t>
            </a:r>
            <a:r>
              <a:rPr lang="sk-SK" sz="1800" dirty="0" smtClean="0">
                <a:latin typeface="Australian Sunrise" pitchFamily="2" charset="0"/>
              </a:rPr>
              <a:t>:   1.</a:t>
            </a:r>
            <a:r>
              <a:rPr lang="sk-SK" sz="1800" dirty="0" smtClean="0"/>
              <a:t> </a:t>
            </a:r>
            <a:r>
              <a:rPr lang="sk-SK" sz="1800" u="sng" dirty="0" smtClean="0">
                <a:solidFill>
                  <a:srgbClr val="002060"/>
                </a:solidFill>
              </a:rPr>
              <a:t>chlorofyl</a:t>
            </a:r>
            <a:r>
              <a:rPr lang="sk-SK" sz="1800" dirty="0" smtClean="0"/>
              <a:t>- zelené listové farbivo Mg 2+</a:t>
            </a:r>
          </a:p>
          <a:p>
            <a:r>
              <a:rPr lang="sk-SK" sz="1800" dirty="0" smtClean="0"/>
              <a:t>                                                         2. </a:t>
            </a:r>
            <a:r>
              <a:rPr lang="sk-SK" sz="1800" u="sng" dirty="0" smtClean="0">
                <a:solidFill>
                  <a:srgbClr val="002060"/>
                </a:solidFill>
              </a:rPr>
              <a:t>hemoglobín</a:t>
            </a:r>
            <a:r>
              <a:rPr lang="sk-SK" sz="1800" dirty="0" smtClean="0"/>
              <a:t>- červené krvné f. Fe2+</a:t>
            </a:r>
          </a:p>
          <a:p>
            <a:pPr>
              <a:buNone/>
            </a:pPr>
            <a:r>
              <a:rPr lang="sk-SK" sz="1800" dirty="0" smtClean="0"/>
              <a:t>                                                                   (</a:t>
            </a:r>
            <a:r>
              <a:rPr lang="sk-SK" sz="1800" dirty="0" err="1" smtClean="0"/>
              <a:t>pyrol</a:t>
            </a:r>
            <a:r>
              <a:rPr lang="sk-SK" sz="1800" dirty="0" smtClean="0"/>
              <a:t> ako </a:t>
            </a:r>
            <a:r>
              <a:rPr lang="sk-SK" sz="1800" dirty="0" err="1" smtClean="0"/>
              <a:t>porfín</a:t>
            </a:r>
            <a:r>
              <a:rPr lang="sk-SK" sz="1800" dirty="0" smtClean="0"/>
              <a:t> v </a:t>
            </a:r>
            <a:r>
              <a:rPr lang="sk-SK" sz="1800" dirty="0" err="1" smtClean="0"/>
              <a:t>héme</a:t>
            </a:r>
            <a:r>
              <a:rPr lang="sk-SK" sz="1800" dirty="0" smtClean="0"/>
              <a:t>)</a:t>
            </a:r>
          </a:p>
          <a:p>
            <a:pPr>
              <a:buNone/>
            </a:pPr>
            <a:r>
              <a:rPr lang="sk-SK" sz="1800" dirty="0" smtClean="0"/>
              <a:t>                                                              3.</a:t>
            </a:r>
            <a:r>
              <a:rPr lang="sk-SK" sz="1800" u="sng" dirty="0" smtClean="0">
                <a:solidFill>
                  <a:srgbClr val="002060"/>
                </a:solidFill>
              </a:rPr>
              <a:t>myoglobín</a:t>
            </a:r>
            <a:r>
              <a:rPr lang="sk-SK" sz="1800" dirty="0" smtClean="0"/>
              <a:t>- červené svalové f. Fe2+</a:t>
            </a:r>
          </a:p>
          <a:p>
            <a:pPr>
              <a:buNone/>
            </a:pPr>
            <a:r>
              <a:rPr lang="sk-SK" sz="1800" dirty="0" smtClean="0"/>
              <a:t>                                                              4. </a:t>
            </a:r>
            <a:r>
              <a:rPr lang="sk-SK" sz="1800" u="sng" dirty="0" err="1" smtClean="0">
                <a:solidFill>
                  <a:srgbClr val="002060"/>
                </a:solidFill>
              </a:rPr>
              <a:t>lilirubín</a:t>
            </a:r>
            <a:r>
              <a:rPr lang="sk-SK" sz="1800" dirty="0" smtClean="0"/>
              <a:t>- žlčové farbivo </a:t>
            </a:r>
          </a:p>
          <a:p>
            <a:pPr>
              <a:buNone/>
            </a:pPr>
            <a:r>
              <a:rPr lang="sk-SK" sz="1800" dirty="0" smtClean="0"/>
              <a:t>Derivát </a:t>
            </a:r>
            <a:r>
              <a:rPr lang="sk-SK" sz="1800" dirty="0" err="1" smtClean="0"/>
              <a:t>pyrolu</a:t>
            </a:r>
            <a:r>
              <a:rPr lang="sk-SK" sz="1800" dirty="0" smtClean="0"/>
              <a:t> je </a:t>
            </a:r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INDOL= </a:t>
            </a:r>
            <a:r>
              <a:rPr lang="sk-SK" sz="1800" b="1" dirty="0" err="1" smtClean="0">
                <a:solidFill>
                  <a:srgbClr val="002060"/>
                </a:solidFill>
                <a:latin typeface="Australian Sunrise" pitchFamily="2" charset="0"/>
              </a:rPr>
              <a:t>Benzopyrol</a:t>
            </a:r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- </a:t>
            </a:r>
            <a:r>
              <a:rPr lang="sk-SK" sz="1800" dirty="0" smtClean="0"/>
              <a:t>súčasť AMK </a:t>
            </a:r>
            <a:r>
              <a:rPr lang="sk-SK" sz="1800" dirty="0" err="1" smtClean="0"/>
              <a:t>kryptofánu</a:t>
            </a:r>
            <a:r>
              <a:rPr lang="sk-SK" sz="1800" dirty="0" smtClean="0"/>
              <a:t> </a:t>
            </a:r>
          </a:p>
          <a:p>
            <a:pPr>
              <a:buNone/>
            </a:pPr>
            <a:r>
              <a:rPr lang="sk-SK" sz="1800" dirty="0" smtClean="0"/>
              <a:t>                                             - súčasť indiga, </a:t>
            </a:r>
            <a:r>
              <a:rPr lang="sk-SK" sz="1800" dirty="0" err="1" smtClean="0"/>
              <a:t>vňňa</a:t>
            </a:r>
            <a:r>
              <a:rPr lang="sk-SK" sz="1800" dirty="0" smtClean="0"/>
              <a:t> </a:t>
            </a:r>
            <a:r>
              <a:rPr lang="sk-SK" sz="1800" dirty="0" err="1" smtClean="0"/>
              <a:t>jasmínu</a:t>
            </a:r>
            <a:endParaRPr lang="sk-SK" sz="1800" dirty="0" smtClean="0"/>
          </a:p>
          <a:p>
            <a:pPr>
              <a:buNone/>
            </a:pPr>
            <a:r>
              <a:rPr lang="sk-SK" sz="1800" dirty="0" err="1" smtClean="0"/>
              <a:t>Pyrol</a:t>
            </a:r>
            <a:r>
              <a:rPr lang="sk-SK" sz="1800" dirty="0" smtClean="0"/>
              <a:t> je v kostiach a vo všetkých látkach, ktoré sú v bielkovinách</a:t>
            </a:r>
          </a:p>
          <a:p>
            <a:pPr>
              <a:buNone/>
            </a:pPr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IMIDAZOL</a:t>
            </a:r>
            <a:r>
              <a:rPr lang="sk-SK" sz="1800" dirty="0" smtClean="0"/>
              <a:t>- </a:t>
            </a:r>
            <a:r>
              <a:rPr lang="sk-SK" sz="1800" dirty="0" err="1" smtClean="0"/>
              <a:t>päťderivat</a:t>
            </a:r>
            <a:r>
              <a:rPr lang="sk-SK" sz="1800" dirty="0" smtClean="0"/>
              <a:t> s 2 </a:t>
            </a:r>
            <a:r>
              <a:rPr lang="sk-SK" sz="1800" dirty="0" err="1" smtClean="0"/>
              <a:t>heteroatómami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                    - súčasť </a:t>
            </a:r>
            <a:r>
              <a:rPr lang="sk-SK" sz="1800" dirty="0" err="1" smtClean="0"/>
              <a:t>AMK-histidín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                                             - vitamínu H </a:t>
            </a:r>
          </a:p>
          <a:p>
            <a:pPr>
              <a:buNone/>
            </a:pPr>
            <a:r>
              <a:rPr lang="sk-SK" sz="1800" dirty="0" smtClean="0"/>
              <a:t>                                              - histamín </a:t>
            </a:r>
          </a:p>
          <a:p>
            <a:pPr>
              <a:buNone/>
            </a:pPr>
            <a:r>
              <a:rPr lang="sk-SK" sz="1800" u="sng" dirty="0" err="1" smtClean="0"/>
              <a:t>Pyrazol</a:t>
            </a:r>
            <a:r>
              <a:rPr lang="sk-SK" sz="1800" u="sng" dirty="0" smtClean="0"/>
              <a:t>  je súčasť penicilínu.</a:t>
            </a:r>
          </a:p>
          <a:p>
            <a:pPr>
              <a:buNone/>
            </a:pPr>
            <a:r>
              <a:rPr lang="sk-SK" sz="1800" u="sng" dirty="0" smtClean="0"/>
              <a:t>  </a:t>
            </a:r>
            <a:endParaRPr lang="sk-SK" sz="1800" u="sng" dirty="0"/>
          </a:p>
        </p:txBody>
      </p:sp>
      <p:pic>
        <p:nvPicPr>
          <p:cNvPr id="6" name="Obrázok 5" descr="prevzia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3702" y="714356"/>
            <a:ext cx="928694" cy="1490108"/>
          </a:xfrm>
          <a:prstGeom prst="rect">
            <a:avLst/>
          </a:prstGeom>
        </p:spPr>
      </p:pic>
      <p:pic>
        <p:nvPicPr>
          <p:cNvPr id="7" name="Obrázok 6" descr="prevzia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5286388"/>
            <a:ext cx="795465" cy="1276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31618"/>
          </a:xfrm>
        </p:spPr>
        <p:txBody>
          <a:bodyPr>
            <a:normAutofit/>
          </a:bodyPr>
          <a:lstStyle/>
          <a:p>
            <a:r>
              <a:rPr lang="sk-SK" sz="1800" u="sng" dirty="0" smtClean="0"/>
              <a:t>Syntetické vlákna </a:t>
            </a:r>
            <a:r>
              <a:rPr lang="sk-SK" sz="1800" dirty="0" smtClean="0"/>
              <a:t>– </a:t>
            </a:r>
            <a:r>
              <a:rPr lang="sk-SK" sz="1800" dirty="0" err="1" smtClean="0"/>
              <a:t>nekŕčivé</a:t>
            </a:r>
            <a:r>
              <a:rPr lang="sk-SK" sz="1800" dirty="0" smtClean="0"/>
              <a:t>, odolné </a:t>
            </a:r>
            <a:r>
              <a:rPr lang="sk-SK" sz="1800" dirty="0" err="1" smtClean="0"/>
              <a:t>moliam,plesniam</a:t>
            </a:r>
            <a:r>
              <a:rPr lang="sk-SK" sz="1800" dirty="0" smtClean="0"/>
              <a:t>, nepriedušné-&gt; kožné ochorenia </a:t>
            </a:r>
          </a:p>
          <a:p>
            <a:r>
              <a:rPr lang="sk-SK" sz="1800" dirty="0" smtClean="0"/>
              <a:t>                                - elastické, rýchlo schnú (hydrofóbne), horľavé </a:t>
            </a:r>
          </a:p>
          <a:p>
            <a:r>
              <a:rPr lang="sk-SK" dirty="0" err="1" smtClean="0">
                <a:solidFill>
                  <a:srgbClr val="002060"/>
                </a:solidFill>
                <a:latin typeface="Australian Sunrise" pitchFamily="2" charset="0"/>
              </a:rPr>
              <a:t>Fenoplasty</a:t>
            </a:r>
            <a:r>
              <a:rPr lang="sk-SK" dirty="0" smtClean="0">
                <a:solidFill>
                  <a:srgbClr val="002060"/>
                </a:solidFill>
                <a:latin typeface="Australian Sunrise" pitchFamily="2" charset="0"/>
              </a:rPr>
              <a:t> a </a:t>
            </a:r>
            <a:r>
              <a:rPr lang="sk-SK" dirty="0" err="1" smtClean="0">
                <a:solidFill>
                  <a:srgbClr val="002060"/>
                </a:solidFill>
                <a:latin typeface="Australian Sunrise" pitchFamily="2" charset="0"/>
              </a:rPr>
              <a:t>aminoplasty</a:t>
            </a:r>
            <a:r>
              <a:rPr lang="sk-SK" dirty="0" smtClean="0">
                <a:solidFill>
                  <a:srgbClr val="002060"/>
                </a:solidFill>
                <a:latin typeface="Australian Sunrise" pitchFamily="2" charset="0"/>
              </a:rPr>
              <a:t> </a:t>
            </a:r>
          </a:p>
          <a:p>
            <a:r>
              <a:rPr lang="sk-SK" sz="1800" dirty="0" smtClean="0"/>
              <a:t>tiež -&gt; </a:t>
            </a:r>
            <a:r>
              <a:rPr lang="sk-SK" sz="1800" dirty="0" err="1" smtClean="0"/>
              <a:t>polykondenzáciou</a:t>
            </a:r>
            <a:endParaRPr lang="sk-SK" sz="1800" dirty="0" smtClean="0"/>
          </a:p>
          <a:p>
            <a:r>
              <a:rPr lang="sk-SK" sz="1800" u="sng" dirty="0" smtClean="0">
                <a:solidFill>
                  <a:srgbClr val="002060"/>
                </a:solidFill>
              </a:rPr>
              <a:t>Fenol plasty- </a:t>
            </a:r>
            <a:r>
              <a:rPr lang="sk-SK" sz="1800" u="sng" dirty="0" err="1" smtClean="0">
                <a:solidFill>
                  <a:srgbClr val="002060"/>
                </a:solidFill>
              </a:rPr>
              <a:t>fenolformaldehydové</a:t>
            </a:r>
            <a:r>
              <a:rPr lang="sk-SK" sz="1800" u="sng" dirty="0" smtClean="0">
                <a:solidFill>
                  <a:srgbClr val="002060"/>
                </a:solidFill>
              </a:rPr>
              <a:t> živice- </a:t>
            </a:r>
            <a:r>
              <a:rPr lang="sk-SK" sz="2400" b="1" dirty="0" smtClean="0">
                <a:solidFill>
                  <a:srgbClr val="002060"/>
                </a:solidFill>
                <a:latin typeface="Australian Sunrise" pitchFamily="2" charset="0"/>
              </a:rPr>
              <a:t>BAKELITY</a:t>
            </a:r>
            <a:endParaRPr lang="sk-SK" sz="2400" b="1" dirty="0">
              <a:solidFill>
                <a:srgbClr val="002060"/>
              </a:solidFill>
              <a:latin typeface="Australian Sunrise" pitchFamily="2" charset="0"/>
            </a:endParaRPr>
          </a:p>
        </p:txBody>
      </p:sp>
      <p:pic>
        <p:nvPicPr>
          <p:cNvPr id="4" name="Obrázok 3" descr="10927992_848131045244467_1362432254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714621"/>
            <a:ext cx="7643834" cy="235745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42910" y="5429264"/>
            <a:ext cx="4926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Patria sem aj </a:t>
            </a:r>
            <a:r>
              <a:rPr lang="sk-SK" sz="2400" b="1" dirty="0" smtClean="0">
                <a:solidFill>
                  <a:srgbClr val="002060"/>
                </a:solidFill>
                <a:latin typeface="Australian Sunrise" pitchFamily="2" charset="0"/>
              </a:rPr>
              <a:t>REZITY</a:t>
            </a:r>
            <a:r>
              <a:rPr lang="sk-SK" dirty="0" smtClean="0"/>
              <a:t> (v zásaditom prostredí)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88742"/>
          </a:xfrm>
        </p:spPr>
        <p:txBody>
          <a:bodyPr>
            <a:normAutofit/>
          </a:bodyPr>
          <a:lstStyle/>
          <a:p>
            <a:r>
              <a:rPr lang="sk-SK" sz="1800" u="sng" dirty="0" err="1" smtClean="0">
                <a:solidFill>
                  <a:srgbClr val="002060"/>
                </a:solidFill>
              </a:rPr>
              <a:t>Aminoplasty=močovino-formaldehydové</a:t>
            </a:r>
            <a:r>
              <a:rPr lang="sk-SK" sz="1800" u="sng" dirty="0" smtClean="0">
                <a:solidFill>
                  <a:srgbClr val="002060"/>
                </a:solidFill>
              </a:rPr>
              <a:t> živice </a:t>
            </a:r>
          </a:p>
          <a:p>
            <a:endParaRPr lang="sk-SK" sz="1800" u="sng" dirty="0">
              <a:solidFill>
                <a:srgbClr val="002060"/>
              </a:solidFill>
            </a:endParaRPr>
          </a:p>
        </p:txBody>
      </p:sp>
      <p:pic>
        <p:nvPicPr>
          <p:cNvPr id="4" name="Obrázok 3" descr="10904900_848138345243737_859306101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357298"/>
            <a:ext cx="7729201" cy="307967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14348" y="4857760"/>
            <a:ext cx="592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Sú bezfarebné, dobre sa dajú farbiť</a:t>
            </a:r>
          </a:p>
          <a:p>
            <a:r>
              <a:rPr lang="sk-SK" dirty="0" err="1" smtClean="0"/>
              <a:t>Zdratotne</a:t>
            </a:r>
            <a:r>
              <a:rPr lang="sk-SK" dirty="0" smtClean="0"/>
              <a:t> neškodné- výroba pohárikov, misiek, tanierov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500066"/>
          </a:xfrm>
        </p:spPr>
        <p:txBody>
          <a:bodyPr>
            <a:noAutofit/>
          </a:bodyPr>
          <a:lstStyle/>
          <a:p>
            <a:r>
              <a:rPr lang="sk-SK" sz="2800" dirty="0" smtClean="0">
                <a:solidFill>
                  <a:srgbClr val="002060"/>
                </a:solidFill>
                <a:latin typeface="Australian Sunrise" pitchFamily="2" charset="0"/>
              </a:rPr>
              <a:t>Šesťčlánkové:</a:t>
            </a:r>
            <a:endParaRPr lang="sk-SK" sz="2800" dirty="0">
              <a:solidFill>
                <a:srgbClr val="002060"/>
              </a:solidFill>
              <a:latin typeface="Australian Sunrise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60114"/>
          </a:xfrm>
        </p:spPr>
        <p:txBody>
          <a:bodyPr>
            <a:normAutofit/>
          </a:bodyPr>
          <a:lstStyle/>
          <a:p>
            <a:r>
              <a:rPr lang="sk-SK" sz="4000" dirty="0" err="1" smtClean="0">
                <a:solidFill>
                  <a:srgbClr val="002060"/>
                </a:solidFill>
                <a:latin typeface="Australian Sunrise" pitchFamily="2" charset="0"/>
              </a:rPr>
              <a:t>Pyridín</a:t>
            </a:r>
            <a:r>
              <a:rPr lang="sk-SK" sz="1800" dirty="0" smtClean="0">
                <a:solidFill>
                  <a:srgbClr val="002060"/>
                </a:solidFill>
                <a:latin typeface="Australian Sunrise" pitchFamily="2" charset="0"/>
              </a:rPr>
              <a:t>- </a:t>
            </a:r>
            <a:r>
              <a:rPr lang="sk-SK" sz="1800" dirty="0" smtClean="0"/>
              <a:t>obsahuje len jeden </a:t>
            </a:r>
            <a:r>
              <a:rPr lang="sk-SK" sz="1800" dirty="0" err="1" smtClean="0"/>
              <a:t>heteroatóm</a:t>
            </a:r>
            <a:r>
              <a:rPr lang="sk-SK" sz="1800" dirty="0" smtClean="0"/>
              <a:t> (N) </a:t>
            </a:r>
          </a:p>
          <a:p>
            <a:r>
              <a:rPr lang="sk-SK" sz="1800" dirty="0" smtClean="0">
                <a:solidFill>
                  <a:srgbClr val="002060"/>
                </a:solidFill>
                <a:latin typeface="Australian Sunrise" pitchFamily="2" charset="0"/>
              </a:rPr>
              <a:t>              - </a:t>
            </a:r>
            <a:r>
              <a:rPr lang="sk-SK" sz="1800" dirty="0" smtClean="0"/>
              <a:t>aromatický charakter, najstabilnejší z </a:t>
            </a:r>
            <a:r>
              <a:rPr lang="sk-SK" sz="1800" dirty="0" err="1" smtClean="0"/>
              <a:t>heterocyklu</a:t>
            </a:r>
            <a:endParaRPr lang="sk-SK" sz="1800" dirty="0" smtClean="0"/>
          </a:p>
          <a:p>
            <a:r>
              <a:rPr lang="sk-SK" sz="1800" dirty="0" smtClean="0"/>
              <a:t>                             - nepríjemne zapáchajúca (tekutina) kvapalina, získava sa z  </a:t>
            </a:r>
          </a:p>
          <a:p>
            <a:r>
              <a:rPr lang="sk-SK" sz="1800" dirty="0" smtClean="0"/>
              <a:t>                                čiernouhoľného dechtu </a:t>
            </a:r>
          </a:p>
          <a:p>
            <a:r>
              <a:rPr lang="sk-SK" sz="1800" dirty="0" smtClean="0"/>
              <a:t>                             - rozpúšťadlo </a:t>
            </a:r>
            <a:r>
              <a:rPr lang="sk-SK" sz="1800" dirty="0" err="1" smtClean="0"/>
              <a:t>org</a:t>
            </a:r>
            <a:r>
              <a:rPr lang="sk-SK" sz="1800" dirty="0" smtClean="0"/>
              <a:t>. Zlúčenín, nikotín   </a:t>
            </a:r>
          </a:p>
          <a:p>
            <a:r>
              <a:rPr lang="sk-SK" sz="1800" dirty="0" smtClean="0"/>
              <a:t>                             - zásaditý charakter </a:t>
            </a:r>
          </a:p>
          <a:p>
            <a:r>
              <a:rPr lang="sk-SK" sz="1800" dirty="0" smtClean="0"/>
              <a:t>                             - </a:t>
            </a:r>
            <a:r>
              <a:rPr lang="sk-SK" sz="1800" dirty="0" err="1" smtClean="0"/>
              <a:t>spôs</a:t>
            </a:r>
            <a:r>
              <a:rPr lang="sk-SK" sz="1800" dirty="0" smtClean="0"/>
              <a:t>. voľným </a:t>
            </a:r>
            <a:r>
              <a:rPr lang="sk-SK" sz="1800" dirty="0" err="1" smtClean="0"/>
              <a:t>elek</a:t>
            </a:r>
            <a:r>
              <a:rPr lang="sk-SK" sz="1800" dirty="0" smtClean="0"/>
              <a:t>. párom  na N. Voľný </a:t>
            </a:r>
            <a:r>
              <a:rPr lang="sk-SK" sz="1800" dirty="0" err="1" smtClean="0"/>
              <a:t>elek</a:t>
            </a:r>
            <a:r>
              <a:rPr lang="sk-SK" sz="1800" dirty="0" smtClean="0"/>
              <a:t>. pár sa </a:t>
            </a:r>
          </a:p>
          <a:p>
            <a:r>
              <a:rPr lang="sk-SK" sz="1800" dirty="0" smtClean="0"/>
              <a:t>                               nezapája do konjugácie </a:t>
            </a:r>
          </a:p>
          <a:p>
            <a:r>
              <a:rPr lang="sk-SK" sz="1800" dirty="0" smtClean="0"/>
              <a:t>Derivát </a:t>
            </a:r>
            <a:r>
              <a:rPr lang="sk-SK" sz="1800" dirty="0" err="1" smtClean="0"/>
              <a:t>pyridu</a:t>
            </a:r>
            <a:r>
              <a:rPr lang="sk-SK" sz="1800" dirty="0" smtClean="0"/>
              <a:t> je KYSELINA NIKOTÍNOVÁ a jej </a:t>
            </a:r>
            <a:r>
              <a:rPr lang="sk-SK" sz="1800" dirty="0" err="1" smtClean="0"/>
              <a:t>amid</a:t>
            </a:r>
            <a:r>
              <a:rPr lang="sk-SK" sz="1800" dirty="0" smtClean="0"/>
              <a:t> je NIKOTÍNAMID (súčasť </a:t>
            </a:r>
            <a:r>
              <a:rPr lang="sk-SK" sz="1800" dirty="0" err="1" smtClean="0"/>
              <a:t>vit</a:t>
            </a:r>
            <a:r>
              <a:rPr lang="sk-SK" sz="1800" dirty="0" smtClean="0"/>
              <a:t>. PP v </a:t>
            </a:r>
            <a:r>
              <a:rPr lang="sk-SK" sz="1800" dirty="0" err="1" smtClean="0"/>
              <a:t>B-komplexe</a:t>
            </a:r>
            <a:r>
              <a:rPr lang="sk-SK" sz="1800" dirty="0" smtClean="0"/>
              <a:t>)                  </a:t>
            </a:r>
            <a:endParaRPr lang="sk-SK" sz="4000" dirty="0"/>
          </a:p>
        </p:txBody>
      </p:sp>
      <p:pic>
        <p:nvPicPr>
          <p:cNvPr id="4" name="Obrázok 3" descr="10912927_848254468565458_1815335110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4572008"/>
            <a:ext cx="2020882" cy="1417361"/>
          </a:xfrm>
          <a:prstGeom prst="rect">
            <a:avLst/>
          </a:prstGeom>
        </p:spPr>
      </p:pic>
      <p:pic>
        <p:nvPicPr>
          <p:cNvPr id="5" name="Obrázok 4" descr="3d34639838405b4a63b32084b08af08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642918"/>
            <a:ext cx="928694" cy="10233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00132"/>
          </a:xfrm>
        </p:spPr>
        <p:txBody>
          <a:bodyPr>
            <a:normAutofit/>
          </a:bodyPr>
          <a:lstStyle/>
          <a:p>
            <a:r>
              <a:rPr lang="sk-SK" sz="4400" dirty="0" err="1" smtClean="0">
                <a:solidFill>
                  <a:srgbClr val="002060"/>
                </a:solidFill>
                <a:latin typeface="Australian Sunrise" pitchFamily="2" charset="0"/>
              </a:rPr>
              <a:t>Pyrimidín</a:t>
            </a:r>
            <a:endParaRPr lang="sk-SK" sz="4400" dirty="0">
              <a:solidFill>
                <a:srgbClr val="002060"/>
              </a:solidFill>
              <a:latin typeface="Australian Sunrise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>
            <a:normAutofit/>
          </a:bodyPr>
          <a:lstStyle/>
          <a:p>
            <a:r>
              <a:rPr lang="sk-SK" sz="1800" dirty="0" smtClean="0"/>
              <a:t>Obsahuje 2 </a:t>
            </a:r>
            <a:r>
              <a:rPr lang="sk-SK" sz="1800" dirty="0" err="1" smtClean="0"/>
              <a:t>heteroatómy</a:t>
            </a:r>
            <a:r>
              <a:rPr lang="sk-SK" sz="1800" dirty="0" smtClean="0"/>
              <a:t> (N)</a:t>
            </a:r>
          </a:p>
          <a:p>
            <a:r>
              <a:rPr lang="sk-SK" sz="1800" dirty="0" smtClean="0"/>
              <a:t>Odvodzujú sa z neho </a:t>
            </a:r>
            <a:r>
              <a:rPr lang="sk-SK" sz="1800" dirty="0" err="1" smtClean="0"/>
              <a:t>dusikaté</a:t>
            </a:r>
            <a:r>
              <a:rPr lang="sk-SK" sz="1800" dirty="0" smtClean="0"/>
              <a:t> bázy T,U,C ( zložky nukleových kyselín)</a:t>
            </a:r>
          </a:p>
          <a:p>
            <a:r>
              <a:rPr lang="sk-SK" sz="1800" dirty="0" smtClean="0"/>
              <a:t>Odvodzujú sa z neho </a:t>
            </a:r>
            <a:r>
              <a:rPr lang="sk-SK" sz="1800" u="sng" dirty="0" smtClean="0"/>
              <a:t>kyselina </a:t>
            </a:r>
            <a:r>
              <a:rPr lang="sk-SK" sz="1800" u="sng" dirty="0" err="1" smtClean="0"/>
              <a:t>barbiturová</a:t>
            </a:r>
            <a:r>
              <a:rPr lang="sk-SK" sz="1800" u="sng" dirty="0" smtClean="0"/>
              <a:t> </a:t>
            </a:r>
            <a:r>
              <a:rPr lang="sk-SK" sz="1800" dirty="0" smtClean="0"/>
              <a:t>a jej deriváty </a:t>
            </a:r>
            <a:r>
              <a:rPr lang="sk-SK" sz="1800" b="1" dirty="0" smtClean="0">
                <a:solidFill>
                  <a:srgbClr val="002060"/>
                </a:solidFill>
                <a:latin typeface="Australian Sunrise" pitchFamily="2" charset="0"/>
              </a:rPr>
              <a:t>BARBITURÁLY </a:t>
            </a:r>
            <a:r>
              <a:rPr lang="sk-SK" sz="1800" dirty="0" smtClean="0"/>
              <a:t>(zložka liečiv – hypnotika, sedatíva) </a:t>
            </a:r>
          </a:p>
          <a:p>
            <a:endParaRPr lang="sk-SK" sz="1800" dirty="0" smtClean="0"/>
          </a:p>
          <a:p>
            <a:r>
              <a:rPr lang="sk-SK" sz="4400" dirty="0" err="1" smtClean="0">
                <a:solidFill>
                  <a:srgbClr val="002060"/>
                </a:solidFill>
                <a:latin typeface="Australian Sunrise" pitchFamily="2" charset="0"/>
              </a:rPr>
              <a:t>Purín</a:t>
            </a:r>
            <a:r>
              <a:rPr lang="sk-SK" sz="1800" dirty="0" smtClean="0">
                <a:solidFill>
                  <a:srgbClr val="002060"/>
                </a:solidFill>
              </a:rPr>
              <a:t> - </a:t>
            </a:r>
            <a:r>
              <a:rPr lang="sk-SK" sz="1800" dirty="0" err="1" smtClean="0"/>
              <a:t>heterocyk</a:t>
            </a:r>
            <a:r>
              <a:rPr lang="sk-SK" sz="1800" dirty="0" smtClean="0"/>
              <a:t>. Zlúčenina s 2 kondenzovanými </a:t>
            </a:r>
            <a:r>
              <a:rPr lang="sk-SK" sz="1800" dirty="0" err="1" smtClean="0"/>
              <a:t>heterocyklami</a:t>
            </a:r>
            <a:r>
              <a:rPr lang="sk-SK" sz="1800" dirty="0" smtClean="0"/>
              <a:t> </a:t>
            </a:r>
          </a:p>
          <a:p>
            <a:r>
              <a:rPr lang="sk-SK" sz="1800" dirty="0" smtClean="0">
                <a:solidFill>
                  <a:srgbClr val="002060"/>
                </a:solidFill>
                <a:latin typeface="Australian Sunrise" pitchFamily="2" charset="0"/>
              </a:rPr>
              <a:t>           -</a:t>
            </a:r>
            <a:r>
              <a:rPr lang="sk-SK" sz="1800" dirty="0" smtClean="0"/>
              <a:t>nikdy sa </a:t>
            </a:r>
            <a:r>
              <a:rPr lang="sk-SK" sz="1800" dirty="0" err="1" smtClean="0"/>
              <a:t>purín</a:t>
            </a:r>
            <a:r>
              <a:rPr lang="sk-SK" sz="1800" dirty="0" smtClean="0"/>
              <a:t> v prírode nevyskytuje voľný</a:t>
            </a:r>
          </a:p>
          <a:p>
            <a:r>
              <a:rPr lang="sk-SK" sz="1800" dirty="0" smtClean="0"/>
              <a:t>                       - odvodzujú sa od neho –</a:t>
            </a:r>
            <a:r>
              <a:rPr lang="sk-SK" sz="1800" dirty="0" err="1" smtClean="0">
                <a:solidFill>
                  <a:srgbClr val="002060"/>
                </a:solidFill>
              </a:rPr>
              <a:t>AG-bázy</a:t>
            </a:r>
            <a:r>
              <a:rPr lang="sk-SK" sz="1800" dirty="0" smtClean="0">
                <a:solidFill>
                  <a:srgbClr val="002060"/>
                </a:solidFill>
              </a:rPr>
              <a:t> NK </a:t>
            </a:r>
          </a:p>
          <a:p>
            <a:r>
              <a:rPr lang="sk-SK" sz="1800" dirty="0" smtClean="0"/>
              <a:t>Derivát </a:t>
            </a:r>
            <a:r>
              <a:rPr lang="sk-SK" sz="1800" dirty="0" err="1" smtClean="0"/>
              <a:t>purínu</a:t>
            </a:r>
            <a:r>
              <a:rPr lang="sk-SK" sz="1800" dirty="0" smtClean="0"/>
              <a:t>= </a:t>
            </a:r>
            <a:r>
              <a:rPr lang="sk-SK" sz="1800" dirty="0" smtClean="0">
                <a:solidFill>
                  <a:srgbClr val="002060"/>
                </a:solidFill>
              </a:rPr>
              <a:t>KYSELINA MOČOVÁ- </a:t>
            </a:r>
            <a:r>
              <a:rPr lang="sk-SK" sz="1800" dirty="0" smtClean="0"/>
              <a:t>konečný produkt premeny </a:t>
            </a:r>
            <a:r>
              <a:rPr lang="sk-SK" sz="1800" dirty="0" err="1" smtClean="0"/>
              <a:t>purínových</a:t>
            </a:r>
            <a:r>
              <a:rPr lang="sk-SK" sz="1800" dirty="0" smtClean="0"/>
              <a:t> látok (plazy a vtáky vylučujú </a:t>
            </a:r>
            <a:r>
              <a:rPr lang="sk-SK" sz="1800" dirty="0" err="1" smtClean="0"/>
              <a:t>kys</a:t>
            </a:r>
            <a:r>
              <a:rPr lang="sk-SK" sz="1800" dirty="0" smtClean="0"/>
              <a:t>. močovú) </a:t>
            </a:r>
          </a:p>
          <a:p>
            <a:r>
              <a:rPr lang="sk-SK" sz="1800" dirty="0" smtClean="0"/>
              <a:t>                            -bezfarebná látka nerozpustná v H2O</a:t>
            </a:r>
          </a:p>
          <a:p>
            <a:r>
              <a:rPr lang="sk-SK" sz="1800" dirty="0" smtClean="0"/>
              <a:t>                            - v malom množstve je v krvi, vylučuje sa močom</a:t>
            </a:r>
          </a:p>
          <a:p>
            <a:r>
              <a:rPr lang="sk-SK" sz="1800" dirty="0" smtClean="0"/>
              <a:t>                            - súčasť močových kameňov</a:t>
            </a:r>
          </a:p>
          <a:p>
            <a:r>
              <a:rPr lang="sk-SK" sz="1800" dirty="0" smtClean="0"/>
              <a:t>                       </a:t>
            </a:r>
            <a:endParaRPr lang="sk-SK" sz="4400" dirty="0"/>
          </a:p>
        </p:txBody>
      </p:sp>
      <p:pic>
        <p:nvPicPr>
          <p:cNvPr id="4" name="Obrázok 3" descr="10913715_848286238562281_1287759413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000636"/>
            <a:ext cx="1617656" cy="1101297"/>
          </a:xfrm>
          <a:prstGeom prst="rect">
            <a:avLst/>
          </a:prstGeom>
        </p:spPr>
      </p:pic>
      <p:pic>
        <p:nvPicPr>
          <p:cNvPr id="5" name="Obrázok 4" descr="Pyrimidi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3372" y="642918"/>
            <a:ext cx="896726" cy="1061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928694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  <a:latin typeface="Australian Sunrise" pitchFamily="2" charset="0"/>
              </a:rPr>
              <a:t>Vysvetlenie zásaditosti </a:t>
            </a:r>
            <a:r>
              <a:rPr lang="sk-SK" dirty="0" err="1" smtClean="0">
                <a:solidFill>
                  <a:srgbClr val="002060"/>
                </a:solidFill>
                <a:latin typeface="Australian Sunrise" pitchFamily="2" charset="0"/>
              </a:rPr>
              <a:t>pyridínu</a:t>
            </a:r>
            <a:endParaRPr lang="sk-SK" dirty="0">
              <a:solidFill>
                <a:srgbClr val="002060"/>
              </a:solidFill>
              <a:latin typeface="Australian Sunrise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>
            <a:normAutofit/>
          </a:bodyPr>
          <a:lstStyle/>
          <a:p>
            <a:r>
              <a:rPr lang="sk-SK" sz="1800" dirty="0" smtClean="0"/>
              <a:t>voľný </a:t>
            </a:r>
            <a:r>
              <a:rPr lang="sk-SK" sz="1800" dirty="0" err="1" smtClean="0"/>
              <a:t>elek</a:t>
            </a:r>
            <a:r>
              <a:rPr lang="sk-SK" sz="1800" dirty="0" smtClean="0"/>
              <a:t>. pár na N, N má vysokú hodnotu </a:t>
            </a:r>
            <a:r>
              <a:rPr lang="sk-SK" sz="1800" dirty="0" err="1" smtClean="0"/>
              <a:t>elnegativity</a:t>
            </a:r>
            <a:endParaRPr lang="sk-SK" sz="1800" dirty="0" smtClean="0"/>
          </a:p>
          <a:p>
            <a:r>
              <a:rPr lang="sk-SK" sz="1800" dirty="0" smtClean="0"/>
              <a:t>N si priťahuje väzbové elektróny a na cykle a na cykle sa to prejaví zníženou </a:t>
            </a:r>
            <a:r>
              <a:rPr lang="sk-SK" sz="1800" dirty="0" err="1" smtClean="0"/>
              <a:t>elek</a:t>
            </a:r>
            <a:r>
              <a:rPr lang="sk-SK" sz="1800" dirty="0" smtClean="0"/>
              <a:t>. hustotou </a:t>
            </a:r>
          </a:p>
          <a:p>
            <a:r>
              <a:rPr lang="sk-SK" sz="1800" dirty="0" smtClean="0"/>
              <a:t>Je </a:t>
            </a:r>
            <a:r>
              <a:rPr lang="sk-SK" sz="2400" b="1" dirty="0" smtClean="0">
                <a:solidFill>
                  <a:srgbClr val="002060"/>
                </a:solidFill>
                <a:latin typeface="Australian Sunrise" pitchFamily="2" charset="0"/>
              </a:rPr>
              <a:t>slabá zásada </a:t>
            </a:r>
          </a:p>
          <a:p>
            <a:endParaRPr lang="sk-SK" sz="2400" b="1" dirty="0" smtClean="0">
              <a:solidFill>
                <a:srgbClr val="002060"/>
              </a:solidFill>
              <a:latin typeface="Australian Sunrise" pitchFamily="2" charset="0"/>
            </a:endParaRPr>
          </a:p>
          <a:p>
            <a:r>
              <a:rPr lang="sk-SK" sz="2400" b="1" dirty="0" smtClean="0">
                <a:solidFill>
                  <a:srgbClr val="002060"/>
                </a:solidFill>
                <a:latin typeface="Australian Sunrise" pitchFamily="2" charset="0"/>
              </a:rPr>
              <a:t>Dôkaz: </a:t>
            </a:r>
            <a:r>
              <a:rPr lang="sk-SK" sz="1800" dirty="0" smtClean="0"/>
              <a:t>voda + </a:t>
            </a:r>
            <a:r>
              <a:rPr lang="sk-SK" sz="1800" dirty="0" err="1" smtClean="0"/>
              <a:t>pyridín</a:t>
            </a:r>
            <a:r>
              <a:rPr lang="sk-SK" sz="1800" dirty="0" smtClean="0"/>
              <a:t> -&gt; zapácha, po pridaní </a:t>
            </a:r>
            <a:r>
              <a:rPr lang="sk-SK" sz="1800" dirty="0" err="1" smtClean="0"/>
              <a:t>HCl</a:t>
            </a:r>
            <a:r>
              <a:rPr lang="sk-SK" sz="1800" dirty="0" smtClean="0"/>
              <a:t> -&gt;nezapácha -&gt; soľ</a:t>
            </a:r>
          </a:p>
          <a:p>
            <a:r>
              <a:rPr lang="sk-SK" sz="1800" dirty="0" smtClean="0"/>
              <a:t>Zápach sa objaví po pridaní NAOH</a:t>
            </a:r>
            <a:endParaRPr lang="sk-SK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241</TotalTime>
  <Words>576</Words>
  <Application>Microsoft Office PowerPoint</Application>
  <PresentationFormat>Prezentácia na obrazovke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Mestský</vt:lpstr>
      <vt:lpstr>Heterocyklické zlúčeniny</vt:lpstr>
      <vt:lpstr>Heterocyklické zlúčeniny            (päťčlánkové) </vt:lpstr>
      <vt:lpstr>Snímka 3</vt:lpstr>
      <vt:lpstr>Pyrol</vt:lpstr>
      <vt:lpstr>Snímka 5</vt:lpstr>
      <vt:lpstr>Snímka 6</vt:lpstr>
      <vt:lpstr>Šesťčlánkové:</vt:lpstr>
      <vt:lpstr>Pyrimidín</vt:lpstr>
      <vt:lpstr>Vysvetlenie zásaditosti pyridínu</vt:lpstr>
      <vt:lpstr>Reakcie pyridínu:</vt:lpstr>
      <vt:lpstr>Využitie a význam v živých organizmoch:</vt:lpstr>
      <vt:lpstr>Snímka 12</vt:lpstr>
      <vt:lpstr>Snímka 13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Heterocyklické zlúčeniny</dc:title>
  <dc:creator>Jan</dc:creator>
  <cp:lastModifiedBy>Gymgl</cp:lastModifiedBy>
  <cp:revision>2</cp:revision>
  <dcterms:created xsi:type="dcterms:W3CDTF">2015-01-10T09:56:48Z</dcterms:created>
  <dcterms:modified xsi:type="dcterms:W3CDTF">2015-01-11T18:19:18Z</dcterms:modified>
</cp:coreProperties>
</file>