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2" d="100"/>
          <a:sy n="72" d="100"/>
        </p:scale>
        <p:origin x="-124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D70FF3-3E4C-463D-B37B-A89411512E63}" type="datetimeFigureOut">
              <a:rPr lang="cs-CZ" smtClean="0"/>
              <a:t>7.12.2014</a:t>
            </a:fld>
            <a:endParaRPr lang="cs-CZ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AE304F-6779-4C96-AF88-0E87CCD53A6A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282" y="1000108"/>
            <a:ext cx="7851648" cy="1828800"/>
          </a:xfrm>
        </p:spPr>
        <p:txBody>
          <a:bodyPr/>
          <a:lstStyle/>
          <a:p>
            <a:r>
              <a:rPr lang="sk-SK" sz="8000" dirty="0" err="1" smtClean="0">
                <a:latin typeface="Comic Sans MS" pitchFamily="66" charset="0"/>
              </a:rPr>
              <a:t>Nitrozlúčeniny</a:t>
            </a:r>
            <a:r>
              <a:rPr lang="sk-SK" dirty="0" smtClean="0"/>
              <a:t> 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cs-CZ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err="1">
                <a:latin typeface="Comic Sans MS" pitchFamily="66" charset="0"/>
              </a:rPr>
              <a:t>Nitrozlúčeniny</a:t>
            </a:r>
            <a:r>
              <a:rPr lang="cs-CZ" sz="3600" dirty="0">
                <a:latin typeface="Comic Sans MS" pitchFamily="66" charset="0"/>
              </a:rPr>
              <a:t> </a:t>
            </a:r>
            <a:r>
              <a:rPr lang="cs-CZ" sz="3600" dirty="0" err="1">
                <a:latin typeface="Comic Sans MS" pitchFamily="66" charset="0"/>
              </a:rPr>
              <a:t>patria</a:t>
            </a:r>
            <a:r>
              <a:rPr lang="cs-CZ" sz="3600" dirty="0">
                <a:latin typeface="Comic Sans MS" pitchFamily="66" charset="0"/>
              </a:rPr>
              <a:t> do skupiny dusíkatých </a:t>
            </a:r>
            <a:r>
              <a:rPr lang="cs-CZ" sz="3600" dirty="0" err="1">
                <a:latin typeface="Comic Sans MS" pitchFamily="66" charset="0"/>
              </a:rPr>
              <a:t>derivátov</a:t>
            </a:r>
            <a:r>
              <a:rPr lang="cs-CZ" sz="3600" dirty="0">
                <a:latin typeface="Comic Sans MS" pitchFamily="66" charset="0"/>
              </a:rPr>
              <a:t> </a:t>
            </a:r>
            <a:r>
              <a:rPr lang="cs-CZ" sz="3600" dirty="0" err="1">
                <a:latin typeface="Comic Sans MS" pitchFamily="66" charset="0"/>
              </a:rPr>
              <a:t>uhľovodíkov</a:t>
            </a:r>
            <a:r>
              <a:rPr lang="cs-CZ" sz="3600" dirty="0">
                <a:latin typeface="Comic Sans MS" pitchFamily="66" charset="0"/>
              </a:rPr>
              <a:t>. V molekule </a:t>
            </a:r>
            <a:r>
              <a:rPr lang="cs-CZ" sz="3600" dirty="0" err="1">
                <a:latin typeface="Comic Sans MS" pitchFamily="66" charset="0"/>
              </a:rPr>
              <a:t>nitrozlúčeniny</a:t>
            </a:r>
            <a:r>
              <a:rPr lang="cs-CZ" sz="3600" dirty="0">
                <a:latin typeface="Comic Sans MS" pitchFamily="66" charset="0"/>
              </a:rPr>
              <a:t> </a:t>
            </a:r>
            <a:r>
              <a:rPr lang="cs-CZ" sz="3600" dirty="0" err="1">
                <a:latin typeface="Comic Sans MS" pitchFamily="66" charset="0"/>
              </a:rPr>
              <a:t>sa</a:t>
            </a:r>
            <a:r>
              <a:rPr lang="cs-CZ" sz="3600" dirty="0">
                <a:latin typeface="Comic Sans MS" pitchFamily="66" charset="0"/>
              </a:rPr>
              <a:t> </a:t>
            </a:r>
            <a:r>
              <a:rPr lang="cs-CZ" sz="3600" dirty="0" err="1">
                <a:latin typeface="Comic Sans MS" pitchFamily="66" charset="0"/>
              </a:rPr>
              <a:t>nachádza</a:t>
            </a:r>
            <a:r>
              <a:rPr lang="cs-CZ" sz="3600" dirty="0">
                <a:latin typeface="Comic Sans MS" pitchFamily="66" charset="0"/>
              </a:rPr>
              <a:t> </a:t>
            </a:r>
            <a:r>
              <a:rPr lang="cs-CZ" sz="3600" dirty="0" err="1">
                <a:latin typeface="Comic Sans MS" pitchFamily="66" charset="0"/>
              </a:rPr>
              <a:t>jednoväzbová</a:t>
            </a:r>
            <a:r>
              <a:rPr lang="cs-CZ" sz="3600" dirty="0">
                <a:latin typeface="Comic Sans MS" pitchFamily="66" charset="0"/>
              </a:rPr>
              <a:t> skupinu NO</a:t>
            </a:r>
            <a:r>
              <a:rPr lang="cs-CZ" sz="3600" baseline="-25000" dirty="0">
                <a:latin typeface="Comic Sans MS" pitchFamily="66" charset="0"/>
              </a:rPr>
              <a:t>2</a:t>
            </a:r>
            <a:r>
              <a:rPr lang="cs-CZ" sz="3600" dirty="0">
                <a:latin typeface="Comic Sans MS" pitchFamily="66" charset="0"/>
              </a:rPr>
              <a:t>, </a:t>
            </a:r>
            <a:r>
              <a:rPr lang="cs-CZ" sz="3600" dirty="0" err="1">
                <a:latin typeface="Comic Sans MS" pitchFamily="66" charset="0"/>
              </a:rPr>
              <a:t>ktorá</a:t>
            </a:r>
            <a:r>
              <a:rPr lang="cs-CZ" sz="3600" dirty="0">
                <a:latin typeface="Comic Sans MS" pitchFamily="66" charset="0"/>
              </a:rPr>
              <a:t> je </a:t>
            </a:r>
            <a:r>
              <a:rPr lang="cs-CZ" sz="3600" dirty="0" err="1">
                <a:latin typeface="Comic Sans MS" pitchFamily="66" charset="0"/>
              </a:rPr>
              <a:t>naviazaná</a:t>
            </a:r>
            <a:r>
              <a:rPr lang="cs-CZ" sz="3600" dirty="0">
                <a:latin typeface="Comic Sans MS" pitchFamily="66" charset="0"/>
              </a:rPr>
              <a:t> na </a:t>
            </a:r>
            <a:r>
              <a:rPr lang="cs-CZ" sz="3600" dirty="0" err="1">
                <a:latin typeface="Comic Sans MS" pitchFamily="66" charset="0"/>
              </a:rPr>
              <a:t>atóm</a:t>
            </a:r>
            <a:r>
              <a:rPr lang="cs-CZ" sz="3600" dirty="0">
                <a:latin typeface="Comic Sans MS" pitchFamily="66" charset="0"/>
              </a:rPr>
              <a:t> </a:t>
            </a:r>
            <a:r>
              <a:rPr lang="cs-CZ" sz="3600" dirty="0" err="1">
                <a:latin typeface="Comic Sans MS" pitchFamily="66" charset="0"/>
              </a:rPr>
              <a:t>uhlíka</a:t>
            </a:r>
            <a:r>
              <a:rPr lang="cs-CZ" sz="36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obsahu 3" descr="nitroz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571612"/>
            <a:ext cx="4057650" cy="2971800"/>
          </a:xfrm>
        </p:spPr>
      </p:pic>
      <p:pic>
        <p:nvPicPr>
          <p:cNvPr id="5" name="Obrázok 4" descr="slide0044_image071.gif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214942" y="3000372"/>
            <a:ext cx="3530889" cy="364333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6572264" y="271462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Trinitrotoulen</a:t>
            </a:r>
            <a:r>
              <a:rPr lang="sk-SK" dirty="0" smtClean="0"/>
              <a:t> – TNT </a:t>
            </a:r>
            <a:endParaRPr lang="cs-CZ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latin typeface="Comic Sans MS" pitchFamily="66" charset="0"/>
              </a:rPr>
              <a:t>Vlastnosti </a:t>
            </a:r>
            <a:r>
              <a:rPr lang="sk-SK" sz="5400" dirty="0" err="1" smtClean="0">
                <a:latin typeface="Comic Sans MS" pitchFamily="66" charset="0"/>
              </a:rPr>
              <a:t>nitrozlúčenín</a:t>
            </a:r>
            <a:r>
              <a:rPr lang="sk-SK" sz="5400" dirty="0" smtClean="0">
                <a:latin typeface="Comic Sans MS" pitchFamily="66" charset="0"/>
              </a:rPr>
              <a:t> </a:t>
            </a:r>
            <a:endParaRPr lang="cs-CZ" sz="5400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3300" dirty="0">
                <a:latin typeface="Comic Sans MS" pitchFamily="66" charset="0"/>
              </a:rPr>
              <a:t/>
            </a:r>
            <a:br>
              <a:rPr lang="cs-CZ" sz="3300" dirty="0">
                <a:latin typeface="Comic Sans MS" pitchFamily="66" charset="0"/>
              </a:rPr>
            </a:br>
            <a:r>
              <a:rPr lang="cs-CZ" sz="3300" dirty="0" err="1">
                <a:latin typeface="Comic Sans MS" pitchFamily="66" charset="0"/>
              </a:rPr>
              <a:t>prevažne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sú</a:t>
            </a:r>
            <a:r>
              <a:rPr lang="cs-CZ" sz="3300" dirty="0">
                <a:latin typeface="Comic Sans MS" pitchFamily="66" charset="0"/>
              </a:rPr>
              <a:t> to </a:t>
            </a:r>
            <a:r>
              <a:rPr lang="cs-CZ" sz="3300" dirty="0" err="1">
                <a:latin typeface="Comic Sans MS" pitchFamily="66" charset="0"/>
              </a:rPr>
              <a:t>kvapalné</a:t>
            </a:r>
            <a:r>
              <a:rPr lang="cs-CZ" sz="3300" dirty="0">
                <a:latin typeface="Comic Sans MS" pitchFamily="66" charset="0"/>
              </a:rPr>
              <a:t> látky – </a:t>
            </a:r>
            <a:r>
              <a:rPr lang="cs-CZ" sz="3300" dirty="0" err="1">
                <a:latin typeface="Comic Sans MS" pitchFamily="66" charset="0"/>
              </a:rPr>
              <a:t>nitrometán</a:t>
            </a:r>
            <a:r>
              <a:rPr lang="cs-CZ" sz="3300" dirty="0">
                <a:latin typeface="Comic Sans MS" pitchFamily="66" charset="0"/>
              </a:rPr>
              <a:t>, </a:t>
            </a:r>
            <a:r>
              <a:rPr lang="cs-CZ" sz="3300" dirty="0" err="1">
                <a:latin typeface="Comic Sans MS" pitchFamily="66" charset="0"/>
              </a:rPr>
              <a:t>nitrobenzén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alebo</a:t>
            </a:r>
            <a:r>
              <a:rPr lang="cs-CZ" sz="3300" dirty="0">
                <a:latin typeface="Comic Sans MS" pitchFamily="66" charset="0"/>
              </a:rPr>
              <a:t> látky s pevným </a:t>
            </a:r>
            <a:r>
              <a:rPr lang="cs-CZ" sz="3300" dirty="0" err="1">
                <a:latin typeface="Comic Sans MS" pitchFamily="66" charset="0"/>
              </a:rPr>
              <a:t>skupenstvom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napríklad</a:t>
            </a:r>
            <a:r>
              <a:rPr lang="cs-CZ" sz="3300" dirty="0">
                <a:latin typeface="Comic Sans MS" pitchFamily="66" charset="0"/>
              </a:rPr>
              <a:t> TNT – </a:t>
            </a:r>
            <a:r>
              <a:rPr lang="cs-CZ" sz="3300" dirty="0" err="1">
                <a:latin typeface="Comic Sans MS" pitchFamily="66" charset="0"/>
              </a:rPr>
              <a:t>trinitrotoluén</a:t>
            </a:r>
            <a:endParaRPr lang="cs-CZ" sz="3300" dirty="0">
              <a:latin typeface="Comic Sans MS" pitchFamily="66" charset="0"/>
            </a:endParaRPr>
          </a:p>
          <a:p>
            <a:r>
              <a:rPr lang="cs-CZ" sz="3300" dirty="0">
                <a:latin typeface="Comic Sans MS" pitchFamily="66" charset="0"/>
              </a:rPr>
              <a:t> </a:t>
            </a:r>
          </a:p>
          <a:p>
            <a:r>
              <a:rPr lang="cs-CZ" sz="3300" dirty="0" err="1">
                <a:latin typeface="Comic Sans MS" pitchFamily="66" charset="0"/>
              </a:rPr>
              <a:t>nitrozlúčeniny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sa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nerozpúšťajú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vo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vode</a:t>
            </a:r>
            <a:endParaRPr lang="cs-CZ" sz="3300" dirty="0">
              <a:latin typeface="Comic Sans MS" pitchFamily="66" charset="0"/>
            </a:endParaRPr>
          </a:p>
          <a:p>
            <a:r>
              <a:rPr lang="cs-CZ" sz="3300" dirty="0">
                <a:latin typeface="Comic Sans MS" pitchFamily="66" charset="0"/>
              </a:rPr>
              <a:t> </a:t>
            </a:r>
          </a:p>
          <a:p>
            <a:r>
              <a:rPr lang="cs-CZ" sz="3300" dirty="0" err="1">
                <a:latin typeface="Comic Sans MS" pitchFamily="66" charset="0"/>
              </a:rPr>
              <a:t>časť</a:t>
            </a:r>
            <a:r>
              <a:rPr lang="cs-CZ" sz="3300" dirty="0">
                <a:latin typeface="Comic Sans MS" pitchFamily="66" charset="0"/>
              </a:rPr>
              <a:t> z </a:t>
            </a:r>
            <a:r>
              <a:rPr lang="cs-CZ" sz="3300" dirty="0" err="1">
                <a:latin typeface="Comic Sans MS" pitchFamily="66" charset="0"/>
              </a:rPr>
              <a:t>nitrozlúčenín</a:t>
            </a:r>
            <a:r>
              <a:rPr lang="cs-CZ" sz="3300" dirty="0">
                <a:latin typeface="Comic Sans MS" pitchFamily="66" charset="0"/>
              </a:rPr>
              <a:t> je jedovatá</a:t>
            </a:r>
          </a:p>
          <a:p>
            <a:r>
              <a:rPr lang="cs-CZ" sz="3300" dirty="0">
                <a:latin typeface="Comic Sans MS" pitchFamily="66" charset="0"/>
              </a:rPr>
              <a:t> </a:t>
            </a:r>
          </a:p>
          <a:p>
            <a:r>
              <a:rPr lang="cs-CZ" sz="3300" dirty="0" err="1">
                <a:latin typeface="Comic Sans MS" pitchFamily="66" charset="0"/>
              </a:rPr>
              <a:t>majú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typickú</a:t>
            </a:r>
            <a:r>
              <a:rPr lang="cs-CZ" sz="3300" dirty="0">
                <a:latin typeface="Comic Sans MS" pitchFamily="66" charset="0"/>
              </a:rPr>
              <a:t> </a:t>
            </a:r>
            <a:r>
              <a:rPr lang="cs-CZ" sz="3300" dirty="0" err="1">
                <a:latin typeface="Comic Sans MS" pitchFamily="66" charset="0"/>
              </a:rPr>
              <a:t>arómu</a:t>
            </a:r>
            <a:endParaRPr lang="cs-CZ" sz="3300" dirty="0">
              <a:latin typeface="Comic Sans MS" pitchFamily="66" charset="0"/>
            </a:endParaRPr>
          </a:p>
          <a:p>
            <a:pPr>
              <a:buNone/>
            </a:pP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Nitrácia</a:t>
            </a:r>
            <a:endParaRPr lang="cs-CZ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 smtClean="0">
                <a:latin typeface="Comic Sans MS" pitchFamily="66" charset="0"/>
              </a:rPr>
              <a:t>Nitrácia je vnášanie NO2 skupiny na uhľovodík </a:t>
            </a:r>
          </a:p>
          <a:p>
            <a:endParaRPr lang="sk-SK" dirty="0"/>
          </a:p>
          <a:p>
            <a:endParaRPr lang="cs-CZ" dirty="0"/>
          </a:p>
        </p:txBody>
      </p:sp>
      <p:pic>
        <p:nvPicPr>
          <p:cNvPr id="4" name="Obrázok 3" descr="370px-SEnitrac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6" y="3000372"/>
            <a:ext cx="7933768" cy="1865507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atin typeface="Comic Sans MS" pitchFamily="66" charset="0"/>
              </a:rPr>
              <a:t>Reakcie aromatických </a:t>
            </a:r>
            <a:r>
              <a:rPr lang="sk-SK" dirty="0" err="1" smtClean="0">
                <a:latin typeface="Comic Sans MS" pitchFamily="66" charset="0"/>
              </a:rPr>
              <a:t>nitrozlučenín</a:t>
            </a:r>
            <a:endParaRPr lang="cs-CZ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 smtClean="0">
                <a:latin typeface="Comic Sans MS" pitchFamily="66" charset="0"/>
              </a:rPr>
              <a:t>Významná je redukcia NO2 skupiny na NH2 </a:t>
            </a:r>
            <a:r>
              <a:rPr lang="sk-SK" sz="3600" dirty="0" err="1" smtClean="0">
                <a:latin typeface="Comic Sans MS" pitchFamily="66" charset="0"/>
              </a:rPr>
              <a:t>slupinu</a:t>
            </a:r>
            <a:r>
              <a:rPr lang="sk-SK" sz="3600" dirty="0" smtClean="0">
                <a:latin typeface="Comic Sans MS" pitchFamily="66" charset="0"/>
              </a:rPr>
              <a:t> </a:t>
            </a:r>
          </a:p>
          <a:p>
            <a:r>
              <a:rPr lang="sk-SK" sz="3600" dirty="0" smtClean="0">
                <a:latin typeface="Comic Sans MS" pitchFamily="66" charset="0"/>
              </a:rPr>
              <a:t>Reakcia môže prebiehať:</a:t>
            </a:r>
          </a:p>
          <a:p>
            <a:r>
              <a:rPr lang="sk-SK" sz="3600" dirty="0" smtClean="0">
                <a:latin typeface="Comic Sans MS" pitchFamily="66" charset="0"/>
              </a:rPr>
              <a:t>1. kov+ kyselina</a:t>
            </a:r>
          </a:p>
          <a:p>
            <a:r>
              <a:rPr lang="sk-SK" sz="3600" dirty="0" smtClean="0">
                <a:latin typeface="Comic Sans MS" pitchFamily="66" charset="0"/>
              </a:rPr>
              <a:t>2. vodík + </a:t>
            </a:r>
            <a:r>
              <a:rPr lang="sk-SK" sz="3600" dirty="0" err="1" smtClean="0">
                <a:latin typeface="Comic Sans MS" pitchFamily="66" charset="0"/>
              </a:rPr>
              <a:t>katalizátor</a:t>
            </a:r>
            <a:r>
              <a:rPr lang="sk-SK" dirty="0" smtClean="0"/>
              <a:t> </a:t>
            </a:r>
          </a:p>
          <a:p>
            <a:endParaRPr lang="cs-CZ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obsahu 3" descr="no2_molecule_s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3857620" cy="2893215"/>
          </a:xfrm>
        </p:spPr>
      </p:pic>
      <p:pic>
        <p:nvPicPr>
          <p:cNvPr id="5" name="Obrázok 4" descr="CoNH33NO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1781175"/>
            <a:ext cx="5014911" cy="50768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latin typeface="Comic Sans MS" pitchFamily="66" charset="0"/>
              </a:rPr>
              <a:t>Významná zlúčenina je TNT =&gt; výbušnina TRITOL </a:t>
            </a:r>
          </a:p>
          <a:p>
            <a:r>
              <a:rPr lang="sk-SK" sz="3600" dirty="0" smtClean="0">
                <a:latin typeface="Comic Sans MS" pitchFamily="66" charset="0"/>
              </a:rPr>
              <a:t>Táto výbušnina sa používa v lomoch</a:t>
            </a:r>
          </a:p>
          <a:p>
            <a:pPr>
              <a:buNone/>
            </a:pPr>
            <a:r>
              <a:rPr lang="sk-SK" sz="3600" dirty="0">
                <a:latin typeface="Comic Sans MS" pitchFamily="66" charset="0"/>
              </a:rPr>
              <a:t> </a:t>
            </a:r>
            <a:r>
              <a:rPr lang="sk-SK" sz="3600" dirty="0" smtClean="0">
                <a:latin typeface="Comic Sans MS" pitchFamily="66" charset="0"/>
              </a:rPr>
              <a:t>podľa TNT sa počíta </a:t>
            </a:r>
            <a:r>
              <a:rPr lang="sk-SK" sz="3600" dirty="0" err="1" smtClean="0">
                <a:latin typeface="Comic Sans MS" pitchFamily="66" charset="0"/>
              </a:rPr>
              <a:t>účínok</a:t>
            </a:r>
            <a:r>
              <a:rPr lang="sk-SK" sz="3600" dirty="0" smtClean="0">
                <a:latin typeface="Comic Sans MS" pitchFamily="66" charset="0"/>
              </a:rPr>
              <a:t> jadrových zbraní </a:t>
            </a:r>
          </a:p>
          <a:p>
            <a:pPr>
              <a:buNone/>
            </a:pPr>
            <a:r>
              <a:rPr lang="sk-SK" sz="3600" dirty="0" smtClean="0">
                <a:latin typeface="Comic Sans MS" pitchFamily="66" charset="0"/>
              </a:rPr>
              <a:t>Hirošima =&gt; 20 000 TNT </a:t>
            </a:r>
            <a:endParaRPr lang="cs-CZ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obsahu 3" descr="Trinitrotoluene-t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022" y="1935163"/>
            <a:ext cx="5281956" cy="4389437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89</Words>
  <Application>Microsoft Office PowerPoint</Application>
  <PresentationFormat>Prezentácia na obrazovke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Tok</vt:lpstr>
      <vt:lpstr>Nitrozlúčeniny </vt:lpstr>
      <vt:lpstr>Prezentácia programu PowerPoint</vt:lpstr>
      <vt:lpstr>Prezentácia programu PowerPoint</vt:lpstr>
      <vt:lpstr>Vlastnosti nitrozlúčenín </vt:lpstr>
      <vt:lpstr>Nitrácia</vt:lpstr>
      <vt:lpstr>Reakcie aromatických nitrozlučenín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Nitrozlúčeniny</dc:title>
  <dc:creator>JB</dc:creator>
  <cp:lastModifiedBy>lensk</cp:lastModifiedBy>
  <cp:revision>6</cp:revision>
  <dcterms:created xsi:type="dcterms:W3CDTF">2012-06-03T18:36:56Z</dcterms:created>
  <dcterms:modified xsi:type="dcterms:W3CDTF">2014-12-07T18:17:16Z</dcterms:modified>
</cp:coreProperties>
</file>