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0871"/>
    <a:srgbClr val="F6C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10BA8E-52D8-46A7-A58F-A39D5E42710D}" v="1" dt="2021-12-07T12:20:47.2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uzula1106 zuzula1106" userId="b00edffeb8a32b91" providerId="LiveId" clId="{F210BA8E-52D8-46A7-A58F-A39D5E42710D}"/>
    <pc:docChg chg="undo custSel addSld modSld">
      <pc:chgData name="zuzula1106 zuzula1106" userId="b00edffeb8a32b91" providerId="LiveId" clId="{F210BA8E-52D8-46A7-A58F-A39D5E42710D}" dt="2021-12-07T13:23:18.123" v="256" actId="20577"/>
      <pc:docMkLst>
        <pc:docMk/>
      </pc:docMkLst>
      <pc:sldChg chg="addSp modSp mod">
        <pc:chgData name="zuzula1106 zuzula1106" userId="b00edffeb8a32b91" providerId="LiveId" clId="{F210BA8E-52D8-46A7-A58F-A39D5E42710D}" dt="2021-12-07T13:23:18.123" v="256" actId="20577"/>
        <pc:sldMkLst>
          <pc:docMk/>
          <pc:sldMk cId="1857726334" sldId="256"/>
        </pc:sldMkLst>
        <pc:spChg chg="mod">
          <ac:chgData name="zuzula1106 zuzula1106" userId="b00edffeb8a32b91" providerId="LiveId" clId="{F210BA8E-52D8-46A7-A58F-A39D5E42710D}" dt="2021-12-07T12:26:21.775" v="158" actId="20577"/>
          <ac:spMkLst>
            <pc:docMk/>
            <pc:sldMk cId="1857726334" sldId="256"/>
            <ac:spMk id="2" creationId="{804F570B-226D-48EC-9302-28E5E614DAAE}"/>
          </ac:spMkLst>
        </pc:spChg>
        <pc:spChg chg="mod">
          <ac:chgData name="zuzula1106 zuzula1106" userId="b00edffeb8a32b91" providerId="LiveId" clId="{F210BA8E-52D8-46A7-A58F-A39D5E42710D}" dt="2021-12-07T12:23:14.990" v="119" actId="1076"/>
          <ac:spMkLst>
            <pc:docMk/>
            <pc:sldMk cId="1857726334" sldId="256"/>
            <ac:spMk id="3" creationId="{DFC81FCC-9D74-4583-A42C-478C63FB71B6}"/>
          </ac:spMkLst>
        </pc:spChg>
        <pc:spChg chg="add mod">
          <ac:chgData name="zuzula1106 zuzula1106" userId="b00edffeb8a32b91" providerId="LiveId" clId="{F210BA8E-52D8-46A7-A58F-A39D5E42710D}" dt="2021-12-07T13:23:18.123" v="256" actId="20577"/>
          <ac:spMkLst>
            <pc:docMk/>
            <pc:sldMk cId="1857726334" sldId="256"/>
            <ac:spMk id="12" creationId="{5B4D3D47-CB8D-489E-B99F-AC3407D2AE74}"/>
          </ac:spMkLst>
        </pc:spChg>
        <pc:picChg chg="mod ord">
          <ac:chgData name="zuzula1106 zuzula1106" userId="b00edffeb8a32b91" providerId="LiveId" clId="{F210BA8E-52D8-46A7-A58F-A39D5E42710D}" dt="2021-12-07T12:27:06.820" v="162" actId="1076"/>
          <ac:picMkLst>
            <pc:docMk/>
            <pc:sldMk cId="1857726334" sldId="256"/>
            <ac:picMk id="9" creationId="{59FDCFCB-B4DB-46E3-BB39-A8033CF283C3}"/>
          </ac:picMkLst>
        </pc:picChg>
      </pc:sldChg>
      <pc:sldChg chg="modSp mod">
        <pc:chgData name="zuzula1106 zuzula1106" userId="b00edffeb8a32b91" providerId="LiveId" clId="{F210BA8E-52D8-46A7-A58F-A39D5E42710D}" dt="2021-12-07T12:28:41.916" v="209" actId="6549"/>
        <pc:sldMkLst>
          <pc:docMk/>
          <pc:sldMk cId="1769089324" sldId="257"/>
        </pc:sldMkLst>
        <pc:spChg chg="mod">
          <ac:chgData name="zuzula1106 zuzula1106" userId="b00edffeb8a32b91" providerId="LiveId" clId="{F210BA8E-52D8-46A7-A58F-A39D5E42710D}" dt="2021-12-07T12:28:41.916" v="209" actId="6549"/>
          <ac:spMkLst>
            <pc:docMk/>
            <pc:sldMk cId="1769089324" sldId="257"/>
            <ac:spMk id="4" creationId="{23DA6B65-8648-47D3-A08D-81EECE491028}"/>
          </ac:spMkLst>
        </pc:spChg>
        <pc:spChg chg="mod">
          <ac:chgData name="zuzula1106 zuzula1106" userId="b00edffeb8a32b91" providerId="LiveId" clId="{F210BA8E-52D8-46A7-A58F-A39D5E42710D}" dt="2021-12-07T12:28:22.480" v="208" actId="1076"/>
          <ac:spMkLst>
            <pc:docMk/>
            <pc:sldMk cId="1769089324" sldId="257"/>
            <ac:spMk id="5" creationId="{69CE2844-8159-4E0B-ABA7-862868C7BE55}"/>
          </ac:spMkLst>
        </pc:spChg>
        <pc:spChg chg="mod">
          <ac:chgData name="zuzula1106 zuzula1106" userId="b00edffeb8a32b91" providerId="LiveId" clId="{F210BA8E-52D8-46A7-A58F-A39D5E42710D}" dt="2021-12-07T12:24:19.570" v="127" actId="20577"/>
          <ac:spMkLst>
            <pc:docMk/>
            <pc:sldMk cId="1769089324" sldId="257"/>
            <ac:spMk id="23" creationId="{5DE81579-0A29-4B33-8252-5D35F45F7BFD}"/>
          </ac:spMkLst>
        </pc:spChg>
      </pc:sldChg>
      <pc:sldChg chg="modSp mod">
        <pc:chgData name="zuzula1106 zuzula1106" userId="b00edffeb8a32b91" providerId="LiveId" clId="{F210BA8E-52D8-46A7-A58F-A39D5E42710D}" dt="2021-12-07T12:12:34.433" v="28" actId="20577"/>
        <pc:sldMkLst>
          <pc:docMk/>
          <pc:sldMk cId="1538700891" sldId="261"/>
        </pc:sldMkLst>
        <pc:spChg chg="mod">
          <ac:chgData name="zuzula1106 zuzula1106" userId="b00edffeb8a32b91" providerId="LiveId" clId="{F210BA8E-52D8-46A7-A58F-A39D5E42710D}" dt="2021-12-07T12:12:34.433" v="28" actId="20577"/>
          <ac:spMkLst>
            <pc:docMk/>
            <pc:sldMk cId="1538700891" sldId="261"/>
            <ac:spMk id="4" creationId="{23DA6B65-8648-47D3-A08D-81EECE491028}"/>
          </ac:spMkLst>
        </pc:spChg>
      </pc:sldChg>
      <pc:sldChg chg="modSp add mod">
        <pc:chgData name="zuzula1106 zuzula1106" userId="b00edffeb8a32b91" providerId="LiveId" clId="{F210BA8E-52D8-46A7-A58F-A39D5E42710D}" dt="2021-12-07T12:25:02.232" v="141" actId="6549"/>
        <pc:sldMkLst>
          <pc:docMk/>
          <pc:sldMk cId="71432283" sldId="262"/>
        </pc:sldMkLst>
        <pc:spChg chg="mod">
          <ac:chgData name="zuzula1106 zuzula1106" userId="b00edffeb8a32b91" providerId="LiveId" clId="{F210BA8E-52D8-46A7-A58F-A39D5E42710D}" dt="2021-12-07T12:24:57.373" v="140" actId="20577"/>
          <ac:spMkLst>
            <pc:docMk/>
            <pc:sldMk cId="71432283" sldId="262"/>
            <ac:spMk id="2" creationId="{804F570B-226D-48EC-9302-28E5E614DAAE}"/>
          </ac:spMkLst>
        </pc:spChg>
        <pc:spChg chg="mod">
          <ac:chgData name="zuzula1106 zuzula1106" userId="b00edffeb8a32b91" providerId="LiveId" clId="{F210BA8E-52D8-46A7-A58F-A39D5E42710D}" dt="2021-12-07T12:25:02.232" v="141" actId="6549"/>
          <ac:spMkLst>
            <pc:docMk/>
            <pc:sldMk cId="71432283" sldId="262"/>
            <ac:spMk id="4" creationId="{23DA6B65-8648-47D3-A08D-81EECE491028}"/>
          </ac:spMkLst>
        </pc:spChg>
      </pc:sldChg>
      <pc:sldChg chg="modSp add mod">
        <pc:chgData name="zuzula1106 zuzula1106" userId="b00edffeb8a32b91" providerId="LiveId" clId="{F210BA8E-52D8-46A7-A58F-A39D5E42710D}" dt="2021-12-07T12:58:08.783" v="234" actId="20577"/>
        <pc:sldMkLst>
          <pc:docMk/>
          <pc:sldMk cId="2081604108" sldId="263"/>
        </pc:sldMkLst>
        <pc:spChg chg="mod">
          <ac:chgData name="zuzula1106 zuzula1106" userId="b00edffeb8a32b91" providerId="LiveId" clId="{F210BA8E-52D8-46A7-A58F-A39D5E42710D}" dt="2021-12-07T12:58:08.783" v="234" actId="20577"/>
          <ac:spMkLst>
            <pc:docMk/>
            <pc:sldMk cId="2081604108" sldId="263"/>
            <ac:spMk id="2" creationId="{804F570B-226D-48EC-9302-28E5E614DAAE}"/>
          </ac:spMkLst>
        </pc:spChg>
        <pc:spChg chg="mod">
          <ac:chgData name="zuzula1106 zuzula1106" userId="b00edffeb8a32b91" providerId="LiveId" clId="{F210BA8E-52D8-46A7-A58F-A39D5E42710D}" dt="2021-12-07T12:36:25.723" v="210" actId="6549"/>
          <ac:spMkLst>
            <pc:docMk/>
            <pc:sldMk cId="2081604108" sldId="263"/>
            <ac:spMk id="4" creationId="{23DA6B65-8648-47D3-A08D-81EECE49102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F519883C-B680-4103-8E71-16CA4B957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CAFCB3C7-9CB8-4266-8FBC-DA7E384DC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CF8F89EB-AFAD-4EA0-AD63-C09A21B99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40DD-0509-4C30-86CF-11E1CAB748F7}" type="datetimeFigureOut">
              <a:rPr lang="sk-SK" smtClean="0"/>
              <a:t>14. 12. 2021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58A5562F-2005-49DC-8E10-9BBABD1F9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B210BEEB-F063-47B2-A67E-3347993BC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AFBB-DA77-4462-9922-3690676B064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29956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C2C06518-B7E0-4BDE-BD5E-A57782E2B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xmlns="" id="{2598B41E-5118-4E4A-A81D-CAED092C7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A3543B3C-5D71-4179-AD1D-87B87DC70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40DD-0509-4C30-86CF-11E1CAB748F7}" type="datetimeFigureOut">
              <a:rPr lang="sk-SK" smtClean="0"/>
              <a:t>14. 12. 2021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1EEC39D7-6287-4FE8-A651-F7C60AC06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A06C2855-0FC2-48DF-A121-DD0AEA3F7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AFBB-DA77-4462-9922-3690676B064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49661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xmlns="" id="{527AEB11-A41A-4974-BCF6-420C4538C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xmlns="" id="{0A4C8D43-156B-4675-AD9A-039109D5D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B6585F43-CE5F-40B3-A9C2-7FE2F5BC1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40DD-0509-4C30-86CF-11E1CAB748F7}" type="datetimeFigureOut">
              <a:rPr lang="sk-SK" smtClean="0"/>
              <a:t>14. 12. 2021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0CA9F5A6-97C2-42D1-B58F-F63146B6B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AA223CF6-033B-4191-BBCB-E2F2B3FFB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AFBB-DA77-4462-9922-3690676B064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1203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D2313714-79E5-406A-9DAE-528BB2B4A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B7211E86-06CC-45C8-B0A0-625369C2C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B30F3E28-AD8C-4F2D-B6FA-B10FD44CC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40DD-0509-4C30-86CF-11E1CAB748F7}" type="datetimeFigureOut">
              <a:rPr lang="sk-SK" smtClean="0"/>
              <a:t>14. 12. 2021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9C4E003F-3828-4C3B-8F02-DB0591568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D0EB15C6-8CFE-4A86-843A-6A43B7F28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AFBB-DA77-4462-9922-3690676B064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33122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1190C21E-F390-4334-9B7C-DC30A6C72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xmlns="" id="{C2086EF7-FE46-401B-828E-8F19D4838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B305D5C0-2027-4EDB-83DF-0605953A5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40DD-0509-4C30-86CF-11E1CAB748F7}" type="datetimeFigureOut">
              <a:rPr lang="sk-SK" smtClean="0"/>
              <a:t>14. 12. 2021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F918481C-9981-429B-8031-7F79C59A0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8B86220A-3738-4E55-9929-1E449EDA7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AFBB-DA77-4462-9922-3690676B064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61538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F96A5958-6FB2-42AD-A89D-3E32FE03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D3E44936-73C3-4BAD-90B9-7F2E90DC09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xmlns="" id="{DAD3CFAA-3AD2-48D2-A293-584100F44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xmlns="" id="{979F6585-1700-4373-A445-24F91966F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40DD-0509-4C30-86CF-11E1CAB748F7}" type="datetimeFigureOut">
              <a:rPr lang="sk-SK" smtClean="0"/>
              <a:t>14. 12. 2021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xmlns="" id="{3E84BB29-EF0B-4620-986E-B1E226D4E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xmlns="" id="{2EDB134F-DD5E-4BB3-BEEA-B478F5C05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AFBB-DA77-4462-9922-3690676B064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11126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BF65DEA2-0656-4BCC-BE43-71416A270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xmlns="" id="{28E4EDA0-ED36-4683-944F-4FD1D820D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xmlns="" id="{450A9AD6-9314-429E-864D-6DA8C9037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xmlns="" id="{FA906A16-A07C-480E-AB88-043964F19E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xmlns="" id="{B702C646-5713-4524-98E4-38E468EF3C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xmlns="" id="{C7143C01-E895-4F23-AAA9-247522131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40DD-0509-4C30-86CF-11E1CAB748F7}" type="datetimeFigureOut">
              <a:rPr lang="sk-SK" smtClean="0"/>
              <a:t>14. 12. 2021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xmlns="" id="{F78A1EF5-7E61-4554-AE7E-1CE819B1B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xmlns="" id="{37EB94DA-D2C0-4A69-AFCE-45497BEA7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AFBB-DA77-4462-9922-3690676B064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04840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FD3274C3-DF88-4883-B1C8-C3C57C739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xmlns="" id="{63C95F94-7F03-4F16-B820-C46E71300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40DD-0509-4C30-86CF-11E1CAB748F7}" type="datetimeFigureOut">
              <a:rPr lang="sk-SK" smtClean="0"/>
              <a:t>14. 12. 2021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xmlns="" id="{F84FD7D1-F6D1-4897-B269-77E46AF41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xmlns="" id="{91444C4F-CF76-4A4A-B1AA-E82B2055E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AFBB-DA77-4462-9922-3690676B064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74314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xmlns="" id="{2B3661A2-EC9C-4BA4-BBAA-CFD669E5C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40DD-0509-4C30-86CF-11E1CAB748F7}" type="datetimeFigureOut">
              <a:rPr lang="sk-SK" smtClean="0"/>
              <a:t>14. 12. 2021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xmlns="" id="{E963020F-5EDB-45D4-B683-A575AFC24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xmlns="" id="{8447088D-7313-4921-874E-CCC8F3C46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AFBB-DA77-4462-9922-3690676B064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92084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157C3111-1398-4F6D-B20B-4E8CDFE28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AAE1630F-66CC-4EF9-AE6A-19FEA0DCA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xmlns="" id="{B2D9EA4F-9026-4DCC-BBA1-8B413152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xmlns="" id="{96E3C9A1-0B29-47CE-9ABA-2FE217BB6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40DD-0509-4C30-86CF-11E1CAB748F7}" type="datetimeFigureOut">
              <a:rPr lang="sk-SK" smtClean="0"/>
              <a:t>14. 12. 2021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xmlns="" id="{4A80B998-D27A-461E-8176-0B81EBA8D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xmlns="" id="{E99550E2-103F-4D6D-8EB1-969936019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AFBB-DA77-4462-9922-3690676B064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80341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9F5FC2DA-B868-4D8D-8143-5FA511242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xmlns="" id="{D11D2F72-1A18-4EAF-8F19-E9EAB50A09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xmlns="" id="{7C1B166F-FA5B-46F6-974D-1258400C9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xmlns="" id="{348467C1-0669-4496-BC63-BDFC6736B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40DD-0509-4C30-86CF-11E1CAB748F7}" type="datetimeFigureOut">
              <a:rPr lang="sk-SK" smtClean="0"/>
              <a:t>14. 12. 2021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xmlns="" id="{88346DC2-69AE-4B82-8EB4-5EA6202C4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xmlns="" id="{8DFDEE6E-B0EA-4584-A923-DD90D1419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AFBB-DA77-4462-9922-3690676B064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82334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xmlns="" id="{FC07BF63-1B65-4833-A5D2-60448954F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xmlns="" id="{440C734D-D5AF-426D-8AD7-6CA6DD571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ABCE994E-AEF2-4869-8CAE-C890497A76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040DD-0509-4C30-86CF-11E1CAB748F7}" type="datetimeFigureOut">
              <a:rPr lang="sk-SK" smtClean="0"/>
              <a:t>14. 12. 2021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F031A82E-4A9D-45E3-85DB-7C61E2C21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9B50391F-1A67-49AB-A6D6-B58EC05E3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AAFBB-DA77-4462-9922-3690676B064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14896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ázok 8">
            <a:extLst>
              <a:ext uri="{FF2B5EF4-FFF2-40B4-BE49-F238E27FC236}">
                <a16:creationId xmlns:a16="http://schemas.microsoft.com/office/drawing/2014/main" xmlns="" id="{59FDCFCB-B4DB-46E3-BB39-A8033CF283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631" y="1763789"/>
            <a:ext cx="4862709" cy="3330422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04F570B-226D-48EC-9302-28E5E614D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685" y="772997"/>
            <a:ext cx="6953406" cy="2211289"/>
          </a:xfrm>
        </p:spPr>
        <p:txBody>
          <a:bodyPr>
            <a:normAutofit/>
          </a:bodyPr>
          <a:lstStyle/>
          <a:p>
            <a:r>
              <a:rPr lang="sk-SK" sz="4400" b="1" dirty="0">
                <a:solidFill>
                  <a:srgbClr val="230871"/>
                </a:solidFill>
                <a:latin typeface="FuturaStd-Heavy"/>
              </a:rPr>
              <a:t>Záverečná prezentácia inovačného vzdelávania</a:t>
            </a:r>
            <a:r>
              <a:rPr lang="sk-SK" sz="4800" b="1" dirty="0">
                <a:solidFill>
                  <a:srgbClr val="230871"/>
                </a:solidFill>
                <a:latin typeface="FuturaStd-Heavy"/>
              </a:rPr>
              <a:t/>
            </a:r>
            <a:br>
              <a:rPr lang="sk-SK" sz="4800" b="1" dirty="0">
                <a:solidFill>
                  <a:srgbClr val="230871"/>
                </a:solidFill>
                <a:latin typeface="FuturaStd-Heavy"/>
              </a:rPr>
            </a:br>
            <a:r>
              <a:rPr lang="sk-SK" sz="2400" dirty="0">
                <a:solidFill>
                  <a:srgbClr val="230871"/>
                </a:solidFill>
                <a:latin typeface="FuturaStd-Heavy"/>
              </a:rPr>
              <a:t>“Projektové vyučovanie a online spolupráca škôl v programe eTwinning” </a:t>
            </a:r>
            <a:endParaRPr lang="sk-SK" sz="2400" b="1" dirty="0">
              <a:solidFill>
                <a:srgbClr val="230871"/>
              </a:solidFill>
              <a:latin typeface="FuturaStd-Heavy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DFC81FCC-9D74-4583-A42C-478C63FB7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354" y="3873715"/>
            <a:ext cx="4572000" cy="1028130"/>
          </a:xfrm>
        </p:spPr>
        <p:txBody>
          <a:bodyPr/>
          <a:lstStyle/>
          <a:p>
            <a:r>
              <a:rPr lang="sk-SK" dirty="0" smtClean="0">
                <a:solidFill>
                  <a:srgbClr val="230871"/>
                </a:solidFill>
                <a:latin typeface="FuturaStd-Heavy"/>
              </a:rPr>
              <a:t>Mgr. Miroslava Petríková</a:t>
            </a:r>
            <a:endParaRPr lang="sk-SK" dirty="0">
              <a:solidFill>
                <a:srgbClr val="230871"/>
              </a:solidFill>
              <a:latin typeface="FuturaStd-Heavy"/>
            </a:endParaRPr>
          </a:p>
          <a:p>
            <a:r>
              <a:rPr lang="sk-SK" dirty="0" smtClean="0">
                <a:solidFill>
                  <a:srgbClr val="230871"/>
                </a:solidFill>
                <a:latin typeface="FuturaStd-Heavy"/>
              </a:rPr>
              <a:t>15.12.2021</a:t>
            </a:r>
            <a:endParaRPr lang="sk-SK" dirty="0">
              <a:solidFill>
                <a:srgbClr val="230871"/>
              </a:solidFill>
              <a:latin typeface="FuturaStd-Heavy"/>
            </a:endParaRP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xmlns="" id="{7B9972E7-1AF2-43B6-9CDE-35864567B0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355" y="5873376"/>
            <a:ext cx="3100709" cy="1028130"/>
          </a:xfrm>
          <a:prstGeom prst="rect">
            <a:avLst/>
          </a:prstGeom>
        </p:spPr>
      </p:pic>
      <p:pic>
        <p:nvPicPr>
          <p:cNvPr id="11" name="Obrázok 10" descr="Obrázok, na ktorom je text&#10;&#10;Automaticky generovaný popis">
            <a:extLst>
              <a:ext uri="{FF2B5EF4-FFF2-40B4-BE49-F238E27FC236}">
                <a16:creationId xmlns:a16="http://schemas.microsoft.com/office/drawing/2014/main" xmlns="" id="{88484E40-743E-4FB0-839C-C7B265FDD8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562" y="6032561"/>
            <a:ext cx="3228422" cy="709761"/>
          </a:xfrm>
          <a:prstGeom prst="rect">
            <a:avLst/>
          </a:prstGeom>
        </p:spPr>
      </p:pic>
      <p:sp>
        <p:nvSpPr>
          <p:cNvPr id="12" name="Podnadpis 2">
            <a:extLst>
              <a:ext uri="{FF2B5EF4-FFF2-40B4-BE49-F238E27FC236}">
                <a16:creationId xmlns:a16="http://schemas.microsoft.com/office/drawing/2014/main" xmlns="" id="{5B4D3D47-CB8D-489E-B99F-AC3407D2AE74}"/>
              </a:ext>
            </a:extLst>
          </p:cNvPr>
          <p:cNvSpPr txBox="1">
            <a:spLocks/>
          </p:cNvSpPr>
          <p:nvPr/>
        </p:nvSpPr>
        <p:spPr>
          <a:xfrm>
            <a:off x="3415646" y="6085003"/>
            <a:ext cx="5247587" cy="7097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1200" dirty="0">
                <a:solidFill>
                  <a:srgbClr val="230871"/>
                </a:solidFill>
                <a:latin typeface="FuturaStd-Heavy"/>
              </a:rPr>
              <a:t>Program inovačného vzdelávania “Projektové vyučovanie a online spolupráca škôl v programe eTwinning” vytvorený v súlade s potvrdením o oprávnení na poskytovanie inovačného vzdelávania č. 25/2020 – IV. </a:t>
            </a:r>
            <a:r>
              <a:rPr lang="sk-SK" sz="1200">
                <a:solidFill>
                  <a:srgbClr val="230871"/>
                </a:solidFill>
                <a:latin typeface="FuturaStd-Heavy"/>
              </a:rPr>
              <a:t>Vydaného MŠVVaŠ SR.</a:t>
            </a:r>
            <a:endParaRPr lang="sk-SK" sz="1200" dirty="0">
              <a:solidFill>
                <a:srgbClr val="230871"/>
              </a:solidFill>
              <a:latin typeface="FuturaStd-Heavy"/>
            </a:endParaRPr>
          </a:p>
        </p:txBody>
      </p:sp>
    </p:spTree>
    <p:extLst>
      <p:ext uri="{BB962C8B-B14F-4D97-AF65-F5344CB8AC3E}">
        <p14:creationId xmlns:p14="http://schemas.microsoft.com/office/powerpoint/2010/main" val="1857726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04F570B-226D-48EC-9302-28E5E614D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311" y="331108"/>
            <a:ext cx="11322378" cy="1325563"/>
          </a:xfrm>
        </p:spPr>
        <p:txBody>
          <a:bodyPr>
            <a:normAutofit/>
          </a:bodyPr>
          <a:lstStyle/>
          <a:p>
            <a:r>
              <a:rPr lang="sk-SK" sz="4000" dirty="0">
                <a:solidFill>
                  <a:srgbClr val="230871"/>
                </a:solidFill>
                <a:latin typeface="FuturaStd-Heavy"/>
              </a:rPr>
              <a:t>Názov projektu: </a:t>
            </a:r>
            <a:r>
              <a:rPr lang="sk-SK" sz="4000" dirty="0" smtClean="0">
                <a:solidFill>
                  <a:srgbClr val="230871"/>
                </a:solidFill>
                <a:latin typeface="FuturaStd-Heavy"/>
              </a:rPr>
              <a:t>My </a:t>
            </a:r>
            <a:r>
              <a:rPr lang="sk-SK" sz="4000" dirty="0" err="1" smtClean="0">
                <a:solidFill>
                  <a:srgbClr val="230871"/>
                </a:solidFill>
                <a:latin typeface="FuturaStd-Heavy"/>
              </a:rPr>
              <a:t>Little</a:t>
            </a:r>
            <a:r>
              <a:rPr lang="sk-SK" sz="4000" dirty="0" smtClean="0">
                <a:solidFill>
                  <a:srgbClr val="230871"/>
                </a:solidFill>
                <a:latin typeface="FuturaStd-Heavy"/>
              </a:rPr>
              <a:t> </a:t>
            </a:r>
            <a:r>
              <a:rPr lang="sk-SK" sz="4000" dirty="0" err="1" smtClean="0">
                <a:solidFill>
                  <a:srgbClr val="230871"/>
                </a:solidFill>
                <a:latin typeface="FuturaStd-Heavy"/>
              </a:rPr>
              <a:t>Homeland</a:t>
            </a:r>
            <a:r>
              <a:rPr lang="sk-SK" sz="4400" dirty="0" smtClean="0">
                <a:solidFill>
                  <a:srgbClr val="230871"/>
                </a:solidFill>
                <a:latin typeface="FuturaStd-Heavy"/>
              </a:rPr>
              <a:t> </a:t>
            </a:r>
            <a:endParaRPr lang="sk-SK" dirty="0">
              <a:solidFill>
                <a:srgbClr val="230871"/>
              </a:solidFill>
            </a:endParaRP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xmlns="" id="{23DA6B65-8648-47D3-A08D-81EECE491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4311" y="2966744"/>
            <a:ext cx="5181600" cy="2381237"/>
          </a:xfrm>
        </p:spPr>
        <p:txBody>
          <a:bodyPr>
            <a:normAutofit fontScale="70000" lnSpcReduction="20000"/>
          </a:bodyPr>
          <a:lstStyle/>
          <a:p>
            <a:pPr>
              <a:buClr>
                <a:srgbClr val="F6CF3F"/>
              </a:buClr>
            </a:pPr>
            <a:r>
              <a:rPr lang="sk-SK" dirty="0">
                <a:solidFill>
                  <a:srgbClr val="230871"/>
                </a:solidFill>
                <a:latin typeface="FuturaStd-Heavy"/>
              </a:rPr>
              <a:t>Partnerské krajiny: </a:t>
            </a:r>
            <a:r>
              <a:rPr lang="sk-SK" dirty="0" smtClean="0">
                <a:solidFill>
                  <a:srgbClr val="230871"/>
                </a:solidFill>
                <a:latin typeface="FuturaStd-Heavy"/>
              </a:rPr>
              <a:t>Slovensko, Poľsko, Turecko, Španielsko – </a:t>
            </a:r>
            <a:r>
              <a:rPr lang="sk-SK" dirty="0" err="1" smtClean="0">
                <a:solidFill>
                  <a:srgbClr val="230871"/>
                </a:solidFill>
                <a:latin typeface="FuturaStd-Heavy"/>
              </a:rPr>
              <a:t>Tenerife</a:t>
            </a:r>
            <a:r>
              <a:rPr lang="sk-SK" dirty="0" smtClean="0">
                <a:solidFill>
                  <a:srgbClr val="230871"/>
                </a:solidFill>
                <a:latin typeface="FuturaStd-Heavy"/>
              </a:rPr>
              <a:t>, Portugalsko</a:t>
            </a:r>
            <a:endParaRPr lang="sk-SK" dirty="0">
              <a:solidFill>
                <a:srgbClr val="230871"/>
              </a:solidFill>
              <a:latin typeface="FuturaStd-Heavy"/>
            </a:endParaRPr>
          </a:p>
          <a:p>
            <a:pPr>
              <a:buClr>
                <a:srgbClr val="F6CF3F"/>
              </a:buClr>
            </a:pPr>
            <a:endParaRPr lang="sk-SK" dirty="0">
              <a:solidFill>
                <a:srgbClr val="230871"/>
              </a:solidFill>
              <a:latin typeface="FuturaStd-Heavy"/>
            </a:endParaRPr>
          </a:p>
          <a:p>
            <a:pPr>
              <a:buClr>
                <a:srgbClr val="F6CF3F"/>
              </a:buClr>
            </a:pPr>
            <a:r>
              <a:rPr lang="sk-SK" dirty="0">
                <a:solidFill>
                  <a:srgbClr val="230871"/>
                </a:solidFill>
                <a:latin typeface="FuturaStd-Heavy"/>
              </a:rPr>
              <a:t>Typy spolupracujúcich škôl: </a:t>
            </a:r>
            <a:r>
              <a:rPr lang="sk-SK" dirty="0" smtClean="0">
                <a:solidFill>
                  <a:srgbClr val="230871"/>
                </a:solidFill>
                <a:latin typeface="FuturaStd-Heavy"/>
              </a:rPr>
              <a:t>MŠ, ZŠ a 8-ročné Gymnázium</a:t>
            </a:r>
            <a:endParaRPr lang="sk-SK" dirty="0">
              <a:solidFill>
                <a:srgbClr val="230871"/>
              </a:solidFill>
              <a:latin typeface="FuturaStd-Heavy"/>
            </a:endParaRPr>
          </a:p>
          <a:p>
            <a:pPr>
              <a:buClr>
                <a:srgbClr val="F6CF3F"/>
              </a:buClr>
            </a:pPr>
            <a:endParaRPr lang="sk-SK" dirty="0">
              <a:solidFill>
                <a:srgbClr val="230871"/>
              </a:solidFill>
              <a:latin typeface="FuturaStd-Heavy"/>
            </a:endParaRPr>
          </a:p>
          <a:p>
            <a:pPr>
              <a:buClr>
                <a:srgbClr val="F6CF3F"/>
              </a:buClr>
            </a:pPr>
            <a:r>
              <a:rPr lang="sk-SK" dirty="0">
                <a:solidFill>
                  <a:srgbClr val="230871"/>
                </a:solidFill>
                <a:latin typeface="FuturaStd-Heavy"/>
              </a:rPr>
              <a:t>Dĺžka realizácie projektu</a:t>
            </a:r>
            <a:r>
              <a:rPr lang="sk-SK" dirty="0" smtClean="0">
                <a:solidFill>
                  <a:srgbClr val="230871"/>
                </a:solidFill>
                <a:latin typeface="FuturaStd-Heavy"/>
              </a:rPr>
              <a:t>: 10 mesiacov</a:t>
            </a:r>
            <a:endParaRPr lang="sk-SK" dirty="0">
              <a:solidFill>
                <a:srgbClr val="230871"/>
              </a:solidFill>
              <a:latin typeface="FuturaStd-Heavy"/>
            </a:endParaRPr>
          </a:p>
          <a:p>
            <a:endParaRPr lang="sk-SK" dirty="0">
              <a:solidFill>
                <a:srgbClr val="230871"/>
              </a:solidFill>
              <a:latin typeface="FuturaStd-Heavy"/>
            </a:endParaRPr>
          </a:p>
          <a:p>
            <a:endParaRPr lang="sk-SK" dirty="0">
              <a:solidFill>
                <a:srgbClr val="230871"/>
              </a:solidFill>
            </a:endParaRPr>
          </a:p>
        </p:txBody>
      </p:sp>
      <p:sp>
        <p:nvSpPr>
          <p:cNvPr id="5" name="Zástupný objekt pre obsah 4">
            <a:extLst>
              <a:ext uri="{FF2B5EF4-FFF2-40B4-BE49-F238E27FC236}">
                <a16:creationId xmlns:a16="http://schemas.microsoft.com/office/drawing/2014/main" xmlns="" id="{69CE2844-8159-4E0B-ABA7-862868C7B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5089" y="2966744"/>
            <a:ext cx="5181600" cy="1822843"/>
          </a:xfrm>
        </p:spPr>
        <p:txBody>
          <a:bodyPr>
            <a:normAutofit fontScale="70000" lnSpcReduction="20000"/>
          </a:bodyPr>
          <a:lstStyle/>
          <a:p>
            <a:pPr>
              <a:buClr>
                <a:srgbClr val="F6CF3F"/>
              </a:buClr>
            </a:pPr>
            <a:r>
              <a:rPr lang="sk-SK" dirty="0">
                <a:solidFill>
                  <a:srgbClr val="230871"/>
                </a:solidFill>
                <a:latin typeface="FuturaStd-Heavy"/>
              </a:rPr>
              <a:t>Počet zapojených žiakov</a:t>
            </a:r>
            <a:r>
              <a:rPr lang="sk-SK" dirty="0" smtClean="0">
                <a:solidFill>
                  <a:srgbClr val="230871"/>
                </a:solidFill>
                <a:latin typeface="FuturaStd-Heavy"/>
              </a:rPr>
              <a:t>: </a:t>
            </a:r>
            <a:r>
              <a:rPr lang="sk-SK" dirty="0" smtClean="0">
                <a:solidFill>
                  <a:srgbClr val="230871"/>
                </a:solidFill>
                <a:latin typeface="FuturaStd-Heavy"/>
              </a:rPr>
              <a:t>18, celkovo cca 100</a:t>
            </a:r>
            <a:endParaRPr lang="sk-SK" dirty="0">
              <a:solidFill>
                <a:srgbClr val="230871"/>
              </a:solidFill>
              <a:latin typeface="FuturaStd-Heavy"/>
            </a:endParaRPr>
          </a:p>
          <a:p>
            <a:pPr>
              <a:buClr>
                <a:srgbClr val="F6CF3F"/>
              </a:buClr>
            </a:pPr>
            <a:endParaRPr lang="sk-SK" dirty="0">
              <a:solidFill>
                <a:srgbClr val="230871"/>
              </a:solidFill>
              <a:latin typeface="FuturaStd-Heavy"/>
            </a:endParaRPr>
          </a:p>
          <a:p>
            <a:pPr>
              <a:buClr>
                <a:srgbClr val="F6CF3F"/>
              </a:buClr>
            </a:pPr>
            <a:r>
              <a:rPr lang="sk-SK" dirty="0">
                <a:solidFill>
                  <a:srgbClr val="230871"/>
                </a:solidFill>
                <a:latin typeface="FuturaStd-Heavy"/>
              </a:rPr>
              <a:t>Vek žiakov</a:t>
            </a:r>
            <a:r>
              <a:rPr lang="sk-SK" dirty="0" smtClean="0">
                <a:solidFill>
                  <a:srgbClr val="230871"/>
                </a:solidFill>
                <a:latin typeface="FuturaStd-Heavy"/>
              </a:rPr>
              <a:t>: </a:t>
            </a:r>
            <a:r>
              <a:rPr lang="sk-SK" dirty="0" smtClean="0">
                <a:solidFill>
                  <a:srgbClr val="230871"/>
                </a:solidFill>
                <a:latin typeface="FuturaStd-Heavy"/>
              </a:rPr>
              <a:t>11-12, v projekte 7-12 </a:t>
            </a:r>
            <a:endParaRPr lang="sk-SK" dirty="0">
              <a:solidFill>
                <a:srgbClr val="230871"/>
              </a:solidFill>
              <a:latin typeface="FuturaStd-Heavy"/>
            </a:endParaRPr>
          </a:p>
        </p:txBody>
      </p:sp>
      <p:cxnSp>
        <p:nvCxnSpPr>
          <p:cNvPr id="9" name="Rovná spojnica 8">
            <a:extLst>
              <a:ext uri="{FF2B5EF4-FFF2-40B4-BE49-F238E27FC236}">
                <a16:creationId xmlns:a16="http://schemas.microsoft.com/office/drawing/2014/main" xmlns="" id="{C8860998-E426-4A9B-B922-48636E773147}"/>
              </a:ext>
            </a:extLst>
          </p:cNvPr>
          <p:cNvCxnSpPr>
            <a:cxnSpLocks/>
          </p:cNvCxnSpPr>
          <p:nvPr/>
        </p:nvCxnSpPr>
        <p:spPr>
          <a:xfrm>
            <a:off x="0" y="6141293"/>
            <a:ext cx="12192000" cy="16346"/>
          </a:xfrm>
          <a:prstGeom prst="line">
            <a:avLst/>
          </a:prstGeom>
          <a:ln w="76200">
            <a:solidFill>
              <a:srgbClr val="2308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ok 12" descr="Obrázok, na ktorom je text, ClipArt&#10;&#10;Automaticky generovaný popis">
            <a:extLst>
              <a:ext uri="{FF2B5EF4-FFF2-40B4-BE49-F238E27FC236}">
                <a16:creationId xmlns:a16="http://schemas.microsoft.com/office/drawing/2014/main" xmlns="" id="{99F249EA-CB92-412E-8B67-9CC1163CC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057" y="6288917"/>
            <a:ext cx="1653445" cy="496532"/>
          </a:xfrm>
          <a:prstGeom prst="rect">
            <a:avLst/>
          </a:prstGeom>
        </p:spPr>
      </p:pic>
      <p:cxnSp>
        <p:nvCxnSpPr>
          <p:cNvPr id="14" name="Rovná spojnica 13">
            <a:extLst>
              <a:ext uri="{FF2B5EF4-FFF2-40B4-BE49-F238E27FC236}">
                <a16:creationId xmlns:a16="http://schemas.microsoft.com/office/drawing/2014/main" xmlns="" id="{A360AB22-EA9F-4ADF-94A5-1394D9297BB6}"/>
              </a:ext>
            </a:extLst>
          </p:cNvPr>
          <p:cNvCxnSpPr>
            <a:cxnSpLocks/>
          </p:cNvCxnSpPr>
          <p:nvPr/>
        </p:nvCxnSpPr>
        <p:spPr>
          <a:xfrm>
            <a:off x="0" y="1656671"/>
            <a:ext cx="4014952" cy="0"/>
          </a:xfrm>
          <a:prstGeom prst="line">
            <a:avLst/>
          </a:prstGeom>
          <a:ln w="101600">
            <a:solidFill>
              <a:srgbClr val="F6C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Obrázok 16" descr="Obrázok, na ktorom je text&#10;&#10;Automaticky generovaný popis">
            <a:extLst>
              <a:ext uri="{FF2B5EF4-FFF2-40B4-BE49-F238E27FC236}">
                <a16:creationId xmlns:a16="http://schemas.microsoft.com/office/drawing/2014/main" xmlns="" id="{986E68C3-3B47-427C-9C55-48B4B0203F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752" y="6232499"/>
            <a:ext cx="2771775" cy="609368"/>
          </a:xfrm>
          <a:prstGeom prst="rect">
            <a:avLst/>
          </a:prstGeom>
        </p:spPr>
      </p:pic>
      <p:pic>
        <p:nvPicPr>
          <p:cNvPr id="19" name="Obrázok 18">
            <a:extLst>
              <a:ext uri="{FF2B5EF4-FFF2-40B4-BE49-F238E27FC236}">
                <a16:creationId xmlns:a16="http://schemas.microsoft.com/office/drawing/2014/main" xmlns="" id="{843E3A2A-7CD2-4396-AA20-4B5CEBB218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48" y="6176963"/>
            <a:ext cx="2172759" cy="720441"/>
          </a:xfrm>
          <a:prstGeom prst="rect">
            <a:avLst/>
          </a:prstGeom>
        </p:spPr>
      </p:pic>
      <p:sp>
        <p:nvSpPr>
          <p:cNvPr id="23" name="Nadpis 1">
            <a:extLst>
              <a:ext uri="{FF2B5EF4-FFF2-40B4-BE49-F238E27FC236}">
                <a16:creationId xmlns:a16="http://schemas.microsoft.com/office/drawing/2014/main" xmlns="" id="{5DE81579-0A29-4B33-8252-5D35F45F7BFD}"/>
              </a:ext>
            </a:extLst>
          </p:cNvPr>
          <p:cNvSpPr txBox="1">
            <a:spLocks/>
          </p:cNvSpPr>
          <p:nvPr/>
        </p:nvSpPr>
        <p:spPr>
          <a:xfrm>
            <a:off x="509048" y="1785646"/>
            <a:ext cx="11418560" cy="773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2000" dirty="0" smtClean="0">
                <a:solidFill>
                  <a:srgbClr val="230871"/>
                </a:solidFill>
                <a:latin typeface="FuturaStd-Heavy"/>
              </a:rPr>
              <a:t>Projekt ID: 322286</a:t>
            </a:r>
            <a:endParaRPr lang="sk-SK" sz="2000" b="1" dirty="0">
              <a:solidFill>
                <a:schemeClr val="accent1">
                  <a:lumMod val="50000"/>
                </a:schemeClr>
              </a:solidFill>
              <a:latin typeface="FuturaStd-Heavy"/>
            </a:endParaRPr>
          </a:p>
        </p:txBody>
      </p:sp>
    </p:spTree>
    <p:extLst>
      <p:ext uri="{BB962C8B-B14F-4D97-AF65-F5344CB8AC3E}">
        <p14:creationId xmlns:p14="http://schemas.microsoft.com/office/powerpoint/2010/main" val="1769089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>
                <a:solidFill>
                  <a:srgbClr val="230871"/>
                </a:solidFill>
                <a:latin typeface="FuturaStd-Heavy"/>
              </a:rPr>
              <a:t>Logo </a:t>
            </a:r>
            <a:r>
              <a:rPr lang="sk-SK" dirty="0">
                <a:solidFill>
                  <a:srgbClr val="230871"/>
                </a:solidFill>
                <a:latin typeface="FuturaStd-Heavy"/>
              </a:rPr>
              <a:t>projektu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054" y="2055348"/>
            <a:ext cx="3891892" cy="389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596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04F570B-226D-48EC-9302-28E5E614D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311" y="331108"/>
            <a:ext cx="11322378" cy="1325563"/>
          </a:xfrm>
        </p:spPr>
        <p:txBody>
          <a:bodyPr>
            <a:normAutofit/>
          </a:bodyPr>
          <a:lstStyle/>
          <a:p>
            <a:r>
              <a:rPr lang="sk-SK" sz="4000" dirty="0">
                <a:solidFill>
                  <a:srgbClr val="230871"/>
                </a:solidFill>
                <a:latin typeface="FuturaStd-Heavy"/>
              </a:rPr>
              <a:t>Ciele medzinárodnej spolupráce:</a:t>
            </a:r>
            <a:endParaRPr lang="sk-SK" dirty="0">
              <a:solidFill>
                <a:srgbClr val="230871"/>
              </a:solidFill>
            </a:endParaRP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xmlns="" id="{23DA6B65-8648-47D3-A08D-81EECE491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4310" y="2036192"/>
            <a:ext cx="10747344" cy="3311790"/>
          </a:xfrm>
        </p:spPr>
        <p:txBody>
          <a:bodyPr>
            <a:normAutofit/>
          </a:bodyPr>
          <a:lstStyle/>
          <a:p>
            <a:pPr>
              <a:buClr>
                <a:srgbClr val="F6CF3F"/>
              </a:buClr>
            </a:pPr>
            <a:r>
              <a:rPr lang="sk-SK" dirty="0" smtClean="0">
                <a:solidFill>
                  <a:srgbClr val="230871"/>
                </a:solidFill>
                <a:latin typeface="FuturaStd-Heavy"/>
              </a:rPr>
              <a:t>oboznámiť žiakov s geografiou, históriou, kultúrou a tradíciami jednotlivých účastníckych krajín projektu </a:t>
            </a:r>
          </a:p>
          <a:p>
            <a:pPr>
              <a:buClr>
                <a:srgbClr val="F6CF3F"/>
              </a:buClr>
            </a:pPr>
            <a:r>
              <a:rPr lang="sk-SK" dirty="0">
                <a:solidFill>
                  <a:srgbClr val="230871"/>
                </a:solidFill>
                <a:latin typeface="FuturaStd-Heavy"/>
              </a:rPr>
              <a:t>r</a:t>
            </a:r>
            <a:r>
              <a:rPr lang="sk-SK" dirty="0" smtClean="0">
                <a:solidFill>
                  <a:srgbClr val="230871"/>
                </a:solidFill>
                <a:latin typeface="FuturaStd-Heavy"/>
              </a:rPr>
              <a:t>ozvíjať digitálne zručnosti u žiakov začlenením projektových úloh, ktoré vyžadujú využívanie inovatívnych digitálnych aplikácií</a:t>
            </a:r>
          </a:p>
          <a:p>
            <a:pPr>
              <a:buClr>
                <a:srgbClr val="F6CF3F"/>
              </a:buClr>
            </a:pPr>
            <a:r>
              <a:rPr lang="sk-SK" dirty="0" smtClean="0">
                <a:solidFill>
                  <a:srgbClr val="230871"/>
                </a:solidFill>
                <a:latin typeface="FuturaStd-Heavy"/>
              </a:rPr>
              <a:t>rozvíjať kompetencie cudzích jazykov </a:t>
            </a:r>
            <a:endParaRPr lang="sk-SK" dirty="0">
              <a:solidFill>
                <a:srgbClr val="230871"/>
              </a:solidFill>
              <a:latin typeface="FuturaStd-Heavy"/>
            </a:endParaRPr>
          </a:p>
          <a:p>
            <a:pPr marL="0" indent="0">
              <a:buClr>
                <a:srgbClr val="F6CF3F"/>
              </a:buClr>
              <a:buNone/>
            </a:pPr>
            <a:endParaRPr lang="sk-SK" dirty="0">
              <a:solidFill>
                <a:srgbClr val="230871"/>
              </a:solidFill>
              <a:latin typeface="FuturaStd-Heavy"/>
            </a:endParaRPr>
          </a:p>
          <a:p>
            <a:endParaRPr lang="sk-SK" dirty="0">
              <a:solidFill>
                <a:srgbClr val="230871"/>
              </a:solidFill>
              <a:latin typeface="FuturaStd-Heavy"/>
            </a:endParaRPr>
          </a:p>
          <a:p>
            <a:endParaRPr lang="sk-SK" dirty="0">
              <a:solidFill>
                <a:srgbClr val="230871"/>
              </a:solidFill>
            </a:endParaRPr>
          </a:p>
        </p:txBody>
      </p:sp>
      <p:cxnSp>
        <p:nvCxnSpPr>
          <p:cNvPr id="9" name="Rovná spojnica 8">
            <a:extLst>
              <a:ext uri="{FF2B5EF4-FFF2-40B4-BE49-F238E27FC236}">
                <a16:creationId xmlns:a16="http://schemas.microsoft.com/office/drawing/2014/main" xmlns="" id="{C8860998-E426-4A9B-B922-48636E773147}"/>
              </a:ext>
            </a:extLst>
          </p:cNvPr>
          <p:cNvCxnSpPr>
            <a:cxnSpLocks/>
          </p:cNvCxnSpPr>
          <p:nvPr/>
        </p:nvCxnSpPr>
        <p:spPr>
          <a:xfrm>
            <a:off x="0" y="6141293"/>
            <a:ext cx="12192000" cy="16346"/>
          </a:xfrm>
          <a:prstGeom prst="line">
            <a:avLst/>
          </a:prstGeom>
          <a:ln w="76200">
            <a:solidFill>
              <a:srgbClr val="2308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ok 12" descr="Obrázok, na ktorom je text, ClipArt&#10;&#10;Automaticky generovaný popis">
            <a:extLst>
              <a:ext uri="{FF2B5EF4-FFF2-40B4-BE49-F238E27FC236}">
                <a16:creationId xmlns:a16="http://schemas.microsoft.com/office/drawing/2014/main" xmlns="" id="{99F249EA-CB92-412E-8B67-9CC1163CC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057" y="6288917"/>
            <a:ext cx="1653445" cy="496532"/>
          </a:xfrm>
          <a:prstGeom prst="rect">
            <a:avLst/>
          </a:prstGeom>
        </p:spPr>
      </p:pic>
      <p:cxnSp>
        <p:nvCxnSpPr>
          <p:cNvPr id="14" name="Rovná spojnica 13">
            <a:extLst>
              <a:ext uri="{FF2B5EF4-FFF2-40B4-BE49-F238E27FC236}">
                <a16:creationId xmlns:a16="http://schemas.microsoft.com/office/drawing/2014/main" xmlns="" id="{A360AB22-EA9F-4ADF-94A5-1394D9297BB6}"/>
              </a:ext>
            </a:extLst>
          </p:cNvPr>
          <p:cNvCxnSpPr>
            <a:cxnSpLocks/>
          </p:cNvCxnSpPr>
          <p:nvPr/>
        </p:nvCxnSpPr>
        <p:spPr>
          <a:xfrm>
            <a:off x="0" y="1656671"/>
            <a:ext cx="4014952" cy="0"/>
          </a:xfrm>
          <a:prstGeom prst="line">
            <a:avLst/>
          </a:prstGeom>
          <a:ln w="101600">
            <a:solidFill>
              <a:srgbClr val="F6C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Obrázok 16" descr="Obrázok, na ktorom je text&#10;&#10;Automaticky generovaný popis">
            <a:extLst>
              <a:ext uri="{FF2B5EF4-FFF2-40B4-BE49-F238E27FC236}">
                <a16:creationId xmlns:a16="http://schemas.microsoft.com/office/drawing/2014/main" xmlns="" id="{986E68C3-3B47-427C-9C55-48B4B0203F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752" y="6232499"/>
            <a:ext cx="2771775" cy="609368"/>
          </a:xfrm>
          <a:prstGeom prst="rect">
            <a:avLst/>
          </a:prstGeom>
        </p:spPr>
      </p:pic>
      <p:pic>
        <p:nvPicPr>
          <p:cNvPr id="19" name="Obrázok 18">
            <a:extLst>
              <a:ext uri="{FF2B5EF4-FFF2-40B4-BE49-F238E27FC236}">
                <a16:creationId xmlns:a16="http://schemas.microsoft.com/office/drawing/2014/main" xmlns="" id="{843E3A2A-7CD2-4396-AA20-4B5CEBB218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48" y="6176963"/>
            <a:ext cx="2172759" cy="72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748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04F570B-226D-48EC-9302-28E5E614D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311" y="331108"/>
            <a:ext cx="11322378" cy="1325563"/>
          </a:xfrm>
        </p:spPr>
        <p:txBody>
          <a:bodyPr>
            <a:normAutofit/>
          </a:bodyPr>
          <a:lstStyle/>
          <a:p>
            <a:r>
              <a:rPr lang="sk-SK" sz="4000" dirty="0">
                <a:solidFill>
                  <a:srgbClr val="230871"/>
                </a:solidFill>
                <a:latin typeface="FuturaStd-Heavy"/>
              </a:rPr>
              <a:t>Pracovný postup na projekte:</a:t>
            </a:r>
            <a:endParaRPr lang="sk-SK" dirty="0">
              <a:solidFill>
                <a:srgbClr val="230871"/>
              </a:solidFill>
            </a:endParaRP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xmlns="" id="{23DA6B65-8648-47D3-A08D-81EECE491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4310" y="1787949"/>
            <a:ext cx="10747344" cy="4222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1600" dirty="0" smtClean="0">
                <a:solidFill>
                  <a:schemeClr val="accent1">
                    <a:lumMod val="50000"/>
                  </a:schemeClr>
                </a:solidFill>
                <a:latin typeface="FuturaStd-Heavy"/>
              </a:rPr>
              <a:t>1.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FuturaStd-Heavy"/>
              </a:rPr>
              <a:t>About us - group presentation (October)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FuturaStd-Heavy"/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FuturaStd-Heavy"/>
              </a:rPr>
              <a:t>2. Project logo (October)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FuturaStd-Heavy"/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FuturaStd-Heavy"/>
              </a:rPr>
              <a:t>3. My town (creating an interactive map) (November)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FuturaStd-Heavy"/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FuturaStd-Heavy"/>
              </a:rPr>
              <a:t>4. Geography of the region (December)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FuturaStd-Heavy"/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FuturaStd-Heavy"/>
              </a:rPr>
              <a:t>5. Flora and fauna of the region (December)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FuturaStd-Heavy"/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FuturaStd-Heavy"/>
              </a:rPr>
              <a:t>6. Colors of my region (January)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FuturaStd-Heavy"/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FuturaStd-Heavy"/>
              </a:rPr>
              <a:t>7. Symbols related to my region (January)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FuturaStd-Heavy"/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FuturaStd-Heavy"/>
              </a:rPr>
              <a:t>8. Regional legends (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latin typeface="FuturaStd-Heavy"/>
              </a:rPr>
              <a:t>Padlet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FuturaStd-Heavy"/>
              </a:rPr>
              <a:t> with links to the presented legends</a:t>
            </a:r>
            <a:r>
              <a:rPr lang="sk-SK" sz="1600" dirty="0" smtClean="0">
                <a:solidFill>
                  <a:schemeClr val="accent1">
                    <a:lumMod val="50000"/>
                  </a:schemeClr>
                </a:solidFill>
                <a:latin typeface="FuturaStd-Heavy"/>
              </a:rPr>
              <a:t>)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FuturaStd-Heavy"/>
              </a:rPr>
              <a:t> (February)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FuturaStd-Heavy"/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FuturaStd-Heavy"/>
              </a:rPr>
              <a:t>9. Regional proverbs, sayings (March)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FuturaStd-Heavy"/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FuturaStd-Heavy"/>
              </a:rPr>
              <a:t>10. Local and regional customs, holidays, traditions (October-June)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FuturaStd-Heavy"/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FuturaStd-Heavy"/>
              </a:rPr>
              <a:t>11. Music and handicraft, art of the region (April)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FuturaStd-Heavy"/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FuturaStd-Heavy"/>
              </a:rPr>
              <a:t>12. Regional cuisine (creating a joint book with recipes in the form of an e-book, culinary </a:t>
            </a:r>
            <a:r>
              <a:rPr lang="sk-SK" sz="1600" dirty="0" smtClean="0">
                <a:solidFill>
                  <a:schemeClr val="accent1">
                    <a:lumMod val="50000"/>
                  </a:schemeClr>
                </a:solidFill>
                <a:latin typeface="FuturaStd-Heavy"/>
              </a:rPr>
              <a:t> </a:t>
            </a:r>
          </a:p>
          <a:p>
            <a:pPr marL="0" indent="0">
              <a:buNone/>
            </a:pPr>
            <a:r>
              <a:rPr lang="sk-SK" sz="1600" dirty="0">
                <a:solidFill>
                  <a:schemeClr val="accent1">
                    <a:lumMod val="50000"/>
                  </a:schemeClr>
                </a:solidFill>
                <a:latin typeface="FuturaStd-Heavy"/>
              </a:rPr>
              <a:t> </a:t>
            </a:r>
            <a:r>
              <a:rPr lang="sk-SK" sz="1600" dirty="0" smtClean="0">
                <a:solidFill>
                  <a:schemeClr val="accent1">
                    <a:lumMod val="50000"/>
                  </a:schemeClr>
                </a:solidFill>
                <a:latin typeface="FuturaStd-Heavy"/>
              </a:rPr>
              <a:t>    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FuturaStd-Heavy"/>
              </a:rPr>
              <a:t>workshops at schools) (each partner will post one recipe by the end of February)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FuturaStd-Heavy"/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FuturaStd-Heavy"/>
              </a:rPr>
              <a:t>13. Language of the region, dialect (March)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FuturaStd-Heavy"/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FuturaStd-Heavy"/>
              </a:rPr>
              <a:t>14. Monuments, museums, interesting places (May)</a:t>
            </a:r>
            <a:endParaRPr lang="sk-SK" sz="1600" dirty="0" smtClean="0">
              <a:solidFill>
                <a:schemeClr val="accent1">
                  <a:lumMod val="50000"/>
                </a:schemeClr>
              </a:solidFill>
              <a:latin typeface="FuturaStd-Heavy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FuturaStd-Heavy"/>
              </a:rPr>
              <a:t>15. Profiles of people of merit for the local environment and the region (May)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FuturaStd-Heavy"/>
              </a:rPr>
              <a:t>16. Evaluation and dissemination of the project - (June).</a:t>
            </a:r>
            <a:endParaRPr lang="sk-SK" sz="1600" dirty="0">
              <a:solidFill>
                <a:srgbClr val="230871"/>
              </a:solidFill>
              <a:latin typeface="FuturaStd-Heavy"/>
            </a:endParaRPr>
          </a:p>
        </p:txBody>
      </p:sp>
      <p:cxnSp>
        <p:nvCxnSpPr>
          <p:cNvPr id="9" name="Rovná spojnica 8">
            <a:extLst>
              <a:ext uri="{FF2B5EF4-FFF2-40B4-BE49-F238E27FC236}">
                <a16:creationId xmlns:a16="http://schemas.microsoft.com/office/drawing/2014/main" xmlns="" id="{C8860998-E426-4A9B-B922-48636E773147}"/>
              </a:ext>
            </a:extLst>
          </p:cNvPr>
          <p:cNvCxnSpPr>
            <a:cxnSpLocks/>
          </p:cNvCxnSpPr>
          <p:nvPr/>
        </p:nvCxnSpPr>
        <p:spPr>
          <a:xfrm>
            <a:off x="0" y="6141293"/>
            <a:ext cx="12192000" cy="16346"/>
          </a:xfrm>
          <a:prstGeom prst="line">
            <a:avLst/>
          </a:prstGeom>
          <a:ln w="76200">
            <a:solidFill>
              <a:srgbClr val="2308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ok 12" descr="Obrázok, na ktorom je text, ClipArt&#10;&#10;Automaticky generovaný popis">
            <a:extLst>
              <a:ext uri="{FF2B5EF4-FFF2-40B4-BE49-F238E27FC236}">
                <a16:creationId xmlns:a16="http://schemas.microsoft.com/office/drawing/2014/main" xmlns="" id="{99F249EA-CB92-412E-8B67-9CC1163CC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057" y="6288917"/>
            <a:ext cx="1653445" cy="496532"/>
          </a:xfrm>
          <a:prstGeom prst="rect">
            <a:avLst/>
          </a:prstGeom>
        </p:spPr>
      </p:pic>
      <p:cxnSp>
        <p:nvCxnSpPr>
          <p:cNvPr id="14" name="Rovná spojnica 13">
            <a:extLst>
              <a:ext uri="{FF2B5EF4-FFF2-40B4-BE49-F238E27FC236}">
                <a16:creationId xmlns:a16="http://schemas.microsoft.com/office/drawing/2014/main" xmlns="" id="{A360AB22-EA9F-4ADF-94A5-1394D9297BB6}"/>
              </a:ext>
            </a:extLst>
          </p:cNvPr>
          <p:cNvCxnSpPr>
            <a:cxnSpLocks/>
          </p:cNvCxnSpPr>
          <p:nvPr/>
        </p:nvCxnSpPr>
        <p:spPr>
          <a:xfrm>
            <a:off x="0" y="1656671"/>
            <a:ext cx="4014952" cy="0"/>
          </a:xfrm>
          <a:prstGeom prst="line">
            <a:avLst/>
          </a:prstGeom>
          <a:ln w="101600">
            <a:solidFill>
              <a:srgbClr val="F6C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Obrázok 16" descr="Obrázok, na ktorom je text&#10;&#10;Automaticky generovaný popis">
            <a:extLst>
              <a:ext uri="{FF2B5EF4-FFF2-40B4-BE49-F238E27FC236}">
                <a16:creationId xmlns:a16="http://schemas.microsoft.com/office/drawing/2014/main" xmlns="" id="{986E68C3-3B47-427C-9C55-48B4B0203F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752" y="6232499"/>
            <a:ext cx="2771775" cy="609368"/>
          </a:xfrm>
          <a:prstGeom prst="rect">
            <a:avLst/>
          </a:prstGeom>
        </p:spPr>
      </p:pic>
      <p:pic>
        <p:nvPicPr>
          <p:cNvPr id="19" name="Obrázok 18">
            <a:extLst>
              <a:ext uri="{FF2B5EF4-FFF2-40B4-BE49-F238E27FC236}">
                <a16:creationId xmlns:a16="http://schemas.microsoft.com/office/drawing/2014/main" xmlns="" id="{843E3A2A-7CD2-4396-AA20-4B5CEBB218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48" y="6176963"/>
            <a:ext cx="2172759" cy="72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94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04F570B-226D-48EC-9302-28E5E614D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311" y="331108"/>
            <a:ext cx="11322378" cy="1325563"/>
          </a:xfrm>
        </p:spPr>
        <p:txBody>
          <a:bodyPr>
            <a:normAutofit/>
          </a:bodyPr>
          <a:lstStyle/>
          <a:p>
            <a:r>
              <a:rPr lang="sk-SK" sz="4000" dirty="0">
                <a:solidFill>
                  <a:srgbClr val="230871"/>
                </a:solidFill>
                <a:latin typeface="FuturaStd-Heavy"/>
              </a:rPr>
              <a:t>Doterajšie výsledky projektu:</a:t>
            </a:r>
            <a:endParaRPr lang="sk-SK" dirty="0">
              <a:solidFill>
                <a:srgbClr val="230871"/>
              </a:solidFill>
            </a:endParaRP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xmlns="" id="{23DA6B65-8648-47D3-A08D-81EECE491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4310" y="2036192"/>
            <a:ext cx="10747344" cy="3311790"/>
          </a:xfrm>
        </p:spPr>
        <p:txBody>
          <a:bodyPr>
            <a:normAutofit/>
          </a:bodyPr>
          <a:lstStyle/>
          <a:p>
            <a:pPr>
              <a:buClr>
                <a:srgbClr val="F6CF3F"/>
              </a:buClr>
            </a:pPr>
            <a:r>
              <a:rPr lang="sk-SK" dirty="0" smtClean="0">
                <a:solidFill>
                  <a:srgbClr val="230871"/>
                </a:solidFill>
                <a:latin typeface="FuturaStd-Heavy"/>
              </a:rPr>
              <a:t>Predstavenie účastníkov projektu: interaktívna </a:t>
            </a:r>
            <a:r>
              <a:rPr lang="sk-SK" dirty="0" err="1" smtClean="0">
                <a:solidFill>
                  <a:srgbClr val="230871"/>
                </a:solidFill>
                <a:latin typeface="FuturaStd-Heavy"/>
              </a:rPr>
              <a:t>foto</a:t>
            </a:r>
            <a:r>
              <a:rPr lang="sk-SK" dirty="0" smtClean="0">
                <a:solidFill>
                  <a:srgbClr val="230871"/>
                </a:solidFill>
                <a:latin typeface="FuturaStd-Heavy"/>
              </a:rPr>
              <a:t>-koláž, kresby, video</a:t>
            </a:r>
          </a:p>
          <a:p>
            <a:pPr>
              <a:buClr>
                <a:srgbClr val="F6CF3F"/>
              </a:buClr>
            </a:pPr>
            <a:r>
              <a:rPr lang="sk-SK" dirty="0" smtClean="0">
                <a:solidFill>
                  <a:srgbClr val="230871"/>
                </a:solidFill>
                <a:latin typeface="FuturaStd-Heavy"/>
              </a:rPr>
              <a:t>Tvorba loga projektu: kresba, logo v skicári, hlasovanie </a:t>
            </a:r>
            <a:r>
              <a:rPr lang="sk-SK" dirty="0" smtClean="0">
                <a:solidFill>
                  <a:srgbClr val="230871"/>
                </a:solidFill>
                <a:latin typeface="FuturaStd-Heavy"/>
              </a:rPr>
              <a:t>za</a:t>
            </a:r>
            <a:r>
              <a:rPr lang="sk-SK" dirty="0" smtClean="0">
                <a:solidFill>
                  <a:srgbClr val="230871"/>
                </a:solidFill>
                <a:latin typeface="FuturaStd-Heavy"/>
              </a:rPr>
              <a:t> </a:t>
            </a:r>
            <a:r>
              <a:rPr lang="sk-SK" dirty="0" smtClean="0">
                <a:solidFill>
                  <a:srgbClr val="230871"/>
                </a:solidFill>
                <a:latin typeface="FuturaStd-Heavy"/>
              </a:rPr>
              <a:t>najlepšie logo</a:t>
            </a:r>
          </a:p>
          <a:p>
            <a:pPr>
              <a:buClr>
                <a:srgbClr val="F6CF3F"/>
              </a:buClr>
            </a:pPr>
            <a:r>
              <a:rPr lang="sk-SK" dirty="0" smtClean="0">
                <a:solidFill>
                  <a:srgbClr val="230871"/>
                </a:solidFill>
                <a:latin typeface="FuturaStd-Heavy"/>
              </a:rPr>
              <a:t>Moje mesto: slepá mapa v </a:t>
            </a:r>
            <a:r>
              <a:rPr lang="sk-SK" dirty="0" err="1" smtClean="0">
                <a:solidFill>
                  <a:srgbClr val="230871"/>
                </a:solidFill>
                <a:latin typeface="FuturaStd-Heavy"/>
              </a:rPr>
              <a:t>Padlete</a:t>
            </a:r>
            <a:r>
              <a:rPr lang="sk-SK" dirty="0" smtClean="0">
                <a:solidFill>
                  <a:srgbClr val="230871"/>
                </a:solidFill>
                <a:latin typeface="FuturaStd-Heavy"/>
              </a:rPr>
              <a:t>, 3D </a:t>
            </a:r>
            <a:r>
              <a:rPr lang="sk-SK" dirty="0" err="1" smtClean="0">
                <a:solidFill>
                  <a:srgbClr val="230871"/>
                </a:solidFill>
                <a:latin typeface="FuturaStd-Heavy"/>
              </a:rPr>
              <a:t>foto</a:t>
            </a:r>
            <a:r>
              <a:rPr lang="sk-SK" dirty="0" smtClean="0">
                <a:solidFill>
                  <a:srgbClr val="230871"/>
                </a:solidFill>
                <a:latin typeface="FuturaStd-Heavy"/>
              </a:rPr>
              <a:t> projekt, video </a:t>
            </a:r>
            <a:r>
              <a:rPr lang="sk-SK" dirty="0" err="1" smtClean="0">
                <a:solidFill>
                  <a:srgbClr val="230871"/>
                </a:solidFill>
                <a:latin typeface="FuturaStd-Heavy"/>
              </a:rPr>
              <a:t>Youtube</a:t>
            </a:r>
            <a:r>
              <a:rPr lang="sk-SK" dirty="0" smtClean="0">
                <a:solidFill>
                  <a:srgbClr val="230871"/>
                </a:solidFill>
                <a:latin typeface="FuturaStd-Heavy"/>
              </a:rPr>
              <a:t>, mapa </a:t>
            </a:r>
            <a:r>
              <a:rPr lang="sk-SK" dirty="0" err="1" smtClean="0">
                <a:solidFill>
                  <a:srgbClr val="230871"/>
                </a:solidFill>
                <a:latin typeface="FuturaStd-Heavy"/>
              </a:rPr>
              <a:t>MapHub</a:t>
            </a:r>
            <a:r>
              <a:rPr lang="sk-SK" dirty="0" smtClean="0">
                <a:solidFill>
                  <a:srgbClr val="230871"/>
                </a:solidFill>
                <a:latin typeface="FuturaStd-Heavy"/>
              </a:rPr>
              <a:t>, </a:t>
            </a:r>
            <a:r>
              <a:rPr lang="sk-SK" dirty="0" err="1" smtClean="0">
                <a:solidFill>
                  <a:srgbClr val="230871"/>
                </a:solidFill>
                <a:latin typeface="FuturaStd-Heavy"/>
              </a:rPr>
              <a:t>matching</a:t>
            </a:r>
            <a:r>
              <a:rPr lang="sk-SK" dirty="0" smtClean="0">
                <a:solidFill>
                  <a:srgbClr val="230871"/>
                </a:solidFill>
                <a:latin typeface="FuturaStd-Heavy"/>
              </a:rPr>
              <a:t> </a:t>
            </a:r>
            <a:r>
              <a:rPr lang="sk-SK" dirty="0" err="1" smtClean="0">
                <a:solidFill>
                  <a:srgbClr val="230871"/>
                </a:solidFill>
                <a:latin typeface="FuturaStd-Heavy"/>
              </a:rPr>
              <a:t>Learningapps</a:t>
            </a:r>
            <a:r>
              <a:rPr lang="sk-SK" dirty="0" smtClean="0">
                <a:solidFill>
                  <a:srgbClr val="230871"/>
                </a:solidFill>
                <a:latin typeface="FuturaStd-Heavy"/>
              </a:rPr>
              <a:t>, </a:t>
            </a:r>
          </a:p>
          <a:p>
            <a:pPr>
              <a:buClr>
                <a:srgbClr val="F6CF3F"/>
              </a:buClr>
            </a:pPr>
            <a:endParaRPr lang="sk-SK" dirty="0">
              <a:solidFill>
                <a:srgbClr val="230871"/>
              </a:solidFill>
              <a:latin typeface="FuturaStd-Heavy"/>
            </a:endParaRPr>
          </a:p>
          <a:p>
            <a:pPr marL="0" indent="0">
              <a:buClr>
                <a:srgbClr val="F6CF3F"/>
              </a:buClr>
              <a:buNone/>
            </a:pPr>
            <a:endParaRPr lang="sk-SK" dirty="0">
              <a:solidFill>
                <a:srgbClr val="230871"/>
              </a:solidFill>
              <a:latin typeface="FuturaStd-Heavy"/>
            </a:endParaRPr>
          </a:p>
          <a:p>
            <a:endParaRPr lang="sk-SK" dirty="0">
              <a:solidFill>
                <a:srgbClr val="230871"/>
              </a:solidFill>
              <a:latin typeface="FuturaStd-Heavy"/>
            </a:endParaRPr>
          </a:p>
          <a:p>
            <a:endParaRPr lang="sk-SK" dirty="0">
              <a:solidFill>
                <a:srgbClr val="230871"/>
              </a:solidFill>
            </a:endParaRPr>
          </a:p>
        </p:txBody>
      </p:sp>
      <p:cxnSp>
        <p:nvCxnSpPr>
          <p:cNvPr id="9" name="Rovná spojnica 8">
            <a:extLst>
              <a:ext uri="{FF2B5EF4-FFF2-40B4-BE49-F238E27FC236}">
                <a16:creationId xmlns:a16="http://schemas.microsoft.com/office/drawing/2014/main" xmlns="" id="{C8860998-E426-4A9B-B922-48636E773147}"/>
              </a:ext>
            </a:extLst>
          </p:cNvPr>
          <p:cNvCxnSpPr>
            <a:cxnSpLocks/>
          </p:cNvCxnSpPr>
          <p:nvPr/>
        </p:nvCxnSpPr>
        <p:spPr>
          <a:xfrm>
            <a:off x="0" y="6141293"/>
            <a:ext cx="12192000" cy="16346"/>
          </a:xfrm>
          <a:prstGeom prst="line">
            <a:avLst/>
          </a:prstGeom>
          <a:ln w="76200">
            <a:solidFill>
              <a:srgbClr val="2308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ok 12" descr="Obrázok, na ktorom je text, ClipArt&#10;&#10;Automaticky generovaný popis">
            <a:extLst>
              <a:ext uri="{FF2B5EF4-FFF2-40B4-BE49-F238E27FC236}">
                <a16:creationId xmlns:a16="http://schemas.microsoft.com/office/drawing/2014/main" xmlns="" id="{99F249EA-CB92-412E-8B67-9CC1163CC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057" y="6288917"/>
            <a:ext cx="1653445" cy="496532"/>
          </a:xfrm>
          <a:prstGeom prst="rect">
            <a:avLst/>
          </a:prstGeom>
        </p:spPr>
      </p:pic>
      <p:cxnSp>
        <p:nvCxnSpPr>
          <p:cNvPr id="14" name="Rovná spojnica 13">
            <a:extLst>
              <a:ext uri="{FF2B5EF4-FFF2-40B4-BE49-F238E27FC236}">
                <a16:creationId xmlns:a16="http://schemas.microsoft.com/office/drawing/2014/main" xmlns="" id="{A360AB22-EA9F-4ADF-94A5-1394D9297BB6}"/>
              </a:ext>
            </a:extLst>
          </p:cNvPr>
          <p:cNvCxnSpPr>
            <a:cxnSpLocks/>
          </p:cNvCxnSpPr>
          <p:nvPr/>
        </p:nvCxnSpPr>
        <p:spPr>
          <a:xfrm>
            <a:off x="0" y="1656671"/>
            <a:ext cx="4014952" cy="0"/>
          </a:xfrm>
          <a:prstGeom prst="line">
            <a:avLst/>
          </a:prstGeom>
          <a:ln w="101600">
            <a:solidFill>
              <a:srgbClr val="F6C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Obrázok 16" descr="Obrázok, na ktorom je text&#10;&#10;Automaticky generovaný popis">
            <a:extLst>
              <a:ext uri="{FF2B5EF4-FFF2-40B4-BE49-F238E27FC236}">
                <a16:creationId xmlns:a16="http://schemas.microsoft.com/office/drawing/2014/main" xmlns="" id="{986E68C3-3B47-427C-9C55-48B4B0203F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752" y="6232499"/>
            <a:ext cx="2771775" cy="609368"/>
          </a:xfrm>
          <a:prstGeom prst="rect">
            <a:avLst/>
          </a:prstGeom>
        </p:spPr>
      </p:pic>
      <p:pic>
        <p:nvPicPr>
          <p:cNvPr id="19" name="Obrázok 18">
            <a:extLst>
              <a:ext uri="{FF2B5EF4-FFF2-40B4-BE49-F238E27FC236}">
                <a16:creationId xmlns:a16="http://schemas.microsoft.com/office/drawing/2014/main" xmlns="" id="{843E3A2A-7CD2-4396-AA20-4B5CEBB218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48" y="6176963"/>
            <a:ext cx="2172759" cy="72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70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04F570B-226D-48EC-9302-28E5E614D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311" y="331108"/>
            <a:ext cx="11322378" cy="1325563"/>
          </a:xfrm>
        </p:spPr>
        <p:txBody>
          <a:bodyPr>
            <a:normAutofit/>
          </a:bodyPr>
          <a:lstStyle/>
          <a:p>
            <a:r>
              <a:rPr lang="sk-SK" sz="4000" dirty="0">
                <a:solidFill>
                  <a:srgbClr val="230871"/>
                </a:solidFill>
                <a:latin typeface="FuturaStd-Heavy"/>
              </a:rPr>
              <a:t>Aké kompetencie sa zlepšili u žiakov?</a:t>
            </a:r>
            <a:endParaRPr lang="sk-SK" dirty="0">
              <a:solidFill>
                <a:srgbClr val="230871"/>
              </a:solidFill>
            </a:endParaRP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xmlns="" id="{23DA6B65-8648-47D3-A08D-81EECE491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4310" y="2036192"/>
            <a:ext cx="10747344" cy="3311790"/>
          </a:xfrm>
        </p:spPr>
        <p:txBody>
          <a:bodyPr>
            <a:normAutofit/>
          </a:bodyPr>
          <a:lstStyle/>
          <a:p>
            <a:pPr>
              <a:buClr>
                <a:srgbClr val="F6CF3F"/>
              </a:buClr>
            </a:pPr>
            <a:r>
              <a:rPr lang="sk-SK" dirty="0" smtClean="0">
                <a:solidFill>
                  <a:srgbClr val="230871"/>
                </a:solidFill>
                <a:latin typeface="FuturaStd-Heavy"/>
              </a:rPr>
              <a:t>Digitálne</a:t>
            </a:r>
          </a:p>
          <a:p>
            <a:pPr>
              <a:buClr>
                <a:srgbClr val="F6CF3F"/>
              </a:buClr>
            </a:pPr>
            <a:r>
              <a:rPr lang="sk-SK" dirty="0" smtClean="0">
                <a:solidFill>
                  <a:srgbClr val="230871"/>
                </a:solidFill>
                <a:latin typeface="FuturaStd-Heavy"/>
              </a:rPr>
              <a:t>Kompetencie v cudzích jazykoch</a:t>
            </a:r>
          </a:p>
          <a:p>
            <a:pPr>
              <a:buClr>
                <a:srgbClr val="F6CF3F"/>
              </a:buClr>
            </a:pPr>
            <a:r>
              <a:rPr lang="sk-SK" dirty="0" smtClean="0">
                <a:solidFill>
                  <a:srgbClr val="230871"/>
                </a:solidFill>
                <a:latin typeface="FuturaStd-Heavy"/>
              </a:rPr>
              <a:t>Spoločenské a občianske kompetencie: </a:t>
            </a:r>
            <a:r>
              <a:rPr lang="sk-SK" sz="1600" dirty="0" smtClean="0">
                <a:solidFill>
                  <a:srgbClr val="230871"/>
                </a:solidFill>
                <a:latin typeface="FuturaStd-Heavy"/>
              </a:rPr>
              <a:t>zmysel národného kultúrneho dedičstva</a:t>
            </a:r>
            <a:endParaRPr lang="sk-SK" dirty="0" smtClean="0">
              <a:solidFill>
                <a:srgbClr val="230871"/>
              </a:solidFill>
              <a:latin typeface="FuturaStd-Heavy"/>
            </a:endParaRPr>
          </a:p>
          <a:p>
            <a:pPr>
              <a:buClr>
                <a:srgbClr val="F6CF3F"/>
              </a:buClr>
            </a:pPr>
            <a:r>
              <a:rPr lang="sk-SK" dirty="0" smtClean="0">
                <a:solidFill>
                  <a:srgbClr val="230871"/>
                </a:solidFill>
                <a:latin typeface="FuturaStd-Heavy"/>
              </a:rPr>
              <a:t>Sociálne a personálne kompetencie: </a:t>
            </a:r>
            <a:r>
              <a:rPr lang="sk-SK" sz="1600" dirty="0" smtClean="0">
                <a:solidFill>
                  <a:srgbClr val="230871"/>
                </a:solidFill>
                <a:latin typeface="FuturaStd-Heavy"/>
              </a:rPr>
              <a:t>práca v skupine, </a:t>
            </a:r>
            <a:r>
              <a:rPr lang="sk-SK" sz="1600" dirty="0" smtClean="0">
                <a:solidFill>
                  <a:srgbClr val="230871"/>
                </a:solidFill>
                <a:latin typeface="FuturaStd-Heavy"/>
              </a:rPr>
              <a:t>prispievanie </a:t>
            </a:r>
            <a:r>
              <a:rPr lang="sk-SK" sz="1600" dirty="0" smtClean="0">
                <a:solidFill>
                  <a:srgbClr val="230871"/>
                </a:solidFill>
                <a:latin typeface="FuturaStd-Heavy"/>
              </a:rPr>
              <a:t>k dosahovaniu spoločných cieľov</a:t>
            </a:r>
          </a:p>
          <a:p>
            <a:pPr>
              <a:buClr>
                <a:srgbClr val="F6CF3F"/>
              </a:buClr>
            </a:pPr>
            <a:r>
              <a:rPr lang="sk-SK" dirty="0" smtClean="0">
                <a:solidFill>
                  <a:srgbClr val="230871"/>
                </a:solidFill>
                <a:latin typeface="FuturaStd-Heavy"/>
              </a:rPr>
              <a:t>Kompetencie vnímať a chápať inú kultúru</a:t>
            </a:r>
          </a:p>
          <a:p>
            <a:pPr>
              <a:buClr>
                <a:srgbClr val="F6CF3F"/>
              </a:buClr>
            </a:pPr>
            <a:r>
              <a:rPr lang="sk-SK" dirty="0" smtClean="0">
                <a:solidFill>
                  <a:srgbClr val="230871"/>
                </a:solidFill>
                <a:latin typeface="FuturaStd-Heavy"/>
              </a:rPr>
              <a:t>Kompetencie smerujúce k iniciatívnosti a podnikavosti </a:t>
            </a:r>
            <a:endParaRPr lang="sk-SK" dirty="0">
              <a:solidFill>
                <a:srgbClr val="230871"/>
              </a:solidFill>
              <a:latin typeface="FuturaStd-Heavy"/>
            </a:endParaRPr>
          </a:p>
          <a:p>
            <a:pPr>
              <a:buClr>
                <a:srgbClr val="F6CF3F"/>
              </a:buClr>
            </a:pPr>
            <a:endParaRPr lang="sk-SK" dirty="0">
              <a:solidFill>
                <a:srgbClr val="230871"/>
              </a:solidFill>
              <a:latin typeface="FuturaStd-Heavy"/>
            </a:endParaRPr>
          </a:p>
          <a:p>
            <a:pPr marL="0" indent="0">
              <a:buClr>
                <a:srgbClr val="F6CF3F"/>
              </a:buClr>
              <a:buNone/>
            </a:pPr>
            <a:endParaRPr lang="sk-SK" dirty="0">
              <a:solidFill>
                <a:srgbClr val="230871"/>
              </a:solidFill>
              <a:latin typeface="FuturaStd-Heavy"/>
            </a:endParaRPr>
          </a:p>
          <a:p>
            <a:endParaRPr lang="sk-SK" dirty="0">
              <a:solidFill>
                <a:srgbClr val="230871"/>
              </a:solidFill>
              <a:latin typeface="FuturaStd-Heavy"/>
            </a:endParaRPr>
          </a:p>
          <a:p>
            <a:endParaRPr lang="sk-SK" dirty="0">
              <a:solidFill>
                <a:srgbClr val="230871"/>
              </a:solidFill>
            </a:endParaRPr>
          </a:p>
        </p:txBody>
      </p:sp>
      <p:cxnSp>
        <p:nvCxnSpPr>
          <p:cNvPr id="9" name="Rovná spojnica 8">
            <a:extLst>
              <a:ext uri="{FF2B5EF4-FFF2-40B4-BE49-F238E27FC236}">
                <a16:creationId xmlns:a16="http://schemas.microsoft.com/office/drawing/2014/main" xmlns="" id="{C8860998-E426-4A9B-B922-48636E773147}"/>
              </a:ext>
            </a:extLst>
          </p:cNvPr>
          <p:cNvCxnSpPr>
            <a:cxnSpLocks/>
          </p:cNvCxnSpPr>
          <p:nvPr/>
        </p:nvCxnSpPr>
        <p:spPr>
          <a:xfrm>
            <a:off x="0" y="6141293"/>
            <a:ext cx="12192000" cy="16346"/>
          </a:xfrm>
          <a:prstGeom prst="line">
            <a:avLst/>
          </a:prstGeom>
          <a:ln w="76200">
            <a:solidFill>
              <a:srgbClr val="2308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ok 12" descr="Obrázok, na ktorom je text, ClipArt&#10;&#10;Automaticky generovaný popis">
            <a:extLst>
              <a:ext uri="{FF2B5EF4-FFF2-40B4-BE49-F238E27FC236}">
                <a16:creationId xmlns:a16="http://schemas.microsoft.com/office/drawing/2014/main" xmlns="" id="{99F249EA-CB92-412E-8B67-9CC1163CC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057" y="6288917"/>
            <a:ext cx="1653445" cy="496532"/>
          </a:xfrm>
          <a:prstGeom prst="rect">
            <a:avLst/>
          </a:prstGeom>
        </p:spPr>
      </p:pic>
      <p:cxnSp>
        <p:nvCxnSpPr>
          <p:cNvPr id="14" name="Rovná spojnica 13">
            <a:extLst>
              <a:ext uri="{FF2B5EF4-FFF2-40B4-BE49-F238E27FC236}">
                <a16:creationId xmlns:a16="http://schemas.microsoft.com/office/drawing/2014/main" xmlns="" id="{A360AB22-EA9F-4ADF-94A5-1394D9297BB6}"/>
              </a:ext>
            </a:extLst>
          </p:cNvPr>
          <p:cNvCxnSpPr>
            <a:cxnSpLocks/>
          </p:cNvCxnSpPr>
          <p:nvPr/>
        </p:nvCxnSpPr>
        <p:spPr>
          <a:xfrm>
            <a:off x="0" y="1656671"/>
            <a:ext cx="4014952" cy="0"/>
          </a:xfrm>
          <a:prstGeom prst="line">
            <a:avLst/>
          </a:prstGeom>
          <a:ln w="101600">
            <a:solidFill>
              <a:srgbClr val="F6C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Obrázok 16" descr="Obrázok, na ktorom je text&#10;&#10;Automaticky generovaný popis">
            <a:extLst>
              <a:ext uri="{FF2B5EF4-FFF2-40B4-BE49-F238E27FC236}">
                <a16:creationId xmlns:a16="http://schemas.microsoft.com/office/drawing/2014/main" xmlns="" id="{986E68C3-3B47-427C-9C55-48B4B0203F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752" y="6232499"/>
            <a:ext cx="2771775" cy="609368"/>
          </a:xfrm>
          <a:prstGeom prst="rect">
            <a:avLst/>
          </a:prstGeom>
        </p:spPr>
      </p:pic>
      <p:pic>
        <p:nvPicPr>
          <p:cNvPr id="19" name="Obrázok 18">
            <a:extLst>
              <a:ext uri="{FF2B5EF4-FFF2-40B4-BE49-F238E27FC236}">
                <a16:creationId xmlns:a16="http://schemas.microsoft.com/office/drawing/2014/main" xmlns="" id="{843E3A2A-7CD2-4396-AA20-4B5CEBB218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48" y="6176963"/>
            <a:ext cx="2172759" cy="72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3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04F570B-226D-48EC-9302-28E5E614D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311" y="331108"/>
            <a:ext cx="11322378" cy="1325563"/>
          </a:xfrm>
        </p:spPr>
        <p:txBody>
          <a:bodyPr>
            <a:normAutofit/>
          </a:bodyPr>
          <a:lstStyle/>
          <a:p>
            <a:r>
              <a:rPr lang="sk-SK" sz="4000" dirty="0">
                <a:solidFill>
                  <a:srgbClr val="230871"/>
                </a:solidFill>
                <a:latin typeface="FuturaStd-Heavy"/>
              </a:rPr>
              <a:t>Aké kompetencie sa zlepšili u vás?</a:t>
            </a:r>
            <a:endParaRPr lang="sk-SK" dirty="0">
              <a:solidFill>
                <a:srgbClr val="230871"/>
              </a:solidFill>
            </a:endParaRP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xmlns="" id="{23DA6B65-8648-47D3-A08D-81EECE491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4310" y="2036192"/>
            <a:ext cx="10747344" cy="3311790"/>
          </a:xfrm>
        </p:spPr>
        <p:txBody>
          <a:bodyPr>
            <a:normAutofit/>
          </a:bodyPr>
          <a:lstStyle/>
          <a:p>
            <a:pPr>
              <a:buClr>
                <a:srgbClr val="F6CF3F"/>
              </a:buClr>
            </a:pPr>
            <a:r>
              <a:rPr lang="sk-SK" dirty="0" smtClean="0">
                <a:solidFill>
                  <a:srgbClr val="230871"/>
                </a:solidFill>
                <a:latin typeface="FuturaStd-Heavy"/>
              </a:rPr>
              <a:t>Digitálne</a:t>
            </a:r>
          </a:p>
          <a:p>
            <a:pPr>
              <a:buClr>
                <a:srgbClr val="F6CF3F"/>
              </a:buClr>
            </a:pPr>
            <a:r>
              <a:rPr lang="sk-SK" dirty="0" smtClean="0">
                <a:solidFill>
                  <a:srgbClr val="230871"/>
                </a:solidFill>
                <a:latin typeface="FuturaStd-Heavy"/>
              </a:rPr>
              <a:t>Plánovanie a príprava</a:t>
            </a:r>
          </a:p>
          <a:p>
            <a:pPr>
              <a:buClr>
                <a:srgbClr val="F6CF3F"/>
              </a:buClr>
            </a:pPr>
            <a:r>
              <a:rPr lang="sk-SK" dirty="0" smtClean="0">
                <a:solidFill>
                  <a:srgbClr val="230871"/>
                </a:solidFill>
                <a:latin typeface="FuturaStd-Heavy"/>
              </a:rPr>
              <a:t>Kompetencie v oblasti metód: ponúkať tvorivé riešenia, nové prístupy, kriticky myslieť a hodnotiť, plánovite a systematicky využívať odborné vedomosti</a:t>
            </a:r>
          </a:p>
          <a:p>
            <a:pPr>
              <a:buClr>
                <a:srgbClr val="F6CF3F"/>
              </a:buClr>
            </a:pPr>
            <a:r>
              <a:rPr lang="sk-SK" dirty="0" smtClean="0">
                <a:solidFill>
                  <a:srgbClr val="230871"/>
                </a:solidFill>
                <a:latin typeface="FuturaStd-Heavy"/>
              </a:rPr>
              <a:t>Reflexia a sebahodnotenie svojej práce</a:t>
            </a:r>
          </a:p>
          <a:p>
            <a:pPr>
              <a:buClr>
                <a:srgbClr val="F6CF3F"/>
              </a:buClr>
            </a:pPr>
            <a:endParaRPr lang="sk-SK" dirty="0">
              <a:solidFill>
                <a:srgbClr val="230871"/>
              </a:solidFill>
              <a:latin typeface="FuturaStd-Heavy"/>
            </a:endParaRPr>
          </a:p>
          <a:p>
            <a:pPr marL="0" indent="0">
              <a:buClr>
                <a:srgbClr val="F6CF3F"/>
              </a:buClr>
              <a:buNone/>
            </a:pPr>
            <a:endParaRPr lang="sk-SK" dirty="0">
              <a:solidFill>
                <a:srgbClr val="230871"/>
              </a:solidFill>
              <a:latin typeface="FuturaStd-Heavy"/>
            </a:endParaRPr>
          </a:p>
          <a:p>
            <a:endParaRPr lang="sk-SK" dirty="0">
              <a:solidFill>
                <a:srgbClr val="230871"/>
              </a:solidFill>
              <a:latin typeface="FuturaStd-Heavy"/>
            </a:endParaRPr>
          </a:p>
          <a:p>
            <a:endParaRPr lang="sk-SK" dirty="0">
              <a:solidFill>
                <a:srgbClr val="230871"/>
              </a:solidFill>
            </a:endParaRPr>
          </a:p>
        </p:txBody>
      </p:sp>
      <p:cxnSp>
        <p:nvCxnSpPr>
          <p:cNvPr id="9" name="Rovná spojnica 8">
            <a:extLst>
              <a:ext uri="{FF2B5EF4-FFF2-40B4-BE49-F238E27FC236}">
                <a16:creationId xmlns:a16="http://schemas.microsoft.com/office/drawing/2014/main" xmlns="" id="{C8860998-E426-4A9B-B922-48636E773147}"/>
              </a:ext>
            </a:extLst>
          </p:cNvPr>
          <p:cNvCxnSpPr>
            <a:cxnSpLocks/>
          </p:cNvCxnSpPr>
          <p:nvPr/>
        </p:nvCxnSpPr>
        <p:spPr>
          <a:xfrm>
            <a:off x="0" y="6141293"/>
            <a:ext cx="12192000" cy="16346"/>
          </a:xfrm>
          <a:prstGeom prst="line">
            <a:avLst/>
          </a:prstGeom>
          <a:ln w="76200">
            <a:solidFill>
              <a:srgbClr val="2308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ok 12" descr="Obrázok, na ktorom je text, ClipArt&#10;&#10;Automaticky generovaný popis">
            <a:extLst>
              <a:ext uri="{FF2B5EF4-FFF2-40B4-BE49-F238E27FC236}">
                <a16:creationId xmlns:a16="http://schemas.microsoft.com/office/drawing/2014/main" xmlns="" id="{99F249EA-CB92-412E-8B67-9CC1163CC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057" y="6288917"/>
            <a:ext cx="1653445" cy="496532"/>
          </a:xfrm>
          <a:prstGeom prst="rect">
            <a:avLst/>
          </a:prstGeom>
        </p:spPr>
      </p:pic>
      <p:cxnSp>
        <p:nvCxnSpPr>
          <p:cNvPr id="14" name="Rovná spojnica 13">
            <a:extLst>
              <a:ext uri="{FF2B5EF4-FFF2-40B4-BE49-F238E27FC236}">
                <a16:creationId xmlns:a16="http://schemas.microsoft.com/office/drawing/2014/main" xmlns="" id="{A360AB22-EA9F-4ADF-94A5-1394D9297BB6}"/>
              </a:ext>
            </a:extLst>
          </p:cNvPr>
          <p:cNvCxnSpPr>
            <a:cxnSpLocks/>
          </p:cNvCxnSpPr>
          <p:nvPr/>
        </p:nvCxnSpPr>
        <p:spPr>
          <a:xfrm>
            <a:off x="0" y="1656671"/>
            <a:ext cx="4014952" cy="0"/>
          </a:xfrm>
          <a:prstGeom prst="line">
            <a:avLst/>
          </a:prstGeom>
          <a:ln w="101600">
            <a:solidFill>
              <a:srgbClr val="F6C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Obrázok 16" descr="Obrázok, na ktorom je text&#10;&#10;Automaticky generovaný popis">
            <a:extLst>
              <a:ext uri="{FF2B5EF4-FFF2-40B4-BE49-F238E27FC236}">
                <a16:creationId xmlns:a16="http://schemas.microsoft.com/office/drawing/2014/main" xmlns="" id="{986E68C3-3B47-427C-9C55-48B4B0203F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752" y="6232499"/>
            <a:ext cx="2771775" cy="609368"/>
          </a:xfrm>
          <a:prstGeom prst="rect">
            <a:avLst/>
          </a:prstGeom>
        </p:spPr>
      </p:pic>
      <p:pic>
        <p:nvPicPr>
          <p:cNvPr id="19" name="Obrázok 18">
            <a:extLst>
              <a:ext uri="{FF2B5EF4-FFF2-40B4-BE49-F238E27FC236}">
                <a16:creationId xmlns:a16="http://schemas.microsoft.com/office/drawing/2014/main" xmlns="" id="{843E3A2A-7CD2-4396-AA20-4B5CEBB218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48" y="6176963"/>
            <a:ext cx="2172759" cy="72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60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290</Words>
  <Application>Microsoft Office PowerPoint</Application>
  <PresentationFormat>Širokouhlá</PresentationFormat>
  <Paragraphs>47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FuturaStd-Heavy</vt:lpstr>
      <vt:lpstr>Motív Office</vt:lpstr>
      <vt:lpstr>Záverečná prezentácia inovačného vzdelávania “Projektové vyučovanie a online spolupráca škôl v programe eTwinning” </vt:lpstr>
      <vt:lpstr>Názov projektu: My Little Homeland </vt:lpstr>
      <vt:lpstr>Logo projektu</vt:lpstr>
      <vt:lpstr>Ciele medzinárodnej spolupráce:</vt:lpstr>
      <vt:lpstr>Pracovný postup na projekte:</vt:lpstr>
      <vt:lpstr>Doterajšie výsledky projektu:</vt:lpstr>
      <vt:lpstr>Aké kompetencie sa zlepšili u žiakov?</vt:lpstr>
      <vt:lpstr>Aké kompetencie sa zlepšili u vás?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Záverečná prezentácia inovačného vzdelávania</dc:title>
  <dc:creator>Zuzana Kolarovszká</dc:creator>
  <cp:lastModifiedBy>HP</cp:lastModifiedBy>
  <cp:revision>15</cp:revision>
  <dcterms:created xsi:type="dcterms:W3CDTF">2021-12-07T09:19:45Z</dcterms:created>
  <dcterms:modified xsi:type="dcterms:W3CDTF">2021-12-14T18:44:55Z</dcterms:modified>
</cp:coreProperties>
</file>