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107" d="100"/>
          <a:sy n="107" d="100"/>
        </p:scale>
        <p:origin x="-7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0B2B27-9EF3-4D53-A388-485F5F612C6D}" type="datetimeFigureOut">
              <a:rPr lang="sk-SK" smtClean="0"/>
              <a:pPr/>
              <a:t>24.03.2020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238F05-9B0F-44B8-98A3-25A1643BB20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Rozmach a pád Rímskej ríše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6. ročník ZŠ</a:t>
            </a:r>
          </a:p>
          <a:p>
            <a:r>
              <a:rPr lang="sk-SK" dirty="0" smtClean="0"/>
              <a:t>Tematický celok: staroveký Rím</a:t>
            </a:r>
          </a:p>
          <a:p>
            <a:r>
              <a:rPr lang="sk-SK" dirty="0" smtClean="0"/>
              <a:t>Vypracoval: Branislav </a:t>
            </a:r>
            <a:r>
              <a:rPr lang="sk-SK" dirty="0" err="1" smtClean="0"/>
              <a:t>Benčič</a:t>
            </a:r>
            <a:endParaRPr lang="sk-SK" dirty="0" smtClean="0"/>
          </a:p>
          <a:p>
            <a:r>
              <a:rPr lang="sk-SK" dirty="0" err="1" smtClean="0"/>
              <a:t>Zš</a:t>
            </a:r>
            <a:r>
              <a:rPr lang="sk-SK" dirty="0" smtClean="0"/>
              <a:t> s </a:t>
            </a:r>
            <a:r>
              <a:rPr lang="sk-SK" dirty="0" err="1" smtClean="0"/>
              <a:t>mš</a:t>
            </a:r>
            <a:r>
              <a:rPr lang="sk-SK" dirty="0" smtClean="0"/>
              <a:t> Kalinčiakova 12</a:t>
            </a:r>
            <a:endParaRPr lang="sk-SK" dirty="0"/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46918"/>
            <a:ext cx="3286116" cy="2111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Pretoriánska</a:t>
            </a:r>
            <a:r>
              <a:rPr lang="sk-SK" dirty="0" smtClean="0"/>
              <a:t> garda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Špeciálnou súčasťou rímskeho vojska =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pretoriánska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garda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chránila cisára i hlavné mesto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2928926" y="0"/>
            <a:ext cx="6215074" cy="2209801"/>
            <a:chOff x="2928926" y="0"/>
            <a:chExt cx="6215074" cy="2209801"/>
          </a:xfrm>
        </p:grpSpPr>
        <p:pic>
          <p:nvPicPr>
            <p:cNvPr id="28674" name="Picture 2" descr="https://upload.wikimedia.org/wikipedia/commons/thumb/2/20/Proclaiming_claudius_emperor.png/300px-Proclaiming_claudius_empero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6500" y="0"/>
              <a:ext cx="2857500" cy="2209801"/>
            </a:xfrm>
            <a:prstGeom prst="rect">
              <a:avLst/>
            </a:prstGeom>
            <a:noFill/>
          </p:spPr>
        </p:pic>
        <p:sp>
          <p:nvSpPr>
            <p:cNvPr id="5" name="BlokTextu 4"/>
            <p:cNvSpPr txBox="1"/>
            <p:nvPr/>
          </p:nvSpPr>
          <p:spPr>
            <a:xfrm>
              <a:off x="2928926" y="1285860"/>
              <a:ext cx="3414717" cy="923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Osobná stráž cisárov</a:t>
              </a:r>
              <a:r>
                <a:rPr lang="sk-SK" dirty="0" smtClean="0"/>
                <a:t>, ktorá</a:t>
              </a:r>
            </a:p>
            <a:p>
              <a:r>
                <a:rPr lang="sk-SK" dirty="0" smtClean="0"/>
                <a:t>si ich nezriedka dosadzovala</a:t>
              </a:r>
            </a:p>
            <a:p>
              <a:r>
                <a:rPr lang="sk-SK" dirty="0" smtClean="0"/>
                <a:t>na trón podľa vlastnej vôle</a:t>
              </a:r>
              <a:endParaRPr lang="sk-SK" dirty="0"/>
            </a:p>
          </p:txBody>
        </p:sp>
      </p:grpSp>
      <p:sp>
        <p:nvSpPr>
          <p:cNvPr id="28676" name="AutoShape 4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8" name="AutoShape 6" descr="Výsledok vyhľadávania obrázkov pre dopyt Pretorian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ýsledok vyhľadávania obrázkov pre dopyt Pretori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8" y="4572008"/>
            <a:ext cx="2285992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Legionári = premyslený spôsob táborenia =&gt;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vyvýšené miesto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+ vždy rovnaký tvar...do tábora viedli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vždy 4 brány na </a:t>
            </a:r>
            <a:r>
              <a:rPr lang="sk-SK" sz="26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všetky svetové strany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strede tábora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veliteľstvo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bola tu aj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nemocnica, kúpele, svätyňa, sklady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Pri táboroch vznikali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osady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 nich žili bežní ľudia spoločne s legionármi 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Výsledok vyhľadávania obrázkov pre dopyt rimsky tab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5" y="0"/>
            <a:ext cx="2928926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643438" y="1571612"/>
            <a:ext cx="15921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Rímsky tábor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Významné rímske tábory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9735" y="18928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Významné postavenie mali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veľké kamenné tábory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ktoré boli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 ochrany rímskych hraníc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Severná hranica Rímskej ríše v Európe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pri riekach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Rýn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Dunaj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tu sa nachádzali aj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vojenské tábory </a:t>
            </a:r>
            <a:endParaRPr lang="sk-SK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29256" y="492919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6357950" y="4714884"/>
            <a:ext cx="2526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Vindobona</a:t>
            </a:r>
            <a:r>
              <a:rPr lang="sk-SK" dirty="0" smtClean="0"/>
              <a:t> = Viedeň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5429256" y="492919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286512" y="5286388"/>
            <a:ext cx="268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Aquincum</a:t>
            </a:r>
            <a:r>
              <a:rPr lang="sk-SK" dirty="0" smtClean="0"/>
              <a:t> = Budapešť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5179223" y="52506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6072198" y="5929330"/>
            <a:ext cx="26949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Carnuntum</a:t>
            </a:r>
            <a:r>
              <a:rPr lang="sk-SK" dirty="0" smtClean="0"/>
              <a:t> = </a:t>
            </a:r>
            <a:r>
              <a:rPr lang="sk-SK" dirty="0" err="1" smtClean="0"/>
              <a:t>Petronell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Romanus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by sme mohli definovať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opevnenú hranicu Rímskej ríše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ktorú budovali cisári,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tvorenú pevnosťami a strážnymi vežami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Oddeľovala antický svet od sveta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barbarov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 descr="https://upload.wikimedia.org/wikipedia/commons/thumb/4/4e/Limes4.png/220px-Limes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500430" cy="221455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3714752"/>
            <a:ext cx="20938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Obranná funkcia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Principát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357430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Nástup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Octavia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Augusta (27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pnl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14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n.l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 moci, zároveň znamenal aj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koniec Rímskej republiky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Octavius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odmietol titul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diktátora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aspoň naoko zachoval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republikánsku formu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skutočnosti bol na čele štátu a označoval sa ako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PRINCEPS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„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prvý občan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“...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octav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0"/>
            <a:ext cx="2000251" cy="2143116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4000496" y="1357298"/>
            <a:ext cx="3161443" cy="726522"/>
            <a:chOff x="4000496" y="2285992"/>
            <a:chExt cx="3161443" cy="726522"/>
          </a:xfrm>
        </p:grpSpPr>
        <p:sp>
          <p:nvSpPr>
            <p:cNvPr id="5" name="BlokTextu 4"/>
            <p:cNvSpPr txBox="1"/>
            <p:nvPr/>
          </p:nvSpPr>
          <p:spPr>
            <a:xfrm>
              <a:off x="4714876" y="2285992"/>
              <a:ext cx="1875835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err="1" smtClean="0"/>
                <a:t>Gaius</a:t>
              </a:r>
              <a:r>
                <a:rPr lang="sk-SK" dirty="0" smtClean="0"/>
                <a:t> </a:t>
              </a:r>
              <a:r>
                <a:rPr lang="sk-SK" dirty="0" err="1" smtClean="0"/>
                <a:t>Octavius</a:t>
              </a:r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4000496" y="2643182"/>
              <a:ext cx="316144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Titul = </a:t>
              </a:r>
              <a:r>
                <a:rPr lang="sk-SK" b="1" dirty="0" err="1" smtClean="0"/>
                <a:t>Augustus</a:t>
              </a:r>
              <a:r>
                <a:rPr lang="sk-SK" dirty="0" smtClean="0"/>
                <a:t> = vznešený</a:t>
              </a:r>
              <a:endParaRPr lang="sk-SK" dirty="0"/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642910" y="6286520"/>
            <a:ext cx="72378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Obdobie vlády </a:t>
            </a:r>
            <a:r>
              <a:rPr lang="sk-SK" b="1" dirty="0" err="1" smtClean="0"/>
              <a:t>Octavia</a:t>
            </a:r>
            <a:r>
              <a:rPr lang="sk-SK" b="1" dirty="0" smtClean="0"/>
              <a:t> Augusta </a:t>
            </a:r>
            <a:r>
              <a:rPr lang="sk-SK" dirty="0" smtClean="0"/>
              <a:t>sa označuje aj ako </a:t>
            </a:r>
            <a:r>
              <a:rPr lang="sk-SK" b="1" dirty="0" smtClean="0"/>
              <a:t>PRINCIPÁT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5857884" y="5929330"/>
            <a:ext cx="20201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27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Kr</a:t>
            </a:r>
            <a:r>
              <a:rPr lang="sk-SK" dirty="0" smtClean="0"/>
              <a:t> až 14 </a:t>
            </a:r>
            <a:r>
              <a:rPr lang="sk-SK" dirty="0" err="1" smtClean="0"/>
              <a:t>n.l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Cisárstvo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Augustus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tvrdil, že obnovil Rímsku republiku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v skutočnosti sa nikomu nezodpovedal 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ríšu riadil sám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senát, snem, konzuli rozhodovali podľa jeho vôle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...tak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vzniklo cisárstvo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čele s neobmedzeným vládcom -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CISÁROM</a:t>
            </a:r>
            <a:endParaRPr lang="sk-SK" sz="2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august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0"/>
            <a:ext cx="1928794" cy="250030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00100" y="5357826"/>
            <a:ext cx="56477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Cisár</a:t>
            </a:r>
            <a:r>
              <a:rPr lang="sk-SK" dirty="0" smtClean="0"/>
              <a:t> je hlavnou štátu a nikomu sa nezodpovedá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857224" y="0"/>
            <a:ext cx="549381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Od mena </a:t>
            </a:r>
            <a:r>
              <a:rPr lang="sk-SK" b="1" dirty="0" smtClean="0"/>
              <a:t>Caesar</a:t>
            </a:r>
            <a:r>
              <a:rPr lang="sk-SK" dirty="0" smtClean="0"/>
              <a:t> vznikol panovnícky titul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CISÁR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Vzostup Rímskej ríše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Octiavius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rozšíril územie Rímskej ríše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jej hranica v Európe siahala až po rieky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Rýn a Dunaj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rimska risa za Octav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4208132"/>
            <a:ext cx="4714876" cy="264986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4348" y="6488668"/>
            <a:ext cx="36904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Rímska ríša za Augustovej vlády</a:t>
            </a:r>
            <a:endParaRPr lang="sk-SK" dirty="0"/>
          </a:p>
        </p:txBody>
      </p:sp>
      <p:sp>
        <p:nvSpPr>
          <p:cNvPr id="6" name="Šípka dolu 5"/>
          <p:cNvSpPr/>
          <p:nvPr/>
        </p:nvSpPr>
        <p:spPr>
          <a:xfrm>
            <a:off x="1500166" y="4643446"/>
            <a:ext cx="642942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42844" y="5357826"/>
            <a:ext cx="383149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b</a:t>
            </a:r>
            <a:r>
              <a:rPr lang="sk-SK" dirty="0" smtClean="0">
                <a:solidFill>
                  <a:schemeClr val="bg1"/>
                </a:solidFill>
              </a:rPr>
              <a:t>oje proti Germánskym kmeňom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500298" y="2500306"/>
            <a:ext cx="255871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Rímske výbojné vojny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Cisár, ktorý podpálil Rím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	Vo výbojnej politike pokračovali aj ďalší cisári...nie všetci sa do histórie uviedli práve najlepšie veď napr.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Nero (54 – 68)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podpálil Rím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keď hľadal inšpiráciu k svojmu dielu...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spáchal samovraždu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jeho posledné slová vraj boli: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„Ó, aký to vo mne zomiera umelec“!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N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4" y="0"/>
            <a:ext cx="1814516" cy="247194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572264" y="0"/>
            <a:ext cx="7906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Nero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Dynastia </a:t>
            </a:r>
            <a:r>
              <a:rPr lang="sk-SK" dirty="0" err="1" smtClean="0"/>
              <a:t>Vespasianovcov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Flavius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Vespasianus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zastavil úpadok Rímskej ríše...a jeho légie dobyli Jeruzalem (Židia) =&gt; provincia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Judea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Za vlády jeho syna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sopka Vezuv zničila mesto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Pompeje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espasian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0"/>
            <a:ext cx="2000232" cy="2214554"/>
          </a:xfrm>
          <a:prstGeom prst="rect">
            <a:avLst/>
          </a:prstGeom>
        </p:spPr>
      </p:pic>
      <p:pic>
        <p:nvPicPr>
          <p:cNvPr id="5" name="Obrázok 4" descr="kolose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4746918"/>
            <a:ext cx="3286116" cy="211108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357290" y="6211669"/>
            <a:ext cx="44839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Koloseum</a:t>
            </a:r>
            <a:r>
              <a:rPr lang="sk-SK" dirty="0" smtClean="0"/>
              <a:t> = aréna, kde sa </a:t>
            </a:r>
            <a:r>
              <a:rPr lang="sk-SK" dirty="0" err="1" smtClean="0"/>
              <a:t>odhohrávali</a:t>
            </a:r>
            <a:endParaRPr lang="sk-SK" dirty="0" smtClean="0"/>
          </a:p>
          <a:p>
            <a:r>
              <a:rPr lang="sk-SK" dirty="0"/>
              <a:t>z</a:t>
            </a:r>
            <a:r>
              <a:rPr lang="sk-SK" dirty="0" smtClean="0"/>
              <a:t>ápasy gladiátorov na život a na smrť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500694" y="0"/>
            <a:ext cx="16305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Vespasianus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Adoptívni cisári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 roku 98 začínajú v Rímskej ríši vládnuť tzv.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adoptívni cisári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...=&gt;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každý si adoptoval svojho nástupcu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vlády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adoptívnych cisárov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dosiahla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najväčší rozmach</a:t>
            </a:r>
            <a:endParaRPr lang="sk-SK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000364" y="1214422"/>
            <a:ext cx="103105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98 - 180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214554"/>
            <a:ext cx="6400800" cy="4143404"/>
          </a:xfrm>
        </p:spPr>
        <p:txBody>
          <a:bodyPr>
            <a:normAutofit/>
          </a:bodyPr>
          <a:lstStyle/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Traján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(98 – 117)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 jeho vlády =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Rímska ríša = najväčší rozsah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 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Hadrián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(117 – 138)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počas jeho vlády sa začala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budovať opevnená hranica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známa aj pod názvom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LIMES ROMANUS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alebo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Hadrianov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val...</a:t>
            </a:r>
          </a:p>
          <a:p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Antoninus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Pius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(138 - 161)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– za jeho vlády neviedla Rímska ríša žiadne vojny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traj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0" y="1"/>
            <a:ext cx="1833560" cy="221455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58148" y="2214554"/>
            <a:ext cx="91723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Traján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6" name="Obrázok 5" descr="hadri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20574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2071678"/>
            <a:ext cx="11352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Hadrián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8" name="Obrázok 7" descr="limes roman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0"/>
            <a:ext cx="2952756" cy="1977452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357554" y="2000240"/>
            <a:ext cx="18245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Limes</a:t>
            </a:r>
            <a:r>
              <a:rPr lang="sk-SK" dirty="0" smtClean="0"/>
              <a:t> </a:t>
            </a:r>
            <a:r>
              <a:rPr lang="sk-SK" dirty="0" err="1" smtClean="0"/>
              <a:t>romanus</a:t>
            </a:r>
            <a:endParaRPr lang="sk-SK" dirty="0"/>
          </a:p>
        </p:txBody>
      </p:sp>
      <p:pic>
        <p:nvPicPr>
          <p:cNvPr id="10" name="Obrázok 9" descr="piu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361" y="4648199"/>
            <a:ext cx="1756639" cy="22098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715140" y="6488668"/>
            <a:ext cx="6832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Pius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Rímske légie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Rímske légie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žoldnierske vojsko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...vynikajúci výcvik, výstroj a stratégia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Legionárom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aj cudzinec 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25 rokoch vojenskej služby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rímske občianstvo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upload.wikimedia.org/wikipedia/commons/thumb/8/81/Roman_army_in_nashville.jpg/220px-Roman_army_in_nashvil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0"/>
            <a:ext cx="2571736" cy="2000240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4/4f/Gladius_2.jpg/220px-Gladius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690" y="4857760"/>
            <a:ext cx="1738310" cy="200024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142976" y="1500174"/>
            <a:ext cx="459132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Vieš vysvetliť pojem </a:t>
            </a:r>
            <a:r>
              <a:rPr lang="sk-SK" b="1" dirty="0" smtClean="0"/>
              <a:t>žoldnierske vojsko?</a:t>
            </a:r>
            <a:endParaRPr lang="sk-SK" b="1" dirty="0"/>
          </a:p>
        </p:txBody>
      </p:sp>
      <p:pic>
        <p:nvPicPr>
          <p:cNvPr id="7" name="Obrázok 6" descr="obazni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142984"/>
            <a:ext cx="460056" cy="738169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00232" y="6211669"/>
            <a:ext cx="54152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Legionárov</a:t>
            </a:r>
            <a:r>
              <a:rPr lang="sk-SK" dirty="0" smtClean="0"/>
              <a:t> označovali aj ako </a:t>
            </a:r>
            <a:r>
              <a:rPr lang="sk-SK" b="1" dirty="0" smtClean="0"/>
              <a:t>MULOV</a:t>
            </a:r>
          </a:p>
          <a:p>
            <a:r>
              <a:rPr lang="sk-SK" dirty="0" smtClean="0"/>
              <a:t>=&gt; </a:t>
            </a:r>
            <a:r>
              <a:rPr lang="sk-SK" b="1" dirty="0" smtClean="0"/>
              <a:t>potraviny, výstroj a výzbroj si nosili zo sebou</a:t>
            </a:r>
            <a:endParaRPr lang="sk-SK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524</TotalTime>
  <Words>550</Words>
  <Application>Microsoft Office PowerPoint</Application>
  <PresentationFormat>Prezentácia na obrazovke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Motív1</vt:lpstr>
      <vt:lpstr>Rozmach a pád Rímskej ríše</vt:lpstr>
      <vt:lpstr>Principát</vt:lpstr>
      <vt:lpstr>Cisárstvo </vt:lpstr>
      <vt:lpstr>Vzostup Rímskej ríše</vt:lpstr>
      <vt:lpstr>Cisár, ktorý podpálil Rím</vt:lpstr>
      <vt:lpstr>Dynastia Vespasianovcov</vt:lpstr>
      <vt:lpstr>Adoptívni cisári</vt:lpstr>
      <vt:lpstr>Prezentácia programu PowerPoint</vt:lpstr>
      <vt:lpstr>Rímske légie</vt:lpstr>
      <vt:lpstr>Pretoriánska garda</vt:lpstr>
      <vt:lpstr>Rímske tábory</vt:lpstr>
      <vt:lpstr>Významné rímske tábory</vt:lpstr>
      <vt:lpstr>Limes Romanus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Rozmach a pád Rímskej ríše</dc:title>
  <dc:creator>Branislav Benčič</dc:creator>
  <cp:lastModifiedBy>Raduz</cp:lastModifiedBy>
  <cp:revision>63</cp:revision>
  <dcterms:created xsi:type="dcterms:W3CDTF">2020-02-09T12:07:34Z</dcterms:created>
  <dcterms:modified xsi:type="dcterms:W3CDTF">2020-03-24T12:25:12Z</dcterms:modified>
</cp:coreProperties>
</file>