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 autoAdjust="0"/>
    <p:restoredTop sz="94660"/>
  </p:normalViewPr>
  <p:slideViewPr>
    <p:cSldViewPr>
      <p:cViewPr varScale="1">
        <p:scale>
          <a:sx n="85" d="100"/>
          <a:sy n="85" d="100"/>
        </p:scale>
        <p:origin x="1382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vná spojnica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Nadpis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Upravte štýl predlohy podnadpisov</a:t>
            </a:r>
            <a:endParaRPr kumimoji="0" lang="en-US"/>
          </a:p>
        </p:txBody>
      </p:sp>
      <p:sp>
        <p:nvSpPr>
          <p:cNvPr id="16" name="Zástupný symbol dátumu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B2B27-9EF3-4D53-A388-485F5F612C6D}" type="datetimeFigureOut">
              <a:rPr lang="sk-SK" smtClean="0"/>
              <a:pPr/>
              <a:t>6.12.2021</a:t>
            </a:fld>
            <a:endParaRPr lang="sk-SK"/>
          </a:p>
        </p:txBody>
      </p:sp>
      <p:sp>
        <p:nvSpPr>
          <p:cNvPr id="2" name="Zástupný symbol päty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5" name="Zástupný symbol čísla snímky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BC238F05-9B0F-44B8-98A3-25A1643BB20A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B2B27-9EF3-4D53-A388-485F5F612C6D}" type="datetimeFigureOut">
              <a:rPr lang="sk-SK" smtClean="0"/>
              <a:pPr/>
              <a:t>6.12.2021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38F05-9B0F-44B8-98A3-25A1643BB20A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B2B27-9EF3-4D53-A388-485F5F612C6D}" type="datetimeFigureOut">
              <a:rPr lang="sk-SK" smtClean="0"/>
              <a:pPr/>
              <a:t>6.12.2021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38F05-9B0F-44B8-98A3-25A1643BB20A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Nadpis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27" name="Zástupný symbol obsahu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5" name="Zástupný symbol dátumu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B2B27-9EF3-4D53-A388-485F5F612C6D}" type="datetimeFigureOut">
              <a:rPr lang="sk-SK" smtClean="0"/>
              <a:pPr/>
              <a:t>6.12.2021</a:t>
            </a:fld>
            <a:endParaRPr lang="sk-SK"/>
          </a:p>
        </p:txBody>
      </p:sp>
      <p:sp>
        <p:nvSpPr>
          <p:cNvPr id="19" name="Zástupný symbol päty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sk-SK"/>
          </a:p>
        </p:txBody>
      </p:sp>
      <p:sp>
        <p:nvSpPr>
          <p:cNvPr id="16" name="Zástupný symbol čísla snímky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BC238F05-9B0F-44B8-98A3-25A1643BB20A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vná spojnica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Zástupný symbol textu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19" name="Zástupný symbol dátumu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B2B27-9EF3-4D53-A388-485F5F612C6D}" type="datetimeFigureOut">
              <a:rPr lang="sk-SK" smtClean="0"/>
              <a:pPr/>
              <a:t>6.12.2021</a:t>
            </a:fld>
            <a:endParaRPr lang="sk-SK"/>
          </a:p>
        </p:txBody>
      </p:sp>
      <p:sp>
        <p:nvSpPr>
          <p:cNvPr id="11" name="Zástupný symbol päty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6" name="Zástupný symbol čísla snímky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38F05-9B0F-44B8-98A3-25A1643BB20A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8" name="Nadpis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Nadpis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14" name="Zástupný symbol obsahu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3" name="Zástupný symbol obsahu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1" name="Zástupný symbol dátumu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B2B27-9EF3-4D53-A388-485F5F612C6D}" type="datetimeFigureOut">
              <a:rPr lang="sk-SK" smtClean="0"/>
              <a:pPr/>
              <a:t>6.12.2021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1" name="Zástupný symbol čísla snímky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38F05-9B0F-44B8-98A3-25A1643BB20A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Nadpis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25" name="Zástupný symbol textu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8" name="Zástupný symbol obsahu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B2B27-9EF3-4D53-A388-485F5F612C6D}" type="datetimeFigureOut">
              <a:rPr lang="sk-SK" smtClean="0"/>
              <a:pPr/>
              <a:t>6.12.2021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BC238F05-9B0F-44B8-98A3-25A1643BB20A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1" name="Rovná spojnica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Nadpis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12" name="Zástupný symbol dátumu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B2B27-9EF3-4D53-A388-485F5F612C6D}" type="datetimeFigureOut">
              <a:rPr lang="sk-SK" smtClean="0"/>
              <a:pPr/>
              <a:t>6.12.2021</a:t>
            </a:fld>
            <a:endParaRPr lang="sk-SK"/>
          </a:p>
        </p:txBody>
      </p:sp>
      <p:sp>
        <p:nvSpPr>
          <p:cNvPr id="21" name="Zástupný symbol päty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38F05-9B0F-44B8-98A3-25A1643BB20A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B2B27-9EF3-4D53-A388-485F5F612C6D}" type="datetimeFigureOut">
              <a:rPr lang="sk-SK" smtClean="0"/>
              <a:pPr/>
              <a:t>6.12.2021</a:t>
            </a:fld>
            <a:endParaRPr lang="sk-SK"/>
          </a:p>
        </p:txBody>
      </p:sp>
      <p:sp>
        <p:nvSpPr>
          <p:cNvPr id="24" name="Zástupný symbol päty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38F05-9B0F-44B8-98A3-25A1643BB20A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vná spojnica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Nadpis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26" name="Zástupný symbol textu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14" name="Zástupný symbol obsahu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5" name="Zástupný symbol dátumu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B2B27-9EF3-4D53-A388-485F5F612C6D}" type="datetimeFigureOut">
              <a:rPr lang="sk-SK" smtClean="0"/>
              <a:pPr/>
              <a:t>6.12.2021</a:t>
            </a:fld>
            <a:endParaRPr lang="sk-SK"/>
          </a:p>
        </p:txBody>
      </p:sp>
      <p:sp>
        <p:nvSpPr>
          <p:cNvPr id="29" name="Zástupný symbol päty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38F05-9B0F-44B8-98A3-25A1643BB20A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Zástupný symbol obrázka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B2B27-9EF3-4D53-A388-485F5F612C6D}" type="datetimeFigureOut">
              <a:rPr lang="sk-SK" smtClean="0"/>
              <a:pPr/>
              <a:t>6.12.2021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1" name="Zástupný symbol čísla snímky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38F05-9B0F-44B8-98A3-25A1643BB20A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7" name="Nadpis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26" name="Zástupný symbol textu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vná spojnica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Zástupný symbol textu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Upravte štýl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1" name="Zástupný symbol dátumu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B10B2B27-9EF3-4D53-A388-485F5F612C6D}" type="datetimeFigureOut">
              <a:rPr lang="sk-SK" smtClean="0"/>
              <a:pPr/>
              <a:t>6.12.2021</a:t>
            </a:fld>
            <a:endParaRPr lang="sk-SK"/>
          </a:p>
        </p:txBody>
      </p:sp>
      <p:sp>
        <p:nvSpPr>
          <p:cNvPr id="28" name="Zástupný symbol päty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BC238F05-9B0F-44B8-98A3-25A1643BB20A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nadpisu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9" name="Rovná spojnica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ovná spojnica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sk-SK" dirty="0" smtClean="0"/>
              <a:t>Rozmach a pád Rímskej ríše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4" name="Obrázok 3" descr="octaviu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1370" y="0"/>
            <a:ext cx="3805286" cy="4077072"/>
          </a:xfrm>
          <a:prstGeom prst="rect">
            <a:avLst/>
          </a:prstGeom>
        </p:spPr>
      </p:pic>
      <p:pic>
        <p:nvPicPr>
          <p:cNvPr id="5" name="Obrázok 4" descr="koloseum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1412776"/>
            <a:ext cx="4035164" cy="259228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6400800" cy="1507067"/>
          </a:xfrm>
        </p:spPr>
        <p:txBody>
          <a:bodyPr/>
          <a:lstStyle/>
          <a:p>
            <a:pPr algn="ctr"/>
            <a:r>
              <a:rPr lang="sk-SK" dirty="0" err="1" smtClean="0"/>
              <a:t>Pretoriánska</a:t>
            </a:r>
            <a:r>
              <a:rPr lang="sk-SK" dirty="0" smtClean="0"/>
              <a:t> garda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71472" y="2285992"/>
            <a:ext cx="6400800" cy="3615267"/>
          </a:xfrm>
        </p:spPr>
        <p:txBody>
          <a:bodyPr>
            <a:normAutofit/>
          </a:bodyPr>
          <a:lstStyle/>
          <a:p>
            <a:r>
              <a:rPr lang="sk-SK" sz="2600" dirty="0" smtClean="0">
                <a:latin typeface="Arial" pitchFamily="34" charset="0"/>
                <a:cs typeface="Arial" pitchFamily="34" charset="0"/>
              </a:rPr>
              <a:t>Špeciálnou súčasťou rímskeho vojska = </a:t>
            </a:r>
            <a:r>
              <a:rPr lang="sk-SK" sz="26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pretoriánska</a:t>
            </a:r>
            <a:r>
              <a:rPr lang="sk-SK" sz="2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garda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, kt. </a:t>
            </a:r>
            <a:r>
              <a:rPr lang="sk-SK" sz="26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chránila cisára i hlavné mesto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....</a:t>
            </a:r>
            <a:endParaRPr lang="sk-SK" sz="26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6" name="Skupina 5"/>
          <p:cNvGrpSpPr/>
          <p:nvPr/>
        </p:nvGrpSpPr>
        <p:grpSpPr>
          <a:xfrm>
            <a:off x="2928926" y="0"/>
            <a:ext cx="6215074" cy="2209801"/>
            <a:chOff x="2928926" y="0"/>
            <a:chExt cx="6215074" cy="2209801"/>
          </a:xfrm>
        </p:grpSpPr>
        <p:pic>
          <p:nvPicPr>
            <p:cNvPr id="28674" name="Picture 2" descr="https://upload.wikimedia.org/wikipedia/commons/thumb/2/20/Proclaiming_claudius_emperor.png/300px-Proclaiming_claudius_emperor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286500" y="0"/>
              <a:ext cx="2857500" cy="2209801"/>
            </a:xfrm>
            <a:prstGeom prst="rect">
              <a:avLst/>
            </a:prstGeom>
            <a:noFill/>
          </p:spPr>
        </p:pic>
        <p:sp>
          <p:nvSpPr>
            <p:cNvPr id="5" name="BlokTextu 4"/>
            <p:cNvSpPr txBox="1"/>
            <p:nvPr/>
          </p:nvSpPr>
          <p:spPr>
            <a:xfrm>
              <a:off x="2928926" y="1285860"/>
              <a:ext cx="3414717" cy="92333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sk-SK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Osobná stráž cisárov</a:t>
              </a:r>
              <a:r>
                <a:rPr lang="sk-SK" dirty="0" smtClean="0"/>
                <a:t>, ktorá</a:t>
              </a:r>
            </a:p>
            <a:p>
              <a:r>
                <a:rPr lang="sk-SK" dirty="0" smtClean="0"/>
                <a:t>si ich nezriedka dosadzovala</a:t>
              </a:r>
            </a:p>
            <a:p>
              <a:r>
                <a:rPr lang="sk-SK" dirty="0" smtClean="0"/>
                <a:t>na trón podľa vlastnej vôle</a:t>
              </a:r>
              <a:endParaRPr lang="sk-SK" dirty="0"/>
            </a:p>
          </p:txBody>
        </p:sp>
      </p:grpSp>
      <p:sp>
        <p:nvSpPr>
          <p:cNvPr id="28676" name="AutoShape 4" descr="Výsledok vyhľadávania obrázkov pre dopyt Pretoriani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28678" name="AutoShape 6" descr="Výsledok vyhľadávania obrázkov pre dopyt Pretoriani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28680" name="Picture 8" descr="Výsledok vyhľadávania obrázkov pre dopyt Pretoriani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8" y="4572008"/>
            <a:ext cx="2285992" cy="228599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6400800" cy="1507067"/>
          </a:xfrm>
        </p:spPr>
        <p:txBody>
          <a:bodyPr/>
          <a:lstStyle/>
          <a:p>
            <a:pPr algn="ctr"/>
            <a:r>
              <a:rPr lang="sk-SK" dirty="0" smtClean="0"/>
              <a:t>Rímske tábory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71472" y="2000240"/>
            <a:ext cx="6400800" cy="3615267"/>
          </a:xfrm>
        </p:spPr>
        <p:txBody>
          <a:bodyPr>
            <a:normAutofit/>
          </a:bodyPr>
          <a:lstStyle/>
          <a:p>
            <a:r>
              <a:rPr lang="sk-SK" sz="2600" dirty="0" smtClean="0">
                <a:latin typeface="Arial" pitchFamily="34" charset="0"/>
                <a:cs typeface="Arial" pitchFamily="34" charset="0"/>
              </a:rPr>
              <a:t>Legionári = premyslený spôsob táborenia =&gt; </a:t>
            </a:r>
            <a:r>
              <a:rPr lang="sk-SK" sz="2600" dirty="0" smtClean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vyvýšené miesto 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+ vždy rovnaký tvar...do tábora viedli </a:t>
            </a:r>
            <a:r>
              <a:rPr lang="sk-SK" sz="2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vždy 4 brány na </a:t>
            </a:r>
            <a:r>
              <a:rPr lang="sk-SK" sz="26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všetky svetové strany</a:t>
            </a:r>
          </a:p>
          <a:p>
            <a:r>
              <a:rPr lang="sk-SK" sz="2600" dirty="0" smtClean="0">
                <a:latin typeface="Arial" pitchFamily="34" charset="0"/>
                <a:cs typeface="Arial" pitchFamily="34" charset="0"/>
              </a:rPr>
              <a:t>V strede tábora </a:t>
            </a:r>
            <a:r>
              <a:rPr lang="sk-SK" sz="2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veliteľstvo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, ale bola tu aj </a:t>
            </a:r>
            <a:r>
              <a:rPr lang="sk-SK" sz="2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nemocnica, kúpele, svätyňa, sklady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...</a:t>
            </a:r>
          </a:p>
          <a:p>
            <a:r>
              <a:rPr lang="sk-SK" sz="2600" dirty="0" smtClean="0">
                <a:latin typeface="Arial" pitchFamily="34" charset="0"/>
                <a:cs typeface="Arial" pitchFamily="34" charset="0"/>
              </a:rPr>
              <a:t>Pri táboroch vznikali </a:t>
            </a:r>
            <a:r>
              <a:rPr lang="sk-SK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osady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sk-SK" sz="26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 v nich žili bežní ľudia spoločne s legionármi </a:t>
            </a:r>
            <a:endParaRPr lang="sk-SK" sz="2600" dirty="0" smtClean="0">
              <a:latin typeface="Arial" pitchFamily="34" charset="0"/>
              <a:cs typeface="Arial" pitchFamily="34" charset="0"/>
            </a:endParaRPr>
          </a:p>
          <a:p>
            <a:endParaRPr lang="sk-SK" sz="2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9698" name="Picture 2" descr="Výsledok vyhľadávania obrázkov pre dopyt rimsky tabo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15075" y="0"/>
            <a:ext cx="2928926" cy="1928802"/>
          </a:xfrm>
          <a:prstGeom prst="rect">
            <a:avLst/>
          </a:prstGeom>
          <a:noFill/>
        </p:spPr>
      </p:pic>
      <p:sp>
        <p:nvSpPr>
          <p:cNvPr id="5" name="BlokTextu 4"/>
          <p:cNvSpPr txBox="1"/>
          <p:nvPr/>
        </p:nvSpPr>
        <p:spPr>
          <a:xfrm>
            <a:off x="4643438" y="1571612"/>
            <a:ext cx="1592103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Rímsky tábor</a:t>
            </a:r>
            <a:endParaRPr lang="sk-SK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6400800" cy="1507067"/>
          </a:xfrm>
        </p:spPr>
        <p:txBody>
          <a:bodyPr/>
          <a:lstStyle/>
          <a:p>
            <a:pPr algn="ctr"/>
            <a:r>
              <a:rPr lang="sk-SK" dirty="0" smtClean="0"/>
              <a:t>Významné rímske tábory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49735" y="1892809"/>
            <a:ext cx="6400800" cy="3615267"/>
          </a:xfrm>
        </p:spPr>
        <p:txBody>
          <a:bodyPr>
            <a:normAutofit/>
          </a:bodyPr>
          <a:lstStyle/>
          <a:p>
            <a:r>
              <a:rPr lang="sk-SK" sz="2600" dirty="0" smtClean="0">
                <a:latin typeface="Arial" pitchFamily="34" charset="0"/>
                <a:cs typeface="Arial" pitchFamily="34" charset="0"/>
              </a:rPr>
              <a:t>Významné postavenie mali </a:t>
            </a:r>
            <a:r>
              <a:rPr lang="sk-SK" sz="26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veľké kamenné tábory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, ktoré boli </a:t>
            </a:r>
            <a:r>
              <a:rPr lang="sk-SK" sz="2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súčasťou ochrany rímskych hraníc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= </a:t>
            </a:r>
            <a:r>
              <a:rPr lang="sk-SK" sz="2600" dirty="0" err="1" smtClean="0">
                <a:latin typeface="Arial" pitchFamily="34" charset="0"/>
                <a:cs typeface="Arial" pitchFamily="34" charset="0"/>
              </a:rPr>
              <a:t>Limes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sk-SK" sz="2600" dirty="0" err="1" smtClean="0">
                <a:latin typeface="Arial" pitchFamily="34" charset="0"/>
                <a:cs typeface="Arial" pitchFamily="34" charset="0"/>
              </a:rPr>
              <a:t>Romanus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....</a:t>
            </a:r>
          </a:p>
          <a:p>
            <a:r>
              <a:rPr lang="sk-SK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Severná hranica Rímskej ríše v Európe 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bola pri riekach </a:t>
            </a:r>
            <a:r>
              <a:rPr lang="sk-SK" sz="2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Rýn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a </a:t>
            </a:r>
            <a:r>
              <a:rPr lang="sk-SK" sz="2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Dunaj 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a tu sa nachádzali aj </a:t>
            </a:r>
            <a:r>
              <a:rPr lang="sk-SK" sz="2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vojenské tábory </a:t>
            </a:r>
            <a:endParaRPr lang="sk-SK" sz="26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" name="Rovná spojovacia šípka 4"/>
          <p:cNvCxnSpPr/>
          <p:nvPr/>
        </p:nvCxnSpPr>
        <p:spPr>
          <a:xfrm>
            <a:off x="5429256" y="4929198"/>
            <a:ext cx="92869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" name="BlokTextu 5"/>
          <p:cNvSpPr txBox="1"/>
          <p:nvPr/>
        </p:nvSpPr>
        <p:spPr>
          <a:xfrm>
            <a:off x="6357950" y="4714884"/>
            <a:ext cx="2526654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err="1" smtClean="0"/>
              <a:t>Vindobona</a:t>
            </a:r>
            <a:r>
              <a:rPr lang="sk-SK" dirty="0" smtClean="0"/>
              <a:t> = Viedeň</a:t>
            </a:r>
            <a:endParaRPr lang="sk-SK" dirty="0"/>
          </a:p>
        </p:txBody>
      </p:sp>
      <p:cxnSp>
        <p:nvCxnSpPr>
          <p:cNvPr id="8" name="Rovná spojovacia šípka 7"/>
          <p:cNvCxnSpPr/>
          <p:nvPr/>
        </p:nvCxnSpPr>
        <p:spPr>
          <a:xfrm>
            <a:off x="5429256" y="4929198"/>
            <a:ext cx="857256" cy="50006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BlokTextu 8"/>
          <p:cNvSpPr txBox="1"/>
          <p:nvPr/>
        </p:nvSpPr>
        <p:spPr>
          <a:xfrm>
            <a:off x="6286512" y="5286388"/>
            <a:ext cx="268214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err="1" smtClean="0"/>
              <a:t>Aquincum</a:t>
            </a:r>
            <a:r>
              <a:rPr lang="sk-SK" dirty="0" smtClean="0"/>
              <a:t> = Budapešť</a:t>
            </a:r>
            <a:endParaRPr lang="sk-SK" dirty="0"/>
          </a:p>
        </p:txBody>
      </p:sp>
      <p:cxnSp>
        <p:nvCxnSpPr>
          <p:cNvPr id="11" name="Rovná spojovacia šípka 10"/>
          <p:cNvCxnSpPr/>
          <p:nvPr/>
        </p:nvCxnSpPr>
        <p:spPr>
          <a:xfrm rot="16200000" flipH="1">
            <a:off x="5179223" y="5250669"/>
            <a:ext cx="1143008" cy="64294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2" name="BlokTextu 11"/>
          <p:cNvSpPr txBox="1"/>
          <p:nvPr/>
        </p:nvSpPr>
        <p:spPr>
          <a:xfrm>
            <a:off x="6072198" y="5929330"/>
            <a:ext cx="2694969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err="1" smtClean="0"/>
              <a:t>Carnuntum</a:t>
            </a:r>
            <a:r>
              <a:rPr lang="sk-SK" dirty="0" smtClean="0"/>
              <a:t> = </a:t>
            </a:r>
            <a:r>
              <a:rPr lang="sk-SK" dirty="0" err="1" smtClean="0"/>
              <a:t>Petronell</a:t>
            </a:r>
            <a:endParaRPr lang="sk-SK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6400800" cy="1507067"/>
          </a:xfrm>
        </p:spPr>
        <p:txBody>
          <a:bodyPr/>
          <a:lstStyle/>
          <a:p>
            <a:pPr algn="ctr"/>
            <a:r>
              <a:rPr lang="sk-SK" dirty="0" err="1" smtClean="0"/>
              <a:t>Limes</a:t>
            </a:r>
            <a:r>
              <a:rPr lang="sk-SK" dirty="0" smtClean="0"/>
              <a:t> </a:t>
            </a:r>
            <a:r>
              <a:rPr lang="sk-SK" dirty="0" err="1" smtClean="0"/>
              <a:t>Romanus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00034" y="2000240"/>
            <a:ext cx="6400800" cy="3615267"/>
          </a:xfrm>
        </p:spPr>
        <p:txBody>
          <a:bodyPr>
            <a:normAutofit/>
          </a:bodyPr>
          <a:lstStyle/>
          <a:p>
            <a:r>
              <a:rPr lang="sk-SK" sz="2600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Limes</a:t>
            </a:r>
            <a:r>
              <a:rPr lang="sk-SK" sz="26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sk-SK" sz="2600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Romanus</a:t>
            </a:r>
            <a:r>
              <a:rPr lang="sk-SK" sz="26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by sme mohli definovať ako </a:t>
            </a:r>
            <a:r>
              <a:rPr lang="sk-SK" sz="2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opevnenú hranicu Rímskej ríše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, ktorú budovali cisári, </a:t>
            </a:r>
            <a:r>
              <a:rPr lang="sk-SK" sz="2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tvorenú pevnosťami a strážnymi vežami 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=&gt;</a:t>
            </a:r>
          </a:p>
          <a:p>
            <a:r>
              <a:rPr lang="sk-SK" sz="2600" dirty="0" smtClean="0">
                <a:latin typeface="Arial" pitchFamily="34" charset="0"/>
                <a:cs typeface="Arial" pitchFamily="34" charset="0"/>
              </a:rPr>
              <a:t>Oddeľovala antický svet od sveta </a:t>
            </a:r>
            <a:r>
              <a:rPr lang="sk-SK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barbarov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...</a:t>
            </a:r>
            <a:endParaRPr lang="sk-SK" sz="2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22" name="Picture 2" descr="https://upload.wikimedia.org/wikipedia/commons/thumb/4/4e/Limes4.png/220px-Limes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43570" y="0"/>
            <a:ext cx="3500430" cy="2214554"/>
          </a:xfrm>
          <a:prstGeom prst="rect">
            <a:avLst/>
          </a:prstGeom>
          <a:noFill/>
        </p:spPr>
      </p:pic>
      <p:sp>
        <p:nvSpPr>
          <p:cNvPr id="5" name="BlokTextu 4"/>
          <p:cNvSpPr txBox="1"/>
          <p:nvPr/>
        </p:nvSpPr>
        <p:spPr>
          <a:xfrm>
            <a:off x="6000760" y="3714752"/>
            <a:ext cx="2093843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Obranná funkcia</a:t>
            </a:r>
            <a:endParaRPr lang="sk-SK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6400800" cy="1507067"/>
          </a:xfrm>
        </p:spPr>
        <p:txBody>
          <a:bodyPr/>
          <a:lstStyle/>
          <a:p>
            <a:pPr algn="ctr"/>
            <a:r>
              <a:rPr lang="sk-SK" dirty="0" err="1" smtClean="0"/>
              <a:t>Principát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00034" y="2357430"/>
            <a:ext cx="6400800" cy="4143404"/>
          </a:xfrm>
        </p:spPr>
        <p:txBody>
          <a:bodyPr>
            <a:normAutofit/>
          </a:bodyPr>
          <a:lstStyle/>
          <a:p>
            <a:r>
              <a:rPr lang="sk-SK" sz="2600" dirty="0" smtClean="0">
                <a:latin typeface="Arial" pitchFamily="34" charset="0"/>
                <a:cs typeface="Arial" pitchFamily="34" charset="0"/>
              </a:rPr>
              <a:t>Nástup </a:t>
            </a:r>
            <a:r>
              <a:rPr lang="sk-SK" sz="26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Octavia</a:t>
            </a:r>
            <a:r>
              <a:rPr lang="sk-SK" sz="2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Augusta (27 </a:t>
            </a:r>
            <a:r>
              <a:rPr lang="sk-SK" sz="26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pnl</a:t>
            </a:r>
            <a:r>
              <a:rPr lang="sk-SK" sz="2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– 14 </a:t>
            </a:r>
            <a:r>
              <a:rPr lang="sk-SK" sz="26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n.l</a:t>
            </a:r>
            <a:r>
              <a:rPr lang="sk-SK" sz="2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) 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k moci, zároveň znamenal aj </a:t>
            </a:r>
            <a:r>
              <a:rPr lang="sk-SK" sz="26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koniec Rímskej republiky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...</a:t>
            </a:r>
          </a:p>
          <a:p>
            <a:r>
              <a:rPr lang="sk-SK" sz="2600" dirty="0" err="1" smtClean="0">
                <a:latin typeface="Arial" pitchFamily="34" charset="0"/>
                <a:cs typeface="Arial" pitchFamily="34" charset="0"/>
              </a:rPr>
              <a:t>Octavius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odmietol titul </a:t>
            </a:r>
            <a:r>
              <a:rPr lang="sk-SK" sz="2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diktátora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a aspoň naoko zachoval </a:t>
            </a:r>
            <a:r>
              <a:rPr lang="sk-SK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republikánsku formu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...</a:t>
            </a:r>
          </a:p>
          <a:p>
            <a:r>
              <a:rPr lang="sk-SK" sz="2600" dirty="0" smtClean="0">
                <a:latin typeface="Arial" pitchFamily="34" charset="0"/>
                <a:cs typeface="Arial" pitchFamily="34" charset="0"/>
              </a:rPr>
              <a:t>V skutočnosti bol na čele štátu a označoval sa ako </a:t>
            </a:r>
            <a:r>
              <a:rPr lang="sk-SK" sz="2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PRINCEPS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= „</a:t>
            </a:r>
            <a:r>
              <a:rPr lang="sk-SK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prvý občan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“...</a:t>
            </a:r>
          </a:p>
          <a:p>
            <a:endParaRPr lang="sk-SK" sz="2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Obrázok 3" descr="octaviu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49" y="0"/>
            <a:ext cx="2000251" cy="2143116"/>
          </a:xfrm>
          <a:prstGeom prst="rect">
            <a:avLst/>
          </a:prstGeom>
        </p:spPr>
      </p:pic>
      <p:grpSp>
        <p:nvGrpSpPr>
          <p:cNvPr id="7" name="Skupina 6"/>
          <p:cNvGrpSpPr/>
          <p:nvPr/>
        </p:nvGrpSpPr>
        <p:grpSpPr>
          <a:xfrm>
            <a:off x="4000496" y="1357298"/>
            <a:ext cx="3161443" cy="726522"/>
            <a:chOff x="4000496" y="2285992"/>
            <a:chExt cx="3161443" cy="726522"/>
          </a:xfrm>
        </p:grpSpPr>
        <p:sp>
          <p:nvSpPr>
            <p:cNvPr id="5" name="BlokTextu 4"/>
            <p:cNvSpPr txBox="1"/>
            <p:nvPr/>
          </p:nvSpPr>
          <p:spPr>
            <a:xfrm>
              <a:off x="4714876" y="2285992"/>
              <a:ext cx="1875835" cy="369332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sk-SK" dirty="0" err="1" smtClean="0"/>
                <a:t>Gaius</a:t>
              </a:r>
              <a:r>
                <a:rPr lang="sk-SK" dirty="0" smtClean="0"/>
                <a:t> </a:t>
              </a:r>
              <a:r>
                <a:rPr lang="sk-SK" dirty="0" err="1" smtClean="0"/>
                <a:t>Octavius</a:t>
              </a:r>
              <a:endParaRPr lang="sk-SK" dirty="0"/>
            </a:p>
          </p:txBody>
        </p:sp>
        <p:sp>
          <p:nvSpPr>
            <p:cNvPr id="6" name="BlokTextu 5"/>
            <p:cNvSpPr txBox="1"/>
            <p:nvPr/>
          </p:nvSpPr>
          <p:spPr>
            <a:xfrm>
              <a:off x="4000496" y="2643182"/>
              <a:ext cx="3161443" cy="36933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sk-SK" dirty="0" smtClean="0"/>
                <a:t>Titul = </a:t>
              </a:r>
              <a:r>
                <a:rPr lang="sk-SK" b="1" dirty="0" err="1" smtClean="0"/>
                <a:t>Augustus</a:t>
              </a:r>
              <a:r>
                <a:rPr lang="sk-SK" dirty="0" smtClean="0"/>
                <a:t> = vznešený</a:t>
              </a:r>
              <a:endParaRPr lang="sk-SK" dirty="0"/>
            </a:p>
          </p:txBody>
        </p:sp>
      </p:grpSp>
      <p:sp>
        <p:nvSpPr>
          <p:cNvPr id="8" name="BlokTextu 7"/>
          <p:cNvSpPr txBox="1"/>
          <p:nvPr/>
        </p:nvSpPr>
        <p:spPr>
          <a:xfrm>
            <a:off x="642910" y="6286520"/>
            <a:ext cx="7237879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Obdobie vlády </a:t>
            </a:r>
            <a:r>
              <a:rPr lang="sk-SK" b="1" dirty="0" err="1" smtClean="0"/>
              <a:t>Octavia</a:t>
            </a:r>
            <a:r>
              <a:rPr lang="sk-SK" b="1" dirty="0" smtClean="0"/>
              <a:t> Augusta </a:t>
            </a:r>
            <a:r>
              <a:rPr lang="sk-SK" dirty="0" smtClean="0"/>
              <a:t>sa označuje aj ako </a:t>
            </a:r>
            <a:r>
              <a:rPr lang="sk-SK" b="1" dirty="0" smtClean="0"/>
              <a:t>PRINCIPÁT</a:t>
            </a:r>
            <a:endParaRPr lang="sk-SK" b="1" dirty="0"/>
          </a:p>
        </p:txBody>
      </p:sp>
      <p:sp>
        <p:nvSpPr>
          <p:cNvPr id="9" name="BlokTextu 8"/>
          <p:cNvSpPr txBox="1"/>
          <p:nvPr/>
        </p:nvSpPr>
        <p:spPr>
          <a:xfrm>
            <a:off x="5857884" y="5929330"/>
            <a:ext cx="2020105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27 </a:t>
            </a:r>
            <a:r>
              <a:rPr lang="sk-SK" dirty="0" err="1" smtClean="0"/>
              <a:t>pr</a:t>
            </a:r>
            <a:r>
              <a:rPr lang="sk-SK" dirty="0" smtClean="0"/>
              <a:t>. </a:t>
            </a:r>
            <a:r>
              <a:rPr lang="sk-SK" dirty="0" err="1" smtClean="0"/>
              <a:t>Kr</a:t>
            </a:r>
            <a:r>
              <a:rPr lang="sk-SK" dirty="0" smtClean="0"/>
              <a:t> až 14 </a:t>
            </a:r>
            <a:r>
              <a:rPr lang="sk-SK" dirty="0" err="1" smtClean="0"/>
              <a:t>n.l</a:t>
            </a:r>
            <a:endParaRPr lang="sk-SK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6400800" cy="1507067"/>
          </a:xfrm>
        </p:spPr>
        <p:txBody>
          <a:bodyPr/>
          <a:lstStyle/>
          <a:p>
            <a:pPr algn="ctr"/>
            <a:r>
              <a:rPr lang="sk-SK" dirty="0" smtClean="0"/>
              <a:t>Cisárstvo 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00034" y="1928802"/>
            <a:ext cx="6400800" cy="3615267"/>
          </a:xfrm>
        </p:spPr>
        <p:txBody>
          <a:bodyPr>
            <a:normAutofit/>
          </a:bodyPr>
          <a:lstStyle/>
          <a:p>
            <a:r>
              <a:rPr lang="sk-SK" sz="26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Augustus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sk-SK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tvrdil, že obnovil Rímsku republiku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, ale v skutočnosti sa nikomu nezodpovedal a </a:t>
            </a:r>
            <a:r>
              <a:rPr lang="sk-SK" sz="26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ríšu riadil sám 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=&gt; </a:t>
            </a:r>
            <a:r>
              <a:rPr lang="sk-SK" sz="2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senát, snem, konzuli rozhodovali podľa jeho vôle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...tak </a:t>
            </a:r>
            <a:r>
              <a:rPr lang="sk-SK" sz="2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vzniklo cisárstvo 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na čele s neobmedzeným vládcom - </a:t>
            </a:r>
            <a:r>
              <a:rPr lang="sk-SK" sz="2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CISÁROM</a:t>
            </a:r>
            <a:endParaRPr lang="sk-SK" sz="26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Obrázok 3" descr="augustu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5206" y="0"/>
            <a:ext cx="1928794" cy="2500306"/>
          </a:xfrm>
          <a:prstGeom prst="rect">
            <a:avLst/>
          </a:prstGeom>
        </p:spPr>
      </p:pic>
      <p:sp>
        <p:nvSpPr>
          <p:cNvPr id="11" name="BlokTextu 10"/>
          <p:cNvSpPr txBox="1"/>
          <p:nvPr/>
        </p:nvSpPr>
        <p:spPr>
          <a:xfrm>
            <a:off x="1000100" y="5357826"/>
            <a:ext cx="5647700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b="1" dirty="0" smtClean="0">
                <a:solidFill>
                  <a:schemeClr val="bg1"/>
                </a:solidFill>
              </a:rPr>
              <a:t>Cisár</a:t>
            </a:r>
            <a:r>
              <a:rPr lang="sk-SK" dirty="0" smtClean="0"/>
              <a:t> je hlavnou štátu a nikomu sa nezodpovedá</a:t>
            </a:r>
            <a:endParaRPr lang="sk-SK" dirty="0"/>
          </a:p>
        </p:txBody>
      </p:sp>
      <p:sp>
        <p:nvSpPr>
          <p:cNvPr id="9" name="BlokTextu 8"/>
          <p:cNvSpPr txBox="1"/>
          <p:nvPr/>
        </p:nvSpPr>
        <p:spPr>
          <a:xfrm>
            <a:off x="857224" y="0"/>
            <a:ext cx="5493812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Od mena </a:t>
            </a:r>
            <a:r>
              <a:rPr lang="sk-SK" b="1" dirty="0" smtClean="0"/>
              <a:t>Caesar</a:t>
            </a:r>
            <a:r>
              <a:rPr lang="sk-SK" dirty="0" smtClean="0"/>
              <a:t> vznikol panovnícky titul </a:t>
            </a:r>
            <a:r>
              <a:rPr lang="sk-SK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CISÁR</a:t>
            </a:r>
            <a:endParaRPr lang="sk-SK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6400800" cy="1507067"/>
          </a:xfrm>
        </p:spPr>
        <p:txBody>
          <a:bodyPr/>
          <a:lstStyle/>
          <a:p>
            <a:pPr algn="ctr"/>
            <a:r>
              <a:rPr lang="sk-SK" dirty="0" smtClean="0"/>
              <a:t>Vzostup Rímskej ríše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00034" y="2143116"/>
            <a:ext cx="6400800" cy="3615267"/>
          </a:xfrm>
        </p:spPr>
        <p:txBody>
          <a:bodyPr>
            <a:normAutofit/>
          </a:bodyPr>
          <a:lstStyle/>
          <a:p>
            <a:r>
              <a:rPr lang="sk-SK" sz="26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Octiavius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sk-SK" sz="26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rozšíril územie Rímskej ríše 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a jej hranica v Európe siahala až po rieky </a:t>
            </a:r>
            <a:r>
              <a:rPr lang="sk-SK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Rýn a Dunaj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...</a:t>
            </a:r>
            <a:endParaRPr lang="sk-SK" sz="2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Obrázok 3" descr="rimska risa za Octavi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24" y="4208132"/>
            <a:ext cx="4714876" cy="2649868"/>
          </a:xfrm>
          <a:prstGeom prst="rect">
            <a:avLst/>
          </a:prstGeom>
        </p:spPr>
      </p:pic>
      <p:sp>
        <p:nvSpPr>
          <p:cNvPr id="5" name="BlokTextu 4"/>
          <p:cNvSpPr txBox="1"/>
          <p:nvPr/>
        </p:nvSpPr>
        <p:spPr>
          <a:xfrm>
            <a:off x="714348" y="6488668"/>
            <a:ext cx="3690434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Rímska ríša za Augustovej vlády</a:t>
            </a:r>
            <a:endParaRPr lang="sk-SK" dirty="0"/>
          </a:p>
        </p:txBody>
      </p:sp>
      <p:sp>
        <p:nvSpPr>
          <p:cNvPr id="6" name="Šípka dolu 5"/>
          <p:cNvSpPr/>
          <p:nvPr/>
        </p:nvSpPr>
        <p:spPr>
          <a:xfrm>
            <a:off x="1500166" y="4643446"/>
            <a:ext cx="642942" cy="7143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BlokTextu 6"/>
          <p:cNvSpPr txBox="1"/>
          <p:nvPr/>
        </p:nvSpPr>
        <p:spPr>
          <a:xfrm>
            <a:off x="142844" y="5357826"/>
            <a:ext cx="3831498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dirty="0">
                <a:solidFill>
                  <a:schemeClr val="bg1"/>
                </a:solidFill>
              </a:rPr>
              <a:t>b</a:t>
            </a:r>
            <a:r>
              <a:rPr lang="sk-SK" dirty="0" smtClean="0">
                <a:solidFill>
                  <a:schemeClr val="bg1"/>
                </a:solidFill>
              </a:rPr>
              <a:t>oje proti Germánskym kmeňom</a:t>
            </a:r>
            <a:endParaRPr lang="sk-SK" dirty="0">
              <a:solidFill>
                <a:schemeClr val="bg1"/>
              </a:solidFill>
            </a:endParaRPr>
          </a:p>
        </p:txBody>
      </p:sp>
      <p:sp>
        <p:nvSpPr>
          <p:cNvPr id="8" name="BlokTextu 7"/>
          <p:cNvSpPr txBox="1"/>
          <p:nvPr/>
        </p:nvSpPr>
        <p:spPr>
          <a:xfrm>
            <a:off x="2500298" y="2500306"/>
            <a:ext cx="2558714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Rímske výbojné vojny</a:t>
            </a:r>
            <a:endParaRPr lang="sk-SK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6400800" cy="1507067"/>
          </a:xfrm>
        </p:spPr>
        <p:txBody>
          <a:bodyPr/>
          <a:lstStyle/>
          <a:p>
            <a:pPr algn="ctr"/>
            <a:r>
              <a:rPr lang="sk-SK" dirty="0" smtClean="0"/>
              <a:t>Cisár, ktorý podpálil Rím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71472" y="1785926"/>
            <a:ext cx="6400800" cy="361526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sk-SK" sz="2600" dirty="0" smtClean="0">
                <a:latin typeface="Arial" pitchFamily="34" charset="0"/>
                <a:cs typeface="Arial" pitchFamily="34" charset="0"/>
              </a:rPr>
              <a:t>	Vo výbojnej politike pokračovali aj ďalší cisári...nie všetci sa do histórie uviedli práve najlepšie veď napr. </a:t>
            </a:r>
            <a:r>
              <a:rPr lang="sk-SK" sz="2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Nero (54 – 68)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sk-SK" sz="2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podpálil Rím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, keď hľadal inšpiráciu k svojmu dielu...</a:t>
            </a:r>
            <a:r>
              <a:rPr lang="sk-SK" sz="26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spáchal samovraždu 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a jeho posledné slová vraj boli: </a:t>
            </a:r>
            <a:r>
              <a:rPr lang="sk-SK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„Ó, aký to vo mne zomiera umelec“!</a:t>
            </a:r>
            <a:endParaRPr lang="sk-SK" sz="2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Obrázok 3" descr="Ner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9484" y="0"/>
            <a:ext cx="1814516" cy="2471949"/>
          </a:xfrm>
          <a:prstGeom prst="rect">
            <a:avLst/>
          </a:prstGeom>
        </p:spPr>
      </p:pic>
      <p:sp>
        <p:nvSpPr>
          <p:cNvPr id="5" name="BlokTextu 4"/>
          <p:cNvSpPr txBox="1"/>
          <p:nvPr/>
        </p:nvSpPr>
        <p:spPr>
          <a:xfrm>
            <a:off x="6572264" y="0"/>
            <a:ext cx="790601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Nero </a:t>
            </a:r>
            <a:endParaRPr lang="sk-SK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6400800" cy="1507067"/>
          </a:xfrm>
        </p:spPr>
        <p:txBody>
          <a:bodyPr/>
          <a:lstStyle/>
          <a:p>
            <a:pPr algn="ctr"/>
            <a:r>
              <a:rPr lang="sk-SK" dirty="0" smtClean="0"/>
              <a:t>Dynastia </a:t>
            </a:r>
            <a:r>
              <a:rPr lang="sk-SK" dirty="0" err="1" smtClean="0"/>
              <a:t>Vespasianovcov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28596" y="2000240"/>
            <a:ext cx="6400800" cy="3615267"/>
          </a:xfrm>
        </p:spPr>
        <p:txBody>
          <a:bodyPr>
            <a:normAutofit/>
          </a:bodyPr>
          <a:lstStyle/>
          <a:p>
            <a:r>
              <a:rPr lang="sk-SK" sz="2600" dirty="0" smtClean="0">
                <a:latin typeface="Arial" pitchFamily="34" charset="0"/>
                <a:cs typeface="Arial" pitchFamily="34" charset="0"/>
              </a:rPr>
              <a:t>Za vlády  cisára Tita  </a:t>
            </a:r>
            <a:br>
              <a:rPr lang="sk-SK" sz="2600" dirty="0" smtClean="0">
                <a:latin typeface="Arial" pitchFamily="34" charset="0"/>
                <a:cs typeface="Arial" pitchFamily="34" charset="0"/>
              </a:rPr>
            </a:br>
            <a:r>
              <a:rPr lang="sk-SK" sz="26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sk-SK" sz="2600" dirty="0" err="1" smtClean="0">
                <a:latin typeface="Arial" pitchFamily="34" charset="0"/>
                <a:cs typeface="Arial" pitchFamily="34" charset="0"/>
              </a:rPr>
              <a:t>Titus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sk-SK" sz="2600" dirty="0" err="1" smtClean="0">
                <a:latin typeface="Arial" pitchFamily="34" charset="0"/>
                <a:cs typeface="Arial" pitchFamily="34" charset="0"/>
              </a:rPr>
              <a:t>Flávius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) vybuchla sopka Vezuv, ktorá  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zničila mesto </a:t>
            </a:r>
            <a:r>
              <a:rPr lang="sk-SK" sz="2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Pompeje</a:t>
            </a:r>
            <a:r>
              <a:rPr lang="sk-SK" sz="26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...</a:t>
            </a:r>
          </a:p>
          <a:p>
            <a:endParaRPr lang="sk-SK" sz="26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r>
              <a:rPr lang="sk-SK" sz="2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Zároveň bola dokončená stavba Kolosea. Považuje sa za najvýznamnejšieho cisára</a:t>
            </a:r>
            <a:endParaRPr lang="sk-SK" sz="26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Obrázok 3" descr="vespasianu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68" y="0"/>
            <a:ext cx="2000232" cy="2214554"/>
          </a:xfrm>
          <a:prstGeom prst="rect">
            <a:avLst/>
          </a:prstGeom>
        </p:spPr>
      </p:pic>
      <p:pic>
        <p:nvPicPr>
          <p:cNvPr id="5" name="Obrázok 4" descr="koloseum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056" y="4244653"/>
            <a:ext cx="4067944" cy="2613346"/>
          </a:xfrm>
          <a:prstGeom prst="rect">
            <a:avLst/>
          </a:prstGeom>
        </p:spPr>
      </p:pic>
      <p:sp>
        <p:nvSpPr>
          <p:cNvPr id="6" name="BlokTextu 5"/>
          <p:cNvSpPr txBox="1"/>
          <p:nvPr/>
        </p:nvSpPr>
        <p:spPr>
          <a:xfrm>
            <a:off x="107504" y="5785514"/>
            <a:ext cx="4483920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b="1" dirty="0" smtClean="0"/>
              <a:t>Koloseum</a:t>
            </a:r>
            <a:r>
              <a:rPr lang="sk-SK" dirty="0" smtClean="0"/>
              <a:t> = aréna, kde sa </a:t>
            </a:r>
            <a:r>
              <a:rPr lang="sk-SK" dirty="0" err="1" smtClean="0"/>
              <a:t>odhohrávali</a:t>
            </a:r>
            <a:endParaRPr lang="sk-SK" dirty="0" smtClean="0"/>
          </a:p>
          <a:p>
            <a:r>
              <a:rPr lang="sk-SK" dirty="0"/>
              <a:t>z</a:t>
            </a:r>
            <a:r>
              <a:rPr lang="sk-SK" dirty="0" smtClean="0"/>
              <a:t>ápasy gladiátorov na život a na smrť</a:t>
            </a:r>
            <a:endParaRPr lang="sk-SK" dirty="0"/>
          </a:p>
        </p:txBody>
      </p:sp>
      <p:sp>
        <p:nvSpPr>
          <p:cNvPr id="7" name="BlokTextu 6"/>
          <p:cNvSpPr txBox="1"/>
          <p:nvPr/>
        </p:nvSpPr>
        <p:spPr>
          <a:xfrm>
            <a:off x="5500694" y="0"/>
            <a:ext cx="1630575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err="1" smtClean="0"/>
              <a:t>Vespasianus</a:t>
            </a:r>
            <a:r>
              <a:rPr lang="sk-SK" dirty="0" smtClean="0"/>
              <a:t> </a:t>
            </a:r>
            <a:endParaRPr lang="sk-SK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6400800" cy="1507067"/>
          </a:xfrm>
        </p:spPr>
        <p:txBody>
          <a:bodyPr/>
          <a:lstStyle/>
          <a:p>
            <a:pPr algn="ctr"/>
            <a:r>
              <a:rPr lang="sk-SK" dirty="0" smtClean="0"/>
              <a:t>Adoptívni cisári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158" y="2143116"/>
            <a:ext cx="6400800" cy="3615267"/>
          </a:xfrm>
        </p:spPr>
        <p:txBody>
          <a:bodyPr>
            <a:normAutofit/>
          </a:bodyPr>
          <a:lstStyle/>
          <a:p>
            <a:r>
              <a:rPr lang="sk-SK" sz="2600" dirty="0" smtClean="0">
                <a:latin typeface="Arial" pitchFamily="34" charset="0"/>
                <a:cs typeface="Arial" pitchFamily="34" charset="0"/>
              </a:rPr>
              <a:t>Od roku 98 začínajú v Rímskej ríši vládnuť tzv. </a:t>
            </a:r>
            <a:r>
              <a:rPr lang="sk-SK" sz="2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adoptívni cisári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...=&gt; </a:t>
            </a:r>
            <a:r>
              <a:rPr lang="sk-SK" sz="2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každý si adoptoval svojho nástupcu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...</a:t>
            </a:r>
          </a:p>
          <a:p>
            <a:r>
              <a:rPr lang="sk-SK" sz="2600" dirty="0" smtClean="0">
                <a:latin typeface="Arial" pitchFamily="34" charset="0"/>
                <a:cs typeface="Arial" pitchFamily="34" charset="0"/>
              </a:rPr>
              <a:t>Počas vlády </a:t>
            </a:r>
            <a:r>
              <a:rPr lang="sk-SK" sz="2600" b="1" dirty="0" smtClean="0">
                <a:latin typeface="Arial" pitchFamily="34" charset="0"/>
                <a:cs typeface="Arial" pitchFamily="34" charset="0"/>
              </a:rPr>
              <a:t>adoptívnych cisárov 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dosiahla </a:t>
            </a:r>
            <a:r>
              <a:rPr lang="sk-SK" sz="26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Rímska ríša najväčší rozmach</a:t>
            </a:r>
            <a:endParaRPr lang="sk-SK" sz="26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BlokTextu 3"/>
          <p:cNvSpPr txBox="1"/>
          <p:nvPr/>
        </p:nvSpPr>
        <p:spPr>
          <a:xfrm>
            <a:off x="3000364" y="1214422"/>
            <a:ext cx="1031051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98 - 180</a:t>
            </a:r>
            <a:endParaRPr lang="sk-SK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67544" y="2455288"/>
            <a:ext cx="6472808" cy="4469044"/>
          </a:xfrm>
        </p:spPr>
        <p:txBody>
          <a:bodyPr>
            <a:normAutofit/>
          </a:bodyPr>
          <a:lstStyle/>
          <a:p>
            <a:r>
              <a:rPr lang="sk-SK" sz="20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Traján</a:t>
            </a:r>
            <a:r>
              <a:rPr lang="sk-SK" sz="2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(98 – 117) </a:t>
            </a:r>
            <a:r>
              <a:rPr lang="sk-SK" sz="2000" dirty="0" smtClean="0">
                <a:latin typeface="Arial" pitchFamily="34" charset="0"/>
                <a:cs typeface="Arial" pitchFamily="34" charset="0"/>
              </a:rPr>
              <a:t>za jeho vlády = </a:t>
            </a:r>
            <a:r>
              <a:rPr lang="sk-SK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Rímska ríša = najväčší rozsah</a:t>
            </a:r>
            <a:r>
              <a:rPr lang="sk-SK" sz="2000" dirty="0" smtClean="0">
                <a:latin typeface="Arial" pitchFamily="34" charset="0"/>
                <a:cs typeface="Arial" pitchFamily="34" charset="0"/>
              </a:rPr>
              <a:t>...</a:t>
            </a:r>
          </a:p>
          <a:p>
            <a:r>
              <a:rPr lang="sk-SK" sz="2000" dirty="0" smtClean="0">
                <a:latin typeface="Arial" pitchFamily="34" charset="0"/>
                <a:cs typeface="Arial" pitchFamily="34" charset="0"/>
              </a:rPr>
              <a:t>Podmanil si Dáciu (</a:t>
            </a:r>
            <a:r>
              <a:rPr lang="sk-SK" sz="2000" dirty="0" err="1" smtClean="0">
                <a:latin typeface="Arial" pitchFamily="34" charset="0"/>
                <a:cs typeface="Arial" pitchFamily="34" charset="0"/>
              </a:rPr>
              <a:t>Trajánov</a:t>
            </a:r>
            <a:r>
              <a:rPr lang="sk-SK" sz="2000" dirty="0" smtClean="0">
                <a:latin typeface="Arial" pitchFamily="34" charset="0"/>
                <a:cs typeface="Arial" pitchFamily="34" charset="0"/>
              </a:rPr>
              <a:t> stĺp)</a:t>
            </a:r>
            <a:r>
              <a:rPr lang="sk-SK" sz="2000" dirty="0" smtClean="0">
                <a:latin typeface="Arial" pitchFamily="34" charset="0"/>
                <a:cs typeface="Arial" pitchFamily="34" charset="0"/>
              </a:rPr>
              <a:t> </a:t>
            </a:r>
            <a:endParaRPr lang="sk-SK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sk-SK" sz="20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Hadrián</a:t>
            </a:r>
            <a:r>
              <a:rPr lang="sk-SK" sz="2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(117 – 138)</a:t>
            </a:r>
            <a:r>
              <a:rPr lang="sk-SK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sk-SK" sz="2000" dirty="0" smtClean="0">
                <a:latin typeface="Arial" pitchFamily="34" charset="0"/>
                <a:cs typeface="Arial" pitchFamily="34" charset="0"/>
              </a:rPr>
              <a:t>počas jeho vlády sa začala </a:t>
            </a:r>
            <a:r>
              <a:rPr lang="sk-SK" sz="2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budovať opevnená hranica </a:t>
            </a:r>
            <a:r>
              <a:rPr lang="sk-SK" sz="2000" dirty="0" smtClean="0">
                <a:latin typeface="Arial" pitchFamily="34" charset="0"/>
                <a:cs typeface="Arial" pitchFamily="34" charset="0"/>
              </a:rPr>
              <a:t>známa aj pod názvom </a:t>
            </a:r>
            <a:r>
              <a:rPr lang="sk-SK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LIMES ROMANUS</a:t>
            </a:r>
            <a:r>
              <a:rPr lang="sk-SK" sz="2000" dirty="0" smtClean="0">
                <a:latin typeface="Arial" pitchFamily="34" charset="0"/>
                <a:cs typeface="Arial" pitchFamily="34" charset="0"/>
              </a:rPr>
              <a:t> alebo </a:t>
            </a:r>
            <a:r>
              <a:rPr lang="sk-SK" sz="2000" dirty="0" err="1" smtClean="0">
                <a:latin typeface="Arial" pitchFamily="34" charset="0"/>
                <a:cs typeface="Arial" pitchFamily="34" charset="0"/>
              </a:rPr>
              <a:t>Hadrianov</a:t>
            </a:r>
            <a:r>
              <a:rPr lang="sk-SK" sz="2000" dirty="0" smtClean="0">
                <a:latin typeface="Arial" pitchFamily="34" charset="0"/>
                <a:cs typeface="Arial" pitchFamily="34" charset="0"/>
              </a:rPr>
              <a:t> val</a:t>
            </a:r>
            <a:r>
              <a:rPr lang="sk-SK" sz="2000" dirty="0" smtClean="0">
                <a:latin typeface="Arial" pitchFamily="34" charset="0"/>
                <a:cs typeface="Arial" pitchFamily="34" charset="0"/>
              </a:rPr>
              <a:t>...</a:t>
            </a:r>
          </a:p>
          <a:p>
            <a:r>
              <a:rPr lang="sk-SK" sz="20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Marcus</a:t>
            </a:r>
            <a:r>
              <a:rPr lang="sk-SK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sk-SK" sz="20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Aurelius</a:t>
            </a:r>
            <a:r>
              <a:rPr lang="sk-SK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sk-SK" sz="2000" dirty="0" smtClean="0">
                <a:latin typeface="Arial" pitchFamily="34" charset="0"/>
                <a:cs typeface="Arial" pitchFamily="34" charset="0"/>
              </a:rPr>
              <a:t>– vzdelaný cisár – filozof na tróne. Jeho légie pôsobili i na našom území, kde bojovali proti germánskym kmeňom Markomanom a Kvádom. Jeho légie pôsobili pri Trenčíne – </a:t>
            </a:r>
            <a:r>
              <a:rPr lang="sk-SK" sz="2000" dirty="0" err="1" smtClean="0">
                <a:latin typeface="Arial" pitchFamily="34" charset="0"/>
                <a:cs typeface="Arial" pitchFamily="34" charset="0"/>
              </a:rPr>
              <a:t>Laugarício</a:t>
            </a:r>
            <a:r>
              <a:rPr lang="sk-SK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sk-SK" sz="2000" dirty="0" smtClean="0">
                <a:latin typeface="Arial" pitchFamily="34" charset="0"/>
                <a:cs typeface="Arial" pitchFamily="34" charset="0"/>
              </a:rPr>
              <a:t> (nápis na trenčianskej skale). Tam niekde  napísal i Hovory k sebe samému</a:t>
            </a:r>
            <a:endParaRPr lang="sk-SK" sz="2000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Obrázok 3" descr="traja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0440" y="1"/>
            <a:ext cx="1833560" cy="2214554"/>
          </a:xfrm>
          <a:prstGeom prst="rect">
            <a:avLst/>
          </a:prstGeom>
        </p:spPr>
      </p:pic>
      <p:sp>
        <p:nvSpPr>
          <p:cNvPr id="5" name="BlokTextu 4"/>
          <p:cNvSpPr txBox="1"/>
          <p:nvPr/>
        </p:nvSpPr>
        <p:spPr>
          <a:xfrm>
            <a:off x="7858148" y="2214554"/>
            <a:ext cx="917239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err="1" smtClean="0"/>
              <a:t>Traján</a:t>
            </a:r>
            <a:r>
              <a:rPr lang="sk-SK" dirty="0" smtClean="0"/>
              <a:t> </a:t>
            </a:r>
            <a:endParaRPr lang="sk-SK" dirty="0"/>
          </a:p>
        </p:txBody>
      </p:sp>
      <p:pic>
        <p:nvPicPr>
          <p:cNvPr id="6" name="Obrázok 5" descr="hadrian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752600" cy="2057400"/>
          </a:xfrm>
          <a:prstGeom prst="rect">
            <a:avLst/>
          </a:prstGeom>
        </p:spPr>
      </p:pic>
      <p:sp>
        <p:nvSpPr>
          <p:cNvPr id="7" name="BlokTextu 6"/>
          <p:cNvSpPr txBox="1"/>
          <p:nvPr/>
        </p:nvSpPr>
        <p:spPr>
          <a:xfrm>
            <a:off x="357158" y="2071678"/>
            <a:ext cx="1135247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err="1" smtClean="0"/>
              <a:t>Hadrián</a:t>
            </a:r>
            <a:r>
              <a:rPr lang="sk-SK" dirty="0" smtClean="0"/>
              <a:t> </a:t>
            </a:r>
            <a:endParaRPr lang="sk-SK" dirty="0"/>
          </a:p>
        </p:txBody>
      </p:sp>
      <p:pic>
        <p:nvPicPr>
          <p:cNvPr id="8" name="Obrázok 7" descr="limes romanus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6050" y="0"/>
            <a:ext cx="2952756" cy="1977452"/>
          </a:xfrm>
          <a:prstGeom prst="rect">
            <a:avLst/>
          </a:prstGeom>
        </p:spPr>
      </p:pic>
      <p:sp>
        <p:nvSpPr>
          <p:cNvPr id="9" name="BlokTextu 8"/>
          <p:cNvSpPr txBox="1"/>
          <p:nvPr/>
        </p:nvSpPr>
        <p:spPr>
          <a:xfrm>
            <a:off x="3357554" y="2000240"/>
            <a:ext cx="1824538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err="1" smtClean="0"/>
              <a:t>Limes</a:t>
            </a:r>
            <a:r>
              <a:rPr lang="sk-SK" dirty="0" smtClean="0"/>
              <a:t> </a:t>
            </a:r>
            <a:r>
              <a:rPr lang="sk-SK" dirty="0" err="1" smtClean="0"/>
              <a:t>romanus</a:t>
            </a:r>
            <a:endParaRPr lang="sk-SK" dirty="0"/>
          </a:p>
        </p:txBody>
      </p:sp>
      <p:pic>
        <p:nvPicPr>
          <p:cNvPr id="10" name="Obrázok 9" descr="pius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4288" y="4149080"/>
            <a:ext cx="1756639" cy="2209801"/>
          </a:xfrm>
          <a:prstGeom prst="rect">
            <a:avLst/>
          </a:prstGeom>
        </p:spPr>
      </p:pic>
      <p:sp>
        <p:nvSpPr>
          <p:cNvPr id="11" name="BlokTextu 10"/>
          <p:cNvSpPr txBox="1"/>
          <p:nvPr/>
        </p:nvSpPr>
        <p:spPr>
          <a:xfrm>
            <a:off x="6715140" y="6488668"/>
            <a:ext cx="683200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err="1" smtClean="0"/>
              <a:t>Pius</a:t>
            </a:r>
            <a:r>
              <a:rPr lang="sk-SK" dirty="0" smtClean="0"/>
              <a:t> </a:t>
            </a:r>
            <a:endParaRPr lang="sk-SK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6400800" cy="1507067"/>
          </a:xfrm>
        </p:spPr>
        <p:txBody>
          <a:bodyPr/>
          <a:lstStyle/>
          <a:p>
            <a:pPr algn="ctr"/>
            <a:r>
              <a:rPr lang="sk-SK" dirty="0" smtClean="0"/>
              <a:t>Rímske légie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28596" y="2000240"/>
            <a:ext cx="6400800" cy="3615267"/>
          </a:xfrm>
        </p:spPr>
        <p:txBody>
          <a:bodyPr>
            <a:normAutofit/>
          </a:bodyPr>
          <a:lstStyle/>
          <a:p>
            <a:r>
              <a:rPr lang="sk-SK" sz="2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Rímske légie 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= </a:t>
            </a:r>
            <a:r>
              <a:rPr lang="sk-SK" sz="26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žoldnierske vojsko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...vynikajúci výcvik, výstroj a stratégia</a:t>
            </a:r>
          </a:p>
          <a:p>
            <a:r>
              <a:rPr lang="sk-SK" sz="2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Legionárom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= aj cudzinec a </a:t>
            </a:r>
            <a:r>
              <a:rPr lang="sk-SK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po 25 rokoch vojenskej služby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= </a:t>
            </a:r>
            <a:r>
              <a:rPr lang="sk-SK" sz="2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rímske občianstvo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...</a:t>
            </a:r>
            <a:endParaRPr lang="sk-SK" sz="2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 descr="https://upload.wikimedia.org/wikipedia/commons/thumb/8/81/Roman_army_in_nashville.jpg/220px-Roman_army_in_nashvill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72264" y="0"/>
            <a:ext cx="2571736" cy="2000240"/>
          </a:xfrm>
          <a:prstGeom prst="rect">
            <a:avLst/>
          </a:prstGeom>
          <a:noFill/>
        </p:spPr>
      </p:pic>
      <p:pic>
        <p:nvPicPr>
          <p:cNvPr id="1028" name="Picture 4" descr="https://upload.wikimedia.org/wikipedia/commons/thumb/4/4f/Gladius_2.jpg/220px-Gladius_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05690" y="4857760"/>
            <a:ext cx="1738310" cy="2000240"/>
          </a:xfrm>
          <a:prstGeom prst="rect">
            <a:avLst/>
          </a:prstGeom>
          <a:noFill/>
        </p:spPr>
      </p:pic>
      <p:sp>
        <p:nvSpPr>
          <p:cNvPr id="6" name="BlokTextu 5"/>
          <p:cNvSpPr txBox="1"/>
          <p:nvPr/>
        </p:nvSpPr>
        <p:spPr>
          <a:xfrm>
            <a:off x="1142976" y="1500174"/>
            <a:ext cx="4591321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Vieš vysvetliť pojem </a:t>
            </a:r>
            <a:r>
              <a:rPr lang="sk-SK" b="1" dirty="0" smtClean="0"/>
              <a:t>žoldnierske vojsko?</a:t>
            </a:r>
            <a:endParaRPr lang="sk-SK" b="1" dirty="0"/>
          </a:p>
        </p:txBody>
      </p:sp>
      <p:pic>
        <p:nvPicPr>
          <p:cNvPr id="7" name="Obrázok 6" descr="obaznik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910" y="1142984"/>
            <a:ext cx="460056" cy="738169"/>
          </a:xfrm>
          <a:prstGeom prst="rect">
            <a:avLst/>
          </a:prstGeom>
        </p:spPr>
      </p:pic>
      <p:sp>
        <p:nvSpPr>
          <p:cNvPr id="10" name="BlokTextu 9"/>
          <p:cNvSpPr txBox="1"/>
          <p:nvPr/>
        </p:nvSpPr>
        <p:spPr>
          <a:xfrm>
            <a:off x="2000232" y="6211669"/>
            <a:ext cx="5415265" cy="6463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u="sng" dirty="0" smtClean="0"/>
              <a:t>Legionárov</a:t>
            </a:r>
            <a:r>
              <a:rPr lang="sk-SK" dirty="0" smtClean="0"/>
              <a:t> označovali aj ako </a:t>
            </a:r>
            <a:r>
              <a:rPr lang="sk-SK" b="1" dirty="0" smtClean="0"/>
              <a:t>MULOV</a:t>
            </a:r>
          </a:p>
          <a:p>
            <a:r>
              <a:rPr lang="sk-SK" dirty="0" smtClean="0"/>
              <a:t>=&gt; </a:t>
            </a:r>
            <a:r>
              <a:rPr lang="sk-SK" b="1" dirty="0" smtClean="0"/>
              <a:t>potraviny, výstroj a výzbroj si nosili zo sebou</a:t>
            </a:r>
            <a:endParaRPr lang="sk-SK" b="1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stovanie">
  <a:themeElements>
    <a:clrScheme name="Cestovani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estovanie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estovanie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560</TotalTime>
  <Words>543</Words>
  <Application>Microsoft Office PowerPoint</Application>
  <PresentationFormat>Prezentácia na obrazovke (4:3)</PresentationFormat>
  <Paragraphs>66</Paragraphs>
  <Slides>13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5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13</vt:i4>
      </vt:variant>
    </vt:vector>
  </HeadingPairs>
  <TitlesOfParts>
    <vt:vector size="19" baseType="lpstr">
      <vt:lpstr>Arial</vt:lpstr>
      <vt:lpstr>Franklin Gothic Book</vt:lpstr>
      <vt:lpstr>Franklin Gothic Medium</vt:lpstr>
      <vt:lpstr>Wingdings</vt:lpstr>
      <vt:lpstr>Wingdings 2</vt:lpstr>
      <vt:lpstr>Cestovanie</vt:lpstr>
      <vt:lpstr>Rozmach a pád Rímskej ríše</vt:lpstr>
      <vt:lpstr>Principát</vt:lpstr>
      <vt:lpstr>Cisárstvo </vt:lpstr>
      <vt:lpstr>Vzostup Rímskej ríše</vt:lpstr>
      <vt:lpstr>Cisár, ktorý podpálil Rím</vt:lpstr>
      <vt:lpstr>Dynastia Vespasianovcov</vt:lpstr>
      <vt:lpstr>Adoptívni cisári</vt:lpstr>
      <vt:lpstr>Prezentácia programu PowerPoint</vt:lpstr>
      <vt:lpstr>Rímske légie</vt:lpstr>
      <vt:lpstr>Pretoriánska garda</vt:lpstr>
      <vt:lpstr>Rímske tábory</vt:lpstr>
      <vt:lpstr>Významné rímske tábory</vt:lpstr>
      <vt:lpstr>Limes Romanus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Rozmach a pád Rímskej ríše</dc:title>
  <dc:creator>Branislav Benčič</dc:creator>
  <cp:lastModifiedBy>uzivatel</cp:lastModifiedBy>
  <cp:revision>67</cp:revision>
  <dcterms:created xsi:type="dcterms:W3CDTF">2020-02-09T12:07:34Z</dcterms:created>
  <dcterms:modified xsi:type="dcterms:W3CDTF">2021-12-06T10:48:41Z</dcterms:modified>
</cp:coreProperties>
</file>