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  <p:sldId id="276" r:id="rId8"/>
    <p:sldId id="271" r:id="rId9"/>
    <p:sldId id="272" r:id="rId10"/>
    <p:sldId id="277" r:id="rId11"/>
    <p:sldId id="270" r:id="rId12"/>
    <p:sldId id="261" r:id="rId13"/>
    <p:sldId id="262" r:id="rId14"/>
    <p:sldId id="267" r:id="rId15"/>
    <p:sldId id="263" r:id="rId16"/>
    <p:sldId id="268" r:id="rId17"/>
    <p:sldId id="264" r:id="rId18"/>
    <p:sldId id="265" r:id="rId19"/>
    <p:sldId id="269" r:id="rId20"/>
    <p:sldId id="273" r:id="rId21"/>
    <p:sldId id="274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1064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35835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683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113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03907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96562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73670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548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30414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98780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82920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10644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35835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6834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11355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03907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965625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73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54841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304141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987806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8292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4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4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1605030">
            <a:off x="2664227" y="1968431"/>
            <a:ext cx="7109498" cy="2254196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solidFill>
                  <a:schemeClr val="tx1"/>
                </a:solidFill>
              </a:rPr>
              <a:t>Obehová sústava stavovcov</a:t>
            </a:r>
            <a:endParaRPr lang="sk-SK" sz="8000" b="1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237312"/>
            <a:ext cx="9144000" cy="620688"/>
          </a:xfrm>
        </p:spPr>
        <p:txBody>
          <a:bodyPr/>
          <a:lstStyle/>
          <a:p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100" y="1196752"/>
            <a:ext cx="3124572" cy="379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988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9" y="1679493"/>
            <a:ext cx="2088232" cy="669387"/>
          </a:xfrm>
        </p:spPr>
        <p:txBody>
          <a:bodyPr>
            <a:noAutofit/>
          </a:bodyPr>
          <a:lstStyle/>
          <a:p>
            <a:r>
              <a:rPr lang="sk-SK" sz="4000" dirty="0" smtClean="0">
                <a:solidFill>
                  <a:schemeClr val="tx1"/>
                </a:solidFill>
              </a:rPr>
              <a:t>pumpa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srdce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5" name="Srdce 4"/>
          <p:cNvSpPr/>
          <p:nvPr/>
        </p:nvSpPr>
        <p:spPr>
          <a:xfrm>
            <a:off x="1547664" y="2924944"/>
            <a:ext cx="5112568" cy="3528392"/>
          </a:xfrm>
          <a:prstGeom prst="hear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2893795" y="3789041"/>
            <a:ext cx="2620255" cy="88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predsieň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77494"/>
            <a:ext cx="52006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ál 9"/>
          <p:cNvSpPr/>
          <p:nvPr/>
        </p:nvSpPr>
        <p:spPr>
          <a:xfrm>
            <a:off x="3311860" y="4828546"/>
            <a:ext cx="1692188" cy="1323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komora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76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textu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k-SK" sz="4800" dirty="0" smtClean="0">
                <a:solidFill>
                  <a:schemeClr val="tx1"/>
                </a:solidFill>
              </a:rPr>
              <a:t>1 predsieň</a:t>
            </a:r>
          </a:p>
          <a:p>
            <a:r>
              <a:rPr lang="sk-SK" sz="4800" dirty="0" smtClean="0">
                <a:solidFill>
                  <a:schemeClr val="tx1"/>
                </a:solidFill>
              </a:rPr>
              <a:t>1 komora</a:t>
            </a:r>
            <a:endParaRPr lang="sk-SK" sz="4800" dirty="0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7200" dirty="0" smtClean="0">
                <a:solidFill>
                  <a:schemeClr val="tx1"/>
                </a:solidFill>
              </a:rPr>
              <a:t>ryby</a:t>
            </a:r>
            <a:endParaRPr lang="sk-SK" sz="7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6741"/>
            <a:ext cx="2808312" cy="662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www.rybarizkrupiny.estranky.cz/img/mid/4/kap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42318" y="1581854"/>
            <a:ext cx="6552455" cy="37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4050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68208E-6 L -0.51909 -0.00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0846" y="0"/>
            <a:ext cx="50101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ttp://academic.emporia.edu/sievertl/verstruc/fish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38892"/>
            <a:ext cx="5220071" cy="441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53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412776"/>
            <a:ext cx="4680520" cy="7798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dirty="0" smtClean="0"/>
              <a:t>Obojživelníky a plazy</a:t>
            </a:r>
            <a:endParaRPr lang="sk-SK" sz="36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3212976"/>
            <a:ext cx="3008313" cy="2913187"/>
          </a:xfrm>
        </p:spPr>
        <p:txBody>
          <a:bodyPr/>
          <a:lstStyle/>
          <a:p>
            <a:r>
              <a:rPr lang="sk-SK" sz="4400" dirty="0"/>
              <a:t>2 predsiene</a:t>
            </a:r>
          </a:p>
          <a:p>
            <a:r>
              <a:rPr lang="sk-SK" sz="4400" dirty="0"/>
              <a:t>1 komora</a:t>
            </a:r>
          </a:p>
          <a:p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6631"/>
            <a:ext cx="3028140" cy="678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42159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sydney.edu.au/museums/images/content/events_exhibitions/Macleay/Loan_heart_ope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000"/>
          <a:stretch/>
        </p:blipFill>
        <p:spPr bwMode="auto">
          <a:xfrm>
            <a:off x="4067175" y="0"/>
            <a:ext cx="5076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bio.sunyorange.edu/updated2/comparative_anatomy/anat.html1/The%20Heart_files/65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791" y="20425"/>
            <a:ext cx="3942719" cy="315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338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499992" y="-1"/>
            <a:ext cx="4539093" cy="695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51520" y="1628800"/>
            <a:ext cx="4896544" cy="4824536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tx1"/>
                </a:solidFill>
              </a:rPr>
              <a:t>2 predsiene</a:t>
            </a:r>
          </a:p>
          <a:p>
            <a:r>
              <a:rPr lang="sk-SK" sz="3200" dirty="0" smtClean="0">
                <a:solidFill>
                  <a:schemeClr val="tx1"/>
                </a:solidFill>
              </a:rPr>
              <a:t>2 komory</a:t>
            </a:r>
          </a:p>
          <a:p>
            <a:endParaRPr lang="sk-SK" sz="3200" dirty="0">
              <a:solidFill>
                <a:schemeClr val="tx1"/>
              </a:solidFill>
            </a:endParaRPr>
          </a:p>
          <a:p>
            <a:r>
              <a:rPr lang="sk-SK" sz="3200" dirty="0" smtClean="0">
                <a:solidFill>
                  <a:schemeClr val="tx1"/>
                </a:solidFill>
              </a:rPr>
              <a:t>Malý (pľúcny) krvný obeh</a:t>
            </a:r>
          </a:p>
          <a:p>
            <a:r>
              <a:rPr lang="sk-SK" sz="3200" dirty="0" smtClean="0">
                <a:solidFill>
                  <a:schemeClr val="tx1"/>
                </a:solidFill>
              </a:rPr>
              <a:t>Veľký (telový) krvný obeh</a:t>
            </a:r>
          </a:p>
          <a:p>
            <a:pPr marL="285750" indent="-285750">
              <a:buFontTx/>
              <a:buChar char="-"/>
            </a:pPr>
            <a:r>
              <a:rPr lang="sk-SK" sz="3200" dirty="0" smtClean="0">
                <a:solidFill>
                  <a:schemeClr val="tx1"/>
                </a:solidFill>
              </a:rPr>
              <a:t>ĽK → telo </a:t>
            </a:r>
          </a:p>
          <a:p>
            <a:pPr marL="285750" indent="-285750">
              <a:buFontTx/>
              <a:buChar char="-"/>
            </a:pPr>
            <a:r>
              <a:rPr lang="sk-SK" sz="3200" dirty="0" smtClean="0">
                <a:solidFill>
                  <a:schemeClr val="tx1"/>
                </a:solidFill>
              </a:rPr>
              <a:t>PK → do pľúc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4248472" cy="82068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4400" dirty="0" smtClean="0">
                <a:solidFill>
                  <a:schemeClr val="tx1"/>
                </a:solidFill>
              </a:rPr>
              <a:t>Vtáky a cicavce</a:t>
            </a:r>
            <a:endParaRPr lang="sk-SK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12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873670" y="1828800"/>
            <a:ext cx="346065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blogs.phoenixnewtimes.com/bella/Chicken%20Heart%20Raw-%20Flickr-%20LucienTj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635" y="2276872"/>
            <a:ext cx="4448713" cy="29523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88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211960" y="2780928"/>
            <a:ext cx="4680520" cy="273630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7200" dirty="0" smtClean="0">
                <a:solidFill>
                  <a:schemeClr val="tx1"/>
                </a:solidFill>
              </a:rPr>
              <a:t>Ďakujem za pozornosť</a:t>
            </a:r>
            <a:endParaRPr lang="sk-SK" sz="72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://www.msck-luzna.estranky.sk/img/picture/17/image004-1-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2209115"/>
            <a:ext cx="3635515" cy="410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78288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3900486" cy="10904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hemoglobín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643438" y="357166"/>
            <a:ext cx="3900486" cy="10904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/>
              <a:t>žily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500034" y="1785926"/>
            <a:ext cx="3900486" cy="10904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Srdce rýb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86314" y="1785926"/>
            <a:ext cx="3900486" cy="10904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krv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42911" y="357166"/>
            <a:ext cx="7637490" cy="57689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V každej vete oprav chybu a napíš správne slovo.</a:t>
            </a:r>
            <a:endParaRPr lang="sk-SK" dirty="0" smtClean="0"/>
          </a:p>
          <a:p>
            <a:r>
              <a:rPr lang="sk-SK" dirty="0" smtClean="0"/>
              <a:t>Cievy sa rozdeľujú na žily a žilky. ............................................... Žily odvádzajú krv do srdca............................................</a:t>
            </a:r>
          </a:p>
          <a:p>
            <a:r>
              <a:rPr lang="sk-SK" dirty="0" smtClean="0"/>
              <a:t>Tepny sa delia na tepničky a jemné žilky. ....................................... Srdce obojživelníkov tvorí 1 komora a 1 predsieň.</a:t>
            </a:r>
          </a:p>
          <a:p>
            <a:r>
              <a:rPr lang="sk-SK" dirty="0" smtClean="0"/>
              <a:t>.....................................................  Vtáky majú 1 komoru s naznačenou priehradkou.  ..................................................</a:t>
            </a:r>
          </a:p>
          <a:p>
            <a:r>
              <a:rPr lang="sk-SK" dirty="0" smtClean="0"/>
              <a:t>Krvné bunky ničia choroboplodné zárodky. ...................................................... 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18075" y="4047550"/>
            <a:ext cx="2772296" cy="627397"/>
          </a:xfrm>
        </p:spPr>
        <p:txBody>
          <a:bodyPr>
            <a:normAutofit fontScale="25000" lnSpcReduction="20000"/>
          </a:bodyPr>
          <a:lstStyle/>
          <a:p>
            <a:endParaRPr lang="sk-SK" dirty="0" smtClean="0"/>
          </a:p>
          <a:p>
            <a:r>
              <a:rPr lang="sk-SK" sz="9800" dirty="0">
                <a:solidFill>
                  <a:schemeClr val="tx1"/>
                </a:solidFill>
              </a:rPr>
              <a:t>k</a:t>
            </a:r>
            <a:r>
              <a:rPr lang="sk-SK" sz="9800" dirty="0" smtClean="0">
                <a:solidFill>
                  <a:schemeClr val="tx1"/>
                </a:solidFill>
              </a:rPr>
              <a:t>rv, cievy, srdce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7738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Typy obehovej sústavy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18" name="Picture 2" descr="http://education-portal.com/cimages/multimages/16/Open_circulatory_syst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16" y="4077072"/>
            <a:ext cx="4255304" cy="241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827584" y="2492896"/>
            <a:ext cx="2160240" cy="13681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tx1"/>
                </a:solidFill>
              </a:rPr>
              <a:t>otvorená</a:t>
            </a:r>
            <a:endParaRPr lang="sk-SK" sz="3600" dirty="0">
              <a:solidFill>
                <a:schemeClr val="tx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932040" y="2564904"/>
            <a:ext cx="2232248" cy="13681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uzavretá</a:t>
            </a:r>
            <a:endParaRPr lang="sk-SK" sz="4000" dirty="0">
              <a:solidFill>
                <a:schemeClr val="tx1"/>
              </a:solidFill>
            </a:endParaRPr>
          </a:p>
        </p:txBody>
      </p:sp>
      <p:cxnSp>
        <p:nvCxnSpPr>
          <p:cNvPr id="9" name="Rovná spojovacia šípka 8"/>
          <p:cNvCxnSpPr/>
          <p:nvPr/>
        </p:nvCxnSpPr>
        <p:spPr>
          <a:xfrm flipH="1">
            <a:off x="2185968" y="1354057"/>
            <a:ext cx="1521936" cy="1354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3707904" y="1354057"/>
            <a:ext cx="1584176" cy="1354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220" name="Picture 4" descr="http://www.earthlife.net/inverts/images/others/vertebrat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70631"/>
            <a:ext cx="4045076" cy="22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Rovná spojnica 19"/>
          <p:cNvCxnSpPr/>
          <p:nvPr/>
        </p:nvCxnSpPr>
        <p:spPr>
          <a:xfrm>
            <a:off x="4313620" y="2492896"/>
            <a:ext cx="0" cy="39955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10826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5192" y="548680"/>
            <a:ext cx="8229600" cy="93043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Funkcie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&amp;lcaron;adávania obrázkov pre dopyt otvorena obehova sust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200800" cy="488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734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41529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8000" u="sng" dirty="0" smtClean="0">
                <a:solidFill>
                  <a:srgbClr val="002060"/>
                </a:solidFill>
              </a:rPr>
              <a:t>krv</a:t>
            </a:r>
            <a:endParaRPr lang="sk-SK" sz="8000" u="sng" dirty="0">
              <a:solidFill>
                <a:srgbClr val="002060"/>
              </a:solidFill>
            </a:endParaRPr>
          </a:p>
        </p:txBody>
      </p:sp>
      <p:sp>
        <p:nvSpPr>
          <p:cNvPr id="4" name="Pravá zložená zátvorka 3"/>
          <p:cNvSpPr/>
          <p:nvPr/>
        </p:nvSpPr>
        <p:spPr>
          <a:xfrm>
            <a:off x="5501743" y="2942455"/>
            <a:ext cx="576064" cy="14628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42" name="Picture 2" descr="http://fpv.uniza.sk/orgpoz/telo/ludske_telo/ilustracie/krvnebunk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68489"/>
            <a:ext cx="5904656" cy="487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 descr="kr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476671"/>
            <a:ext cx="3776811" cy="55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6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Zloženie krvi: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619672" y="1196752"/>
            <a:ext cx="438934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Aké zložky (skupenstvo) ???</a:t>
            </a:r>
            <a:endParaRPr lang="sk-SK" sz="2400" b="1" dirty="0"/>
          </a:p>
        </p:txBody>
      </p:sp>
      <p:sp>
        <p:nvSpPr>
          <p:cNvPr id="5" name="Šípka dolu 4"/>
          <p:cNvSpPr/>
          <p:nvPr/>
        </p:nvSpPr>
        <p:spPr>
          <a:xfrm rot="2600492">
            <a:off x="1763688" y="1700808"/>
            <a:ext cx="50405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 rot="19568612">
            <a:off x="5354255" y="1671529"/>
            <a:ext cx="50405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79512" y="2780928"/>
            <a:ext cx="2952328" cy="7920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Tekutá </a:t>
            </a:r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zl</a:t>
            </a:r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sk-SK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644008" y="2780928"/>
            <a:ext cx="2952328" cy="7920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Tuhá </a:t>
            </a:r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zl</a:t>
            </a:r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/>
            <a:endParaRPr lang="sk-SK" dirty="0"/>
          </a:p>
        </p:txBody>
      </p:sp>
      <p:pic>
        <p:nvPicPr>
          <p:cNvPr id="9" name="Obrázok 8" descr="kr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264495"/>
            <a:ext cx="3776811" cy="5593505"/>
          </a:xfrm>
          <a:prstGeom prst="rect">
            <a:avLst/>
          </a:prstGeom>
        </p:spPr>
      </p:pic>
      <p:sp>
        <p:nvSpPr>
          <p:cNvPr id="10" name="Šípka doprava 9"/>
          <p:cNvSpPr/>
          <p:nvPr/>
        </p:nvSpPr>
        <p:spPr>
          <a:xfrm>
            <a:off x="0" y="4005064"/>
            <a:ext cx="3275856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Krvná plazma</a:t>
            </a:r>
            <a:endParaRPr lang="sk-SK" sz="2400" b="1" dirty="0"/>
          </a:p>
        </p:txBody>
      </p:sp>
      <p:sp>
        <p:nvSpPr>
          <p:cNvPr id="11" name="Šípka doľava 10"/>
          <p:cNvSpPr/>
          <p:nvPr/>
        </p:nvSpPr>
        <p:spPr>
          <a:xfrm>
            <a:off x="5076056" y="5013176"/>
            <a:ext cx="4067944" cy="1368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Krvné telieska</a:t>
            </a:r>
            <a:endParaRPr lang="sk-SK" sz="24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467544" y="4941168"/>
            <a:ext cx="200407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Zloženie:???</a:t>
            </a:r>
            <a:endParaRPr lang="sk-SK" sz="2400" dirty="0"/>
          </a:p>
        </p:txBody>
      </p:sp>
      <p:sp>
        <p:nvSpPr>
          <p:cNvPr id="13" name="BlokTextu 12"/>
          <p:cNvSpPr txBox="1"/>
          <p:nvPr/>
        </p:nvSpPr>
        <p:spPr>
          <a:xfrm>
            <a:off x="6444208" y="5949280"/>
            <a:ext cx="200407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Zloženie:???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Červené krvinky</a:t>
            </a:r>
            <a:endParaRPr lang="sk-SK" b="1" dirty="0"/>
          </a:p>
        </p:txBody>
      </p:sp>
      <p:pic>
        <p:nvPicPr>
          <p:cNvPr id="4" name="Zástupný symbol obsahu 3" descr="KRtN_cervena_krvinka_jp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768182" cy="5080772"/>
          </a:xfrm>
        </p:spPr>
      </p:pic>
      <p:sp>
        <p:nvSpPr>
          <p:cNvPr id="5" name="BlokTextu 4"/>
          <p:cNvSpPr txBox="1"/>
          <p:nvPr/>
        </p:nvSpPr>
        <p:spPr>
          <a:xfrm>
            <a:off x="1043608" y="6237312"/>
            <a:ext cx="232627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hematokrit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xmlns="" val="200995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Biele</a:t>
            </a:r>
            <a:r>
              <a:rPr lang="sk-SK" dirty="0" smtClean="0"/>
              <a:t> </a:t>
            </a:r>
            <a:r>
              <a:rPr lang="sk-SK" b="1" dirty="0" smtClean="0"/>
              <a:t>krvinky</a:t>
            </a:r>
            <a:endParaRPr lang="sk-SK" b="1" dirty="0"/>
          </a:p>
        </p:txBody>
      </p:sp>
      <p:pic>
        <p:nvPicPr>
          <p:cNvPr id="4" name="Zástupný symbol obsahu 3" descr="17645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7960783" cy="5293920"/>
          </a:xfrm>
        </p:spPr>
      </p:pic>
    </p:spTree>
    <p:extLst>
      <p:ext uri="{BB962C8B-B14F-4D97-AF65-F5344CB8AC3E}">
        <p14:creationId xmlns:p14="http://schemas.microsoft.com/office/powerpoint/2010/main" xmlns="" val="14325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Krvné doštičky</a:t>
            </a:r>
            <a:endParaRPr lang="sk-SK" b="1" dirty="0"/>
          </a:p>
        </p:txBody>
      </p:sp>
      <p:pic>
        <p:nvPicPr>
          <p:cNvPr id="4" name="Zástupný symbol obsahu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340768"/>
            <a:ext cx="5239469" cy="5239469"/>
          </a:xfrm>
        </p:spPr>
      </p:pic>
      <p:pic>
        <p:nvPicPr>
          <p:cNvPr id="5" name="Obrázok 4" descr="Snap78.jpg"/>
          <p:cNvPicPr>
            <a:picLocks noChangeAspect="1"/>
          </p:cNvPicPr>
          <p:nvPr/>
        </p:nvPicPr>
        <p:blipFill>
          <a:blip r:embed="rId3" cstate="print"/>
          <a:srcRect r="69518"/>
          <a:stretch>
            <a:fillRect/>
          </a:stretch>
        </p:blipFill>
        <p:spPr>
          <a:xfrm>
            <a:off x="1187624" y="1525526"/>
            <a:ext cx="6783783" cy="4864667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5580112" y="4797152"/>
            <a:ext cx="2632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7164288" y="3501008"/>
            <a:ext cx="3417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cievy</a:t>
            </a:r>
            <a:endParaRPr lang="sk-SK" dirty="0"/>
          </a:p>
        </p:txBody>
      </p:sp>
      <p:pic>
        <p:nvPicPr>
          <p:cNvPr id="2050" name="Picture 2" descr="Výsledok vyh&amp;lcaron;adávania obrázkov pre dopyt cievy p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018" y="1700808"/>
            <a:ext cx="699135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ýsledok vyhľadávania obrázkov pre dopyt cievy v ludskom tel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976" y="1000108"/>
            <a:ext cx="34290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924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99</Words>
  <Application>Microsoft Office PowerPoint</Application>
  <PresentationFormat>Prezentácia na obrazovke (4:3)</PresentationFormat>
  <Paragraphs>51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3</vt:i4>
      </vt:variant>
      <vt:variant>
        <vt:lpstr>Nadpisy snímok</vt:lpstr>
      </vt:variant>
      <vt:variant>
        <vt:i4>19</vt:i4>
      </vt:variant>
    </vt:vector>
  </HeadingPairs>
  <TitlesOfParts>
    <vt:vector size="22" baseType="lpstr">
      <vt:lpstr>Tvar vlnenia</vt:lpstr>
      <vt:lpstr>Motív Office</vt:lpstr>
      <vt:lpstr>1_Motív Office</vt:lpstr>
      <vt:lpstr>Obehová sústava stavovcov</vt:lpstr>
      <vt:lpstr>Typy obehovej sústavy</vt:lpstr>
      <vt:lpstr>Funkcie </vt:lpstr>
      <vt:lpstr>krv</vt:lpstr>
      <vt:lpstr>Zloženie krvi:</vt:lpstr>
      <vt:lpstr>Červené krvinky</vt:lpstr>
      <vt:lpstr>Biele krvinky</vt:lpstr>
      <vt:lpstr>Krvné doštičky</vt:lpstr>
      <vt:lpstr>cievy</vt:lpstr>
      <vt:lpstr>srdce</vt:lpstr>
      <vt:lpstr>ryby</vt:lpstr>
      <vt:lpstr>Snímka 12</vt:lpstr>
      <vt:lpstr>Obojživelníky a plazy</vt:lpstr>
      <vt:lpstr>Snímka 14</vt:lpstr>
      <vt:lpstr>Vtáky a cicavce</vt:lpstr>
      <vt:lpstr>Snímka 16</vt:lpstr>
      <vt:lpstr>Ďakujem za pozornosť</vt:lpstr>
      <vt:lpstr>hemoglobín</vt:lpstr>
      <vt:lpstr>Snímka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Obehová sústava stavovcov</dc:title>
  <dc:creator>ivana farbiakova</dc:creator>
  <cp:lastModifiedBy>sokol</cp:lastModifiedBy>
  <cp:revision>30</cp:revision>
  <dcterms:created xsi:type="dcterms:W3CDTF">2013-09-29T18:18:13Z</dcterms:created>
  <dcterms:modified xsi:type="dcterms:W3CDTF">2023-10-15T08:08:42Z</dcterms:modified>
</cp:coreProperties>
</file>