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3" r:id="rId3"/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93A9-C695-4371-A926-C62997B1348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F8EAA-85D4-4437-9173-CDF57D8AB8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C122-6F0D-48B5-BC8E-6D09BCAC234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ED6E-D593-4021-9E06-BDAC752358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003E0-12A0-48F3-AE8C-C702D8112DD4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EDD96-347A-460D-945A-C991B47135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5A685-DB49-4E2B-A788-32929B06859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E893-D25E-4B9C-902E-563FB82B0D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B0DC-137E-4343-9AB7-40AD282C793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0F03B-0CA3-4866-955C-93D154024E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D4D42-7F3A-4982-9153-63034C7F90D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4C6AF-0CF7-4940-A68B-17A654EDF56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29149-6FDB-4EC3-883F-6C354462BDC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F62B-B8C0-4AF1-BE39-92FB3493DB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CC39-E572-456B-AB8E-9B3F248D7EA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38F0-7414-422D-B66B-D7D63A19B0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22BF-5430-4D7A-855E-43D4B1542E3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14D91-31EE-4023-9067-7FE7EBD45EB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F518B-9AF6-4C19-9796-80518863783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4109B-B393-4498-B22C-F4AC9459E1B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39B6-4AC6-4A9B-A060-CAEE6F638E6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7EE8-5C98-40AB-A2A8-BC04277D4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29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4C512FF-B265-4041-99BD-DB078A9CDBCC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DA01BA9-FDCD-401B-8F4F-BAB8D6D878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5" r:id="rId3"/>
    <p:sldLayoutId id="2147483680" r:id="rId4"/>
    <p:sldLayoutId id="2147483681" r:id="rId5"/>
    <p:sldLayoutId id="2147483682" r:id="rId6"/>
    <p:sldLayoutId id="2147483686" r:id="rId7"/>
    <p:sldLayoutId id="2147483687" r:id="rId8"/>
    <p:sldLayoutId id="2147483688" r:id="rId9"/>
    <p:sldLayoutId id="2147483683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3315" name="Picture 2" descr="Zobraziť zdrojový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88913"/>
            <a:ext cx="8810625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Nervová sústava: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/>
          <a:srcRect t="6688" b="26376"/>
          <a:stretch>
            <a:fillRect/>
          </a:stretch>
        </p:blipFill>
        <p:spPr>
          <a:xfrm>
            <a:off x="179388" y="2420938"/>
            <a:ext cx="8785225" cy="3529012"/>
          </a:xfrm>
        </p:spPr>
      </p:pic>
      <p:sp>
        <p:nvSpPr>
          <p:cNvPr id="5" name="Šípka doprava 4"/>
          <p:cNvSpPr/>
          <p:nvPr/>
        </p:nvSpPr>
        <p:spPr>
          <a:xfrm rot="3740293">
            <a:off x="1393031" y="1912145"/>
            <a:ext cx="2187575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Cievna sústava: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/>
          <a:srcRect t="6688" b="26376"/>
          <a:stretch>
            <a:fillRect/>
          </a:stretch>
        </p:blipFill>
        <p:spPr>
          <a:xfrm>
            <a:off x="63500" y="2276475"/>
            <a:ext cx="9080500" cy="3648075"/>
          </a:xfrm>
        </p:spPr>
      </p:pic>
      <p:sp>
        <p:nvSpPr>
          <p:cNvPr id="5" name="Šípka nahor 4"/>
          <p:cNvSpPr/>
          <p:nvPr/>
        </p:nvSpPr>
        <p:spPr>
          <a:xfrm>
            <a:off x="2843213" y="4868863"/>
            <a:ext cx="360362" cy="136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mtClean="0">
                <a:solidFill>
                  <a:schemeClr val="accent1">
                    <a:satMod val="150000"/>
                  </a:schemeClr>
                </a:solidFill>
              </a:rPr>
              <a:t>Rozmnožovacia sústava:</a:t>
            </a: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6626" name="Zástupný symbol obsahu 3" descr="stiahnuť (4)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28875" y="1428750"/>
            <a:ext cx="6715125" cy="5029200"/>
          </a:xfrm>
        </p:spPr>
      </p:pic>
      <p:sp>
        <p:nvSpPr>
          <p:cNvPr id="5" name="BlokTextu 4"/>
          <p:cNvSpPr txBox="1"/>
          <p:nvPr/>
        </p:nvSpPr>
        <p:spPr>
          <a:xfrm>
            <a:off x="214313" y="1785938"/>
            <a:ext cx="4751387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= </a:t>
            </a:r>
            <a:r>
              <a:rPr lang="sk-SK" sz="2800" b="1" dirty="0" err="1"/>
              <a:t>gonochoristi</a:t>
            </a:r>
            <a:r>
              <a:rPr lang="sk-SK" sz="2800" b="1" dirty="0"/>
              <a:t> /  hermafroditi 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85750" y="3500438"/>
            <a:ext cx="2855913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= oplodnenie: ???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ZÁSTUPCOVIA: 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7650" name="Zástupný symbol obsahu 3" descr="Isostichopus_badionotus_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8688" y="1285875"/>
            <a:ext cx="6929437" cy="5197475"/>
          </a:xfrm>
        </p:spPr>
      </p:pic>
      <p:sp>
        <p:nvSpPr>
          <p:cNvPr id="27651" name="BlokTextu 4"/>
          <p:cNvSpPr txBox="1">
            <a:spLocks noChangeArrowheads="1"/>
          </p:cNvSpPr>
          <p:nvPr/>
        </p:nvSpPr>
        <p:spPr bwMode="auto">
          <a:xfrm>
            <a:off x="7286625" y="6000750"/>
            <a:ext cx="442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latin typeface="Corbel" pitchFamily="34" charset="0"/>
              </a:rPr>
              <a:t>h.j</a:t>
            </a:r>
          </a:p>
        </p:txBody>
      </p:sp>
      <p:pic>
        <p:nvPicPr>
          <p:cNvPr id="7" name="Obrázok 6" descr="jež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071563"/>
            <a:ext cx="8143875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hviezdovvvka obyc.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001713"/>
            <a:ext cx="74295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neviem.jpg"/>
          <p:cNvPicPr>
            <a:picLocks noChangeAspect="1"/>
          </p:cNvPicPr>
          <p:nvPr/>
        </p:nvPicPr>
        <p:blipFill>
          <a:blip r:embed="rId5"/>
          <a:srcRect t="11458" b="5208"/>
          <a:stretch>
            <a:fillRect/>
          </a:stretch>
        </p:blipFill>
        <p:spPr bwMode="auto">
          <a:xfrm>
            <a:off x="1909763" y="785813"/>
            <a:ext cx="53244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VÃ½sledok vyhÄ¾adÃ¡vania obrÃ¡zkov pre dopyt heliometra glacial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38" y="714375"/>
            <a:ext cx="54022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5852" y="2428868"/>
            <a:ext cx="6743720" cy="1216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7200" dirty="0" smtClean="0"/>
              <a:t>ZAUJÍMAVOSTÍ 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hviezdovvvka obyc.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42150" y="35402"/>
            <a:ext cx="9186150" cy="6716096"/>
          </a:xfrm>
        </p:spPr>
      </p:pic>
      <p:sp>
        <p:nvSpPr>
          <p:cNvPr id="8" name="Zaoblený obdĺžnik 7"/>
          <p:cNvSpPr/>
          <p:nvPr/>
        </p:nvSpPr>
        <p:spPr>
          <a:xfrm>
            <a:off x="0" y="0"/>
            <a:ext cx="9144000" cy="6643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Patria do prastarého kmeňa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ostnatokožcov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Paleontológovia našli praveké pozostatky viac ako 500 miliónov rokov a staré a je dokázané, že ich vtedy žilo oveľa viac druhov než v súčasnosti. Hviezdovky sú veľkolepé, podobne ako koraly. Ich väčší predstaviteľ, ako napr. hviezdovka oranžovožltá, dosahuje dĺžku 50 cm i viac a poskytuje obdivuhodný pohľad na akoby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päťcípu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hviezdu. Svojimi nožičkami bez tykadiel prekoná za jednu minútu aj 60 cm, čo sa počíta ako pozoruhodná rýchlosť i preto, lebo niektoré ďalšie druhy absolvujú za ten istý čas iba vzdialenosť 2 mm. Hviezdovky morské sú síce dravce, ale zďaleka nie sú také agresívne, ako napr. žraloky. Ich potravou sú predovšetkým ulitníky, lastúrniky a drobnejšie raky. Zvyčajne sa nachádzajú do hĺbky 100 m, na dne mora. Proti nepriateľom sa bránia prekvapujúcim spôsobom: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sebapoškodzovaním;keď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sú ohrozené, z ich ramien postupne ubúda - z piatich ostanú štyri, potom tri atď. a kým sa útočník zaoberá opadnutými ramenami, hviezdovky pekne opustia terén. Stratené končatiny sa čoskoro zregenerujú. Takýto jav sa dá pozorovať aj u iných príslušníkov živočíšneho sveta, napr. namiesto odpadnutého chvosta jašterice narastie nový. To však naozaj nie je všedná vec, že z odpadnutého ramena hviezdovky sa vyvinie kompletná hviezdovka. Mnohí ich považujú za supov mora: spozorovali, že pri mŕtvej rybe sa objavujú hojne a dovtedy neodídu, kým existuje čo i len jedna čiastočka ryby. Niektoré ich druhy sú schopné skonzumovať aj ťažko dosiahnuteľné a nestráviteľné ježovky. Keďže ježovka má celé telo pokryté dlhými ostňami, ukoristiť ju je takmer nemožné. Hviezdovka je schopná riešiť i túto úlohu: z tela vysunie svoj mäkký slizký žalúdok, ktorý sa prekĺzne medzi ostňami a napadne centrum ježovky. Postupne tak strávi jej vnútorné orgány a stiahne žalúdok späť. Túto metódu úspešne používajú hviezdovky aj pri lovení lastúrnikov.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975"/>
            <a:ext cx="8077200" cy="1673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8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4339" name="Picture 2" descr="Zobraziť zdrojový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33375"/>
            <a:ext cx="8818563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obraziť zdrojový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3375"/>
            <a:ext cx="9144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8077200" cy="18573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sz="6000" u="sng" dirty="0" smtClean="0">
                <a:latin typeface="Times New Roman" pitchFamily="18" charset="0"/>
                <a:cs typeface="Times New Roman" pitchFamily="18" charset="0"/>
              </a:rPr>
              <a:t>Kmeň</a:t>
            </a:r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: OSTNATOKOŽCE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</a:t>
            </a:r>
            <a:endParaRPr lang="sk-SK" dirty="0"/>
          </a:p>
        </p:txBody>
      </p:sp>
      <p:pic>
        <p:nvPicPr>
          <p:cNvPr id="17410" name="Obrázok 2" descr="39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86313"/>
            <a:ext cx="414337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Obrázok 3" descr="normal_echinoderms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8" y="4786313"/>
            <a:ext cx="37322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Obrázok 4" descr="jezovka-diademova--xxxjezovka_ds_1.jpg"/>
          <p:cNvPicPr>
            <a:picLocks noChangeAspect="1"/>
          </p:cNvPicPr>
          <p:nvPr/>
        </p:nvPicPr>
        <p:blipFill>
          <a:blip r:embed="rId4"/>
          <a:srcRect l="18620" b="10001"/>
          <a:stretch>
            <a:fillRect/>
          </a:stretch>
        </p:blipFill>
        <p:spPr bwMode="auto">
          <a:xfrm>
            <a:off x="3429000" y="4786313"/>
            <a:ext cx="249713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Zástupný symbol obsahu 3" descr="ostnatokozce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3365500"/>
            <a:ext cx="7289800" cy="2849563"/>
          </a:xfrm>
        </p:spPr>
      </p:pic>
      <p:sp>
        <p:nvSpPr>
          <p:cNvPr id="5" name="BlokTextu 4"/>
          <p:cNvSpPr txBox="1"/>
          <p:nvPr/>
        </p:nvSpPr>
        <p:spPr>
          <a:xfrm>
            <a:off x="285750" y="642938"/>
            <a:ext cx="2913063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morské živočíchy</a:t>
            </a:r>
            <a:r>
              <a:rPr lang="sk-SK" sz="2400" dirty="0"/>
              <a:t>!!!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85750" y="1643063"/>
            <a:ext cx="1655763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názov </a:t>
            </a:r>
            <a:r>
              <a:rPr lang="sk-SK" sz="2400" dirty="0"/>
              <a:t>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357188" y="2643188"/>
            <a:ext cx="4344987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fylogeneticky stará skupina ž.</a:t>
            </a:r>
            <a:endParaRPr lang="sk-SK" sz="2400" dirty="0"/>
          </a:p>
        </p:txBody>
      </p:sp>
      <p:cxnSp>
        <p:nvCxnSpPr>
          <p:cNvPr id="9" name="Rovná spojnica 8"/>
          <p:cNvCxnSpPr/>
          <p:nvPr/>
        </p:nvCxnSpPr>
        <p:spPr>
          <a:xfrm rot="16200000" flipH="1">
            <a:off x="5072062" y="3500438"/>
            <a:ext cx="3357563" cy="2357438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5400000" flipH="1" flipV="1">
            <a:off x="5036344" y="3321844"/>
            <a:ext cx="3214688" cy="228600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5072063" y="4214813"/>
            <a:ext cx="3500437" cy="500062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57750" y="3857625"/>
            <a:ext cx="3714750" cy="114300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rot="5400000" flipH="1" flipV="1">
            <a:off x="4893469" y="4250532"/>
            <a:ext cx="3571875" cy="642937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Stavovce / bezstavovce ???</a:t>
            </a:r>
            <a:endParaRPr lang="sk-SK" dirty="0"/>
          </a:p>
        </p:txBody>
      </p:sp>
      <p:pic>
        <p:nvPicPr>
          <p:cNvPr id="19458" name="Obrázok 3" descr="normal_echinoderms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4071938"/>
            <a:ext cx="4875212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Obrázok 4" descr="jezovka-diademova--xxxjezovka_ds_1.jpg"/>
          <p:cNvPicPr>
            <a:picLocks noChangeAspect="1"/>
          </p:cNvPicPr>
          <p:nvPr/>
        </p:nvPicPr>
        <p:blipFill>
          <a:blip r:embed="rId3"/>
          <a:srcRect l="18620" b="10001"/>
          <a:stretch>
            <a:fillRect/>
          </a:stretch>
        </p:blipFill>
        <p:spPr bwMode="auto">
          <a:xfrm>
            <a:off x="1214438" y="1857375"/>
            <a:ext cx="3929062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Patria medzi -</a:t>
            </a:r>
            <a:r>
              <a:rPr lang="sk-SK" dirty="0" err="1" smtClean="0">
                <a:solidFill>
                  <a:schemeClr val="accent1">
                    <a:satMod val="150000"/>
                  </a:schemeClr>
                </a:solidFill>
              </a:rPr>
              <a:t>Druhoústovce</a:t>
            </a: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" name="Obrázok 3" descr="hvi.jpg"/>
          <p:cNvPicPr>
            <a:picLocks noChangeAspect="1"/>
          </p:cNvPicPr>
          <p:nvPr/>
        </p:nvPicPr>
        <p:blipFill>
          <a:blip r:embed="rId2"/>
          <a:srcRect l="18080"/>
          <a:stretch>
            <a:fillRect/>
          </a:stretch>
        </p:blipFill>
        <p:spPr bwMode="auto">
          <a:xfrm>
            <a:off x="4500563" y="2924175"/>
            <a:ext cx="3671887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773238"/>
            <a:ext cx="3859212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692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SYSTÉM:</a:t>
            </a:r>
            <a:endParaRPr lang="sk-SK" dirty="0"/>
          </a:p>
        </p:txBody>
      </p:sp>
      <p:pic>
        <p:nvPicPr>
          <p:cNvPr id="4" name="Zástupný symbol obsahu 3" descr="normal_laliovka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908050"/>
            <a:ext cx="4824412" cy="3241675"/>
          </a:xfrm>
        </p:spPr>
      </p:pic>
      <p:sp>
        <p:nvSpPr>
          <p:cNvPr id="5" name="BlokTextu 4"/>
          <p:cNvSpPr txBox="1"/>
          <p:nvPr/>
        </p:nvSpPr>
        <p:spPr>
          <a:xfrm>
            <a:off x="323850" y="3357563"/>
            <a:ext cx="477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1.</a:t>
            </a:r>
            <a:endParaRPr lang="sk-SK" sz="3200" dirty="0"/>
          </a:p>
        </p:txBody>
      </p:sp>
      <p:pic>
        <p:nvPicPr>
          <p:cNvPr id="6" name="Obrázok 5" descr="hvi.jpg"/>
          <p:cNvPicPr>
            <a:picLocks noChangeAspect="1"/>
          </p:cNvPicPr>
          <p:nvPr/>
        </p:nvPicPr>
        <p:blipFill>
          <a:blip r:embed="rId3"/>
          <a:srcRect l="18080"/>
          <a:stretch>
            <a:fillRect/>
          </a:stretch>
        </p:blipFill>
        <p:spPr bwMode="auto">
          <a:xfrm>
            <a:off x="5076825" y="908050"/>
            <a:ext cx="3671888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5292725" y="3500438"/>
            <a:ext cx="503238" cy="5857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2.</a:t>
            </a:r>
            <a:endParaRPr lang="sk-SK" sz="3200" dirty="0"/>
          </a:p>
        </p:txBody>
      </p:sp>
      <p:pic>
        <p:nvPicPr>
          <p:cNvPr id="8" name="Obrázok 7" descr="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457575"/>
            <a:ext cx="3857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357188" y="6143625"/>
            <a:ext cx="465137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4.</a:t>
            </a:r>
            <a:endParaRPr lang="sk-SK" sz="2800" dirty="0"/>
          </a:p>
        </p:txBody>
      </p:sp>
      <p:pic>
        <p:nvPicPr>
          <p:cNvPr id="10" name="Obrázok 9" descr="hol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4663" y="3500438"/>
            <a:ext cx="42481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BlokTextu 10"/>
          <p:cNvSpPr txBox="1"/>
          <p:nvPr/>
        </p:nvSpPr>
        <p:spPr>
          <a:xfrm>
            <a:off x="7308850" y="6237288"/>
            <a:ext cx="452438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5.</a:t>
            </a:r>
            <a:endParaRPr lang="sk-SK" sz="2800" dirty="0"/>
          </a:p>
        </p:txBody>
      </p:sp>
      <p:pic>
        <p:nvPicPr>
          <p:cNvPr id="12" name="Obrázok 11" descr="stiahnuť (3)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8" y="357188"/>
            <a:ext cx="4448175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lokTextu 12"/>
          <p:cNvSpPr txBox="1"/>
          <p:nvPr/>
        </p:nvSpPr>
        <p:spPr>
          <a:xfrm>
            <a:off x="4500563" y="2857500"/>
            <a:ext cx="442912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3.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Opora tela: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2530" name="Zástupný symbol obsahu 3" descr="normal_laliovk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96975"/>
            <a:ext cx="4824412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Obrázok 4" descr="hvi.jpg"/>
          <p:cNvPicPr>
            <a:picLocks noChangeAspect="1"/>
          </p:cNvPicPr>
          <p:nvPr/>
        </p:nvPicPr>
        <p:blipFill>
          <a:blip r:embed="rId3"/>
          <a:srcRect l="18080"/>
          <a:stretch>
            <a:fillRect/>
          </a:stretch>
        </p:blipFill>
        <p:spPr bwMode="auto">
          <a:xfrm>
            <a:off x="4932363" y="981075"/>
            <a:ext cx="36718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Obrázok 5" descr="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4156075"/>
            <a:ext cx="306546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Obrázok 6" descr="hol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6675" y="4149725"/>
            <a:ext cx="3386138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ípka doprava 7"/>
          <p:cNvSpPr/>
          <p:nvPr/>
        </p:nvSpPr>
        <p:spPr>
          <a:xfrm>
            <a:off x="468313" y="3284538"/>
            <a:ext cx="1582737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3319153">
            <a:off x="4695825" y="1827213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212276">
            <a:off x="303213" y="4779963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212276">
            <a:off x="4886325" y="4841875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13" name="Obrázok 12" descr="20150125_153157_resized.jpg"/>
          <p:cNvPicPr>
            <a:picLocks noChangeAspect="1"/>
          </p:cNvPicPr>
          <p:nvPr/>
        </p:nvPicPr>
        <p:blipFill>
          <a:blip r:embed="rId6"/>
          <a:srcRect t="6688" b="16531"/>
          <a:stretch>
            <a:fillRect/>
          </a:stretch>
        </p:blipFill>
        <p:spPr bwMode="auto">
          <a:xfrm>
            <a:off x="0" y="1341438"/>
            <a:ext cx="91440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nica 14"/>
          <p:cNvCxnSpPr/>
          <p:nvPr/>
        </p:nvCxnSpPr>
        <p:spPr>
          <a:xfrm flipV="1">
            <a:off x="2771775" y="5300663"/>
            <a:ext cx="3816350" cy="73025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Príjem potravy: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" name="Obrázok 3" descr="20150125_153157_resized.jpg"/>
          <p:cNvPicPr>
            <a:picLocks noChangeAspect="1"/>
          </p:cNvPicPr>
          <p:nvPr/>
        </p:nvPicPr>
        <p:blipFill>
          <a:blip r:embed="rId2"/>
          <a:srcRect t="6688" b="26376"/>
          <a:stretch>
            <a:fillRect/>
          </a:stretch>
        </p:blipFill>
        <p:spPr bwMode="auto">
          <a:xfrm>
            <a:off x="0" y="1341438"/>
            <a:ext cx="91440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Rovná spojovacia šípka 6"/>
          <p:cNvCxnSpPr/>
          <p:nvPr/>
        </p:nvCxnSpPr>
        <p:spPr>
          <a:xfrm rot="5400000" flipH="1" flipV="1">
            <a:off x="935832" y="4617244"/>
            <a:ext cx="1512887" cy="1152525"/>
          </a:xfrm>
          <a:prstGeom prst="straightConnector1">
            <a:avLst/>
          </a:prstGeom>
          <a:ln w="984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</TotalTime>
  <Words>300</Words>
  <Application>Microsoft Office PowerPoint</Application>
  <PresentationFormat>On-screen Show (4:3)</PresentationFormat>
  <Paragraphs>12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Šablóna návrhu</vt:lpstr>
      </vt:variant>
      <vt:variant>
        <vt:i4>7</vt:i4>
      </vt:variant>
      <vt:variant>
        <vt:lpstr>Nadpisy snímok</vt:lpstr>
      </vt:variant>
      <vt:variant>
        <vt:i4>16</vt:i4>
      </vt:variant>
    </vt:vector>
  </HeadingPairs>
  <TitlesOfParts>
    <vt:vector size="29" baseType="lpstr">
      <vt:lpstr>Corbel</vt:lpstr>
      <vt:lpstr>Arial</vt:lpstr>
      <vt:lpstr>Wingdings 2</vt:lpstr>
      <vt:lpstr>Wingdings</vt:lpstr>
      <vt:lpstr>Wingdings 3</vt:lpstr>
      <vt:lpstr>Calibri</vt:lpstr>
      <vt:lpstr>Modul</vt:lpstr>
      <vt:lpstr>Modul</vt:lpstr>
      <vt:lpstr>Modul</vt:lpstr>
      <vt:lpstr>Modul</vt:lpstr>
      <vt:lpstr>Modul</vt:lpstr>
      <vt:lpstr>Modul</vt:lpstr>
      <vt:lpstr>Modul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Kmeň: OSTNATOKOŽCE        </dc:title>
  <dc:creator>PC</dc:creator>
  <cp:lastModifiedBy>Jano S.</cp:lastModifiedBy>
  <cp:revision>62</cp:revision>
  <dcterms:created xsi:type="dcterms:W3CDTF">2015-01-25T14:13:22Z</dcterms:created>
  <dcterms:modified xsi:type="dcterms:W3CDTF">2001-12-31T23:23:54Z</dcterms:modified>
</cp:coreProperties>
</file>