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51723" y="1341120"/>
            <a:ext cx="8637072" cy="2540688"/>
          </a:xfrm>
        </p:spPr>
        <p:txBody>
          <a:bodyPr>
            <a:normAutofit/>
          </a:bodyPr>
          <a:lstStyle/>
          <a:p>
            <a:pPr algn="r"/>
            <a:r>
              <a:rPr lang="sk-SK" sz="3600" b="1" u="sng" dirty="0">
                <a:latin typeface="Arial Black" panose="020B0A04020102020204" pitchFamily="34" charset="0"/>
              </a:rPr>
              <a:t>Nach </a:t>
            </a:r>
            <a:r>
              <a:rPr lang="sk-SK" sz="3600" b="1" u="sng" dirty="0" err="1">
                <a:latin typeface="Arial Black" panose="020B0A04020102020204" pitchFamily="34" charset="0"/>
              </a:rPr>
              <a:t>Hegel</a:t>
            </a:r>
            <a:r>
              <a:rPr lang="sk-SK" sz="3600" b="1" u="sng" dirty="0">
                <a:latin typeface="Arial Black" panose="020B0A04020102020204" pitchFamily="34" charset="0"/>
              </a:rPr>
              <a:t> </a:t>
            </a:r>
            <a:r>
              <a:rPr lang="sk-SK" sz="3600" b="1" u="sng" dirty="0" err="1">
                <a:latin typeface="Arial Black" panose="020B0A04020102020204" pitchFamily="34" charset="0"/>
              </a:rPr>
              <a:t>und</a:t>
            </a:r>
            <a:r>
              <a:rPr lang="sk-SK" sz="3600" b="1" u="sng" dirty="0">
                <a:latin typeface="Arial Black" panose="020B0A04020102020204" pitchFamily="34" charset="0"/>
              </a:rPr>
              <a:t> Marx – </a:t>
            </a:r>
            <a:endParaRPr lang="sk-SK" sz="3600" dirty="0">
              <a:latin typeface="Arial Black" panose="020B0A04020102020204" pitchFamily="34" charset="0"/>
            </a:endParaRPr>
          </a:p>
          <a:p>
            <a:pPr algn="r"/>
            <a:r>
              <a:rPr lang="sk-SK" sz="3600" b="1" u="sng" dirty="0">
                <a:latin typeface="Arial Black" panose="020B0A04020102020204" pitchFamily="34" charset="0"/>
              </a:rPr>
              <a:t>Filozofi dejín </a:t>
            </a:r>
            <a:endParaRPr lang="sk-SK" sz="3600" b="1" u="sng" dirty="0" smtClean="0">
              <a:latin typeface="Arial Black" panose="020B0A04020102020204" pitchFamily="34" charset="0"/>
            </a:endParaRPr>
          </a:p>
          <a:p>
            <a:pPr algn="r"/>
            <a:r>
              <a:rPr lang="sk-SK" sz="3600" b="1" u="sng" dirty="0" smtClean="0">
                <a:latin typeface="Arial Black" panose="020B0A04020102020204" pitchFamily="34" charset="0"/>
              </a:rPr>
              <a:t>po </a:t>
            </a:r>
            <a:r>
              <a:rPr lang="sk-SK" sz="3600" b="1" u="sng" dirty="0">
                <a:latin typeface="Arial Black" panose="020B0A04020102020204" pitchFamily="34" charset="0"/>
              </a:rPr>
              <a:t>Heglovi a Marxovi</a:t>
            </a:r>
            <a:endParaRPr lang="sk-SK" sz="3600" dirty="0">
              <a:latin typeface="Arial Black" panose="020B0A04020102020204" pitchFamily="34" charset="0"/>
            </a:endParaRPr>
          </a:p>
          <a:p>
            <a:pPr algn="r"/>
            <a:endParaRPr lang="sk-SK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6. Dve kritické pozície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 </a:t>
            </a:r>
            <a:r>
              <a:rPr lang="sk-SK" dirty="0"/>
              <a:t>filozofiu dejín </a:t>
            </a:r>
            <a:r>
              <a:rPr lang="sk-SK" i="1" dirty="0"/>
              <a:t>po </a:t>
            </a:r>
            <a:r>
              <a:rPr lang="sk-SK" i="1" dirty="0" err="1"/>
              <a:t>Hegelovi</a:t>
            </a:r>
            <a:r>
              <a:rPr lang="sk-SK" i="1" dirty="0"/>
              <a:t> a Marxovi</a:t>
            </a:r>
            <a:r>
              <a:rPr lang="sk-SK" dirty="0"/>
              <a:t> je určujúce </a:t>
            </a:r>
            <a:r>
              <a:rPr lang="sk-SK" b="1" i="1" dirty="0"/>
              <a:t>ideovo – dejinné</a:t>
            </a:r>
            <a:r>
              <a:rPr lang="sk-SK" b="1" dirty="0"/>
              <a:t>  a </a:t>
            </a:r>
            <a:r>
              <a:rPr lang="sk-SK" b="1" i="1" dirty="0" err="1"/>
              <a:t>reálno</a:t>
            </a:r>
            <a:r>
              <a:rPr lang="sk-SK" b="1" i="1" dirty="0"/>
              <a:t> – historické</a:t>
            </a:r>
            <a:r>
              <a:rPr lang="sk-SK" b="1" dirty="0"/>
              <a:t> </a:t>
            </a:r>
            <a:r>
              <a:rPr lang="sk-SK" b="1" dirty="0" err="1"/>
              <a:t>stanovislo</a:t>
            </a:r>
            <a:r>
              <a:rPr lang="sk-SK" b="1" dirty="0"/>
              <a:t>. </a:t>
            </a:r>
            <a:endParaRPr lang="sk-SK" dirty="0"/>
          </a:p>
          <a:p>
            <a:pPr lvl="0"/>
            <a:r>
              <a:rPr lang="sk-SK" dirty="0" smtClean="0"/>
              <a:t>A. Základom </a:t>
            </a:r>
            <a:r>
              <a:rPr lang="sk-SK" dirty="0"/>
              <a:t>ideovo – dejinného vyjadrenia je typická </a:t>
            </a:r>
            <a:r>
              <a:rPr lang="sk-SK" b="1" dirty="0"/>
              <a:t>strata hodnovernosti</a:t>
            </a:r>
            <a:r>
              <a:rPr lang="sk-SK" i="1" dirty="0"/>
              <a:t> </a:t>
            </a:r>
            <a:r>
              <a:rPr lang="sk-SK" dirty="0" err="1"/>
              <a:t>filozoficko</a:t>
            </a:r>
            <a:r>
              <a:rPr lang="sk-SK" dirty="0"/>
              <a:t> – dejinných konštrukcií, </a:t>
            </a:r>
          </a:p>
          <a:p>
            <a:pPr lvl="0"/>
            <a:r>
              <a:rPr lang="sk-SK" dirty="0" smtClean="0"/>
              <a:t>B. Stanovisko </a:t>
            </a:r>
            <a:r>
              <a:rPr lang="sk-SK" dirty="0" err="1" smtClean="0"/>
              <a:t>reálno</a:t>
            </a:r>
            <a:r>
              <a:rPr lang="sk-SK" dirty="0" smtClean="0"/>
              <a:t> </a:t>
            </a:r>
            <a:r>
              <a:rPr lang="sk-SK" dirty="0"/>
              <a:t>– dejinné </a:t>
            </a:r>
            <a:r>
              <a:rPr lang="sk-SK" dirty="0" smtClean="0"/>
              <a:t>- sú </a:t>
            </a:r>
            <a:r>
              <a:rPr lang="sk-SK" dirty="0"/>
              <a:t>tu rozhodujúce skúsenosti týkajúce sa rozhodného zlomu v dôsledku Francúzskej revolúcie a </a:t>
            </a:r>
            <a:r>
              <a:rPr lang="sk-SK" b="1" i="1" dirty="0"/>
              <a:t>vyblednutia</a:t>
            </a:r>
            <a:r>
              <a:rPr lang="sk-SK" b="1" dirty="0"/>
              <a:t> osvietenského optimizmu pokroku</a:t>
            </a:r>
            <a:r>
              <a:rPr lang="sk-SK" dirty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910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II. Časť prednášky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248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7. Strata </a:t>
            </a:r>
            <a:r>
              <a:rPr lang="sk-SK" b="1" dirty="0"/>
              <a:t>hodnovernosti a empirický deficit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Strata hodnovernosti</a:t>
            </a:r>
            <a:r>
              <a:rPr lang="sk-SK" dirty="0"/>
              <a:t> sa týka najskôr </a:t>
            </a:r>
            <a:r>
              <a:rPr lang="sk-SK" b="1" dirty="0"/>
              <a:t>empirického deficitu –</a:t>
            </a:r>
            <a:r>
              <a:rPr lang="sk-SK" dirty="0"/>
              <a:t> narastajúca vzdialenosť reality od myšlienok pokroku, nerealizovanie Marxových prognóz.</a:t>
            </a:r>
          </a:p>
          <a:p>
            <a:r>
              <a:rPr lang="sk-SK" dirty="0"/>
              <a:t>S posmechom, neveriacim úžasom a pojmovou kritikou boli odmietnuté optimistické výklady prítomnosti a budúcnosti.</a:t>
            </a:r>
          </a:p>
          <a:p>
            <a:endParaRPr lang="sk-SK" dirty="0" smtClean="0"/>
          </a:p>
          <a:p>
            <a:r>
              <a:rPr lang="sk-SK" dirty="0" smtClean="0"/>
              <a:t>Súvis s pozitivistickou orientáciou vo vede a filozofii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919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8. Strata univerzálnosti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Postupne, stále viac a viac sa to, čo bolo dôsledkom osvietenstva, univerzálnych dejín a dejín spásy samozrejmé, sa chápe ako len </a:t>
            </a:r>
            <a:r>
              <a:rPr lang="sk-SK" i="1" dirty="0"/>
              <a:t>hypotéza</a:t>
            </a:r>
            <a:r>
              <a:rPr lang="sk-SK" dirty="0"/>
              <a:t>. Už viac neplatí ako hotové to, že premýšľanie o dejinách má za svoj predmet </a:t>
            </a:r>
            <a:r>
              <a:rPr lang="sk-SK" i="1" dirty="0"/>
              <a:t>jedny</a:t>
            </a:r>
            <a:r>
              <a:rPr lang="sk-SK" dirty="0"/>
              <a:t> ľudské dejiny, ktoré by sa mali vykladať pod </a:t>
            </a:r>
            <a:r>
              <a:rPr lang="sk-SK" i="1" dirty="0"/>
              <a:t>jedným </a:t>
            </a:r>
            <a:r>
              <a:rPr lang="sk-SK" dirty="0"/>
              <a:t>hľadiskom, od vzniku, cez cieľ až k zmyslu</a:t>
            </a:r>
            <a:r>
              <a:rPr lang="sk-SK" dirty="0" smtClean="0"/>
              <a:t>.</a:t>
            </a:r>
          </a:p>
          <a:p>
            <a:endParaRPr lang="sk-SK" dirty="0"/>
          </a:p>
          <a:p>
            <a:r>
              <a:rPr lang="sk-SK" dirty="0" smtClean="0"/>
              <a:t>Koniec „veľkých dejinných projektov“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0918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9. Vzostup „kultúry“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Historická kultúra </a:t>
            </a:r>
            <a:r>
              <a:rPr lang="sk-SK" dirty="0" smtClean="0"/>
              <a:t>nadobúda </a:t>
            </a:r>
            <a:r>
              <a:rPr lang="sk-SK" dirty="0"/>
              <a:t>vážnosť ako</a:t>
            </a:r>
            <a:r>
              <a:rPr lang="sk-SK" b="1" dirty="0"/>
              <a:t> kultúra rozmanitosti, pestrosti a </a:t>
            </a:r>
            <a:r>
              <a:rPr lang="sk-SK" b="1" dirty="0" err="1"/>
              <a:t>heteronómnosti</a:t>
            </a:r>
            <a:r>
              <a:rPr lang="sk-SK" b="1" dirty="0"/>
              <a:t>. </a:t>
            </a:r>
            <a:endParaRPr lang="sk-SK" b="1" dirty="0" smtClean="0"/>
          </a:p>
          <a:p>
            <a:endParaRPr lang="sk-SK" b="1" dirty="0"/>
          </a:p>
          <a:p>
            <a:r>
              <a:rPr lang="sk-SK" b="1" dirty="0" smtClean="0"/>
              <a:t>Kultúrny a civilizačných aspekt dejín sa dostáva do popredia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700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10. Záujem o reálne dejiny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Napriek </a:t>
            </a:r>
            <a:r>
              <a:rPr lang="sk-SK" dirty="0"/>
              <a:t>uvedenému, sú pre jej krízu určujúce práve tak i </a:t>
            </a:r>
            <a:r>
              <a:rPr lang="sk-SK" b="1" dirty="0"/>
              <a:t>reálne historické udalosti a </a:t>
            </a:r>
            <a:r>
              <a:rPr lang="sk-SK" b="1" dirty="0" smtClean="0"/>
              <a:t>osobnosti.</a:t>
            </a:r>
          </a:p>
          <a:p>
            <a:endParaRPr lang="sk-SK" b="1" dirty="0"/>
          </a:p>
          <a:p>
            <a:r>
              <a:rPr lang="sk-SK" b="1" dirty="0" smtClean="0"/>
              <a:t>Svetové vojny, evolúcie, globálne témy, politické režimy a postavy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45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11. Vyblednutie </a:t>
            </a:r>
            <a:r>
              <a:rPr lang="sk-SK" b="1" i="1" dirty="0" err="1"/>
              <a:t>staroeurópskeho</a:t>
            </a:r>
            <a:r>
              <a:rPr lang="sk-SK" b="1" dirty="0"/>
              <a:t> obrazu sveta 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Vyblednutie</a:t>
            </a:r>
            <a:r>
              <a:rPr lang="sk-SK" b="1" dirty="0" smtClean="0"/>
              <a:t> </a:t>
            </a:r>
            <a:r>
              <a:rPr lang="sk-SK" b="1" i="1" dirty="0" err="1"/>
              <a:t>staroeurópskeho</a:t>
            </a:r>
            <a:r>
              <a:rPr lang="sk-SK" b="1" dirty="0"/>
              <a:t> obrazu sveta </a:t>
            </a:r>
            <a:r>
              <a:rPr lang="sk-SK" dirty="0"/>
              <a:t> s jeho hodnotami, nástup nových sociálnych hnutí, to všetko svojou mierou prispieva k tomu, že viera v možnosť obsiahlych výkladov dejín je skôr nemožná, či sa nachádza v </a:t>
            </a:r>
            <a:r>
              <a:rPr lang="sk-SK" i="1" dirty="0"/>
              <a:t>ťažkej situácii</a:t>
            </a:r>
            <a:r>
              <a:rPr lang="sk-SK" dirty="0"/>
              <a:t>. </a:t>
            </a:r>
          </a:p>
          <a:p>
            <a:r>
              <a:rPr lang="sk-SK" dirty="0" smtClean="0"/>
              <a:t>Otvorenejší svet – migrácia a komunikačné a informačné siete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739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Heslá – novej FD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Kontinuita, </a:t>
            </a:r>
            <a:r>
              <a:rPr lang="sk-SK" b="1" dirty="0" err="1"/>
              <a:t>faktuálnosť</a:t>
            </a:r>
            <a:r>
              <a:rPr lang="sk-SK" b="1" dirty="0"/>
              <a:t>, celostnosť, rozmanitosť, individuálnosť, </a:t>
            </a:r>
            <a:r>
              <a:rPr lang="sk-SK" b="1" dirty="0" err="1"/>
              <a:t>naratívnosť</a:t>
            </a:r>
            <a:r>
              <a:rPr lang="sk-SK" b="1" dirty="0"/>
              <a:t>, spomienka, </a:t>
            </a:r>
            <a:r>
              <a:rPr lang="sk-SK" dirty="0"/>
              <a:t>to všetko sú heslá vyznačujúce posun  zorného uhla, a zároveň sú to interesantné určenia stojace v centre už pri vznikajúcej historiografie, skôr než boli transformované či čiastočne marginalizované mocou </a:t>
            </a:r>
            <a:r>
              <a:rPr lang="sk-SK" dirty="0" err="1"/>
              <a:t>spásno</a:t>
            </a:r>
            <a:r>
              <a:rPr lang="sk-SK" dirty="0"/>
              <a:t> – </a:t>
            </a:r>
            <a:r>
              <a:rPr lang="sk-SK" dirty="0" smtClean="0"/>
              <a:t>dejinno-filozofických </a:t>
            </a:r>
            <a:r>
              <a:rPr lang="sk-SK" dirty="0"/>
              <a:t>náčrtov.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418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Delenie novej FD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25000" lnSpcReduction="20000"/>
          </a:bodyPr>
          <a:lstStyle/>
          <a:p>
            <a:r>
              <a:rPr lang="sk-SK" sz="4400" b="1" dirty="0"/>
              <a:t>Rozvoj </a:t>
            </a:r>
            <a:r>
              <a:rPr lang="sk-SK" sz="4400" dirty="0"/>
              <a:t>filozofie dejín</a:t>
            </a:r>
            <a:r>
              <a:rPr lang="sk-SK" sz="4400" b="1" dirty="0"/>
              <a:t> nach </a:t>
            </a:r>
            <a:r>
              <a:rPr lang="sk-SK" sz="4400" b="1" dirty="0" err="1"/>
              <a:t>Hegel</a:t>
            </a:r>
            <a:r>
              <a:rPr lang="sk-SK" sz="4400" b="1" dirty="0"/>
              <a:t> </a:t>
            </a:r>
            <a:r>
              <a:rPr lang="sk-SK" sz="4400" b="1" dirty="0" err="1"/>
              <a:t>und</a:t>
            </a:r>
            <a:r>
              <a:rPr lang="sk-SK" sz="4400" b="1" dirty="0"/>
              <a:t> Marx </a:t>
            </a:r>
            <a:r>
              <a:rPr lang="sk-SK" sz="4400" dirty="0"/>
              <a:t> nemožno v žiadnom prípade zoradiť pod </a:t>
            </a:r>
            <a:r>
              <a:rPr lang="sk-SK" sz="4400" i="1" dirty="0"/>
              <a:t>jeden základný pojem</a:t>
            </a:r>
            <a:r>
              <a:rPr lang="sk-SK" sz="4400" dirty="0"/>
              <a:t>. </a:t>
            </a:r>
          </a:p>
          <a:p>
            <a:r>
              <a:rPr lang="sk-SK" sz="4400" dirty="0"/>
              <a:t>Pozície sú situované na najrozličnejších teoretických rovinách, vo vnútri najrozmanitejších diskusných kontextoch, v mnohorakých súvislostiach záujmu.</a:t>
            </a:r>
          </a:p>
          <a:p>
            <a:r>
              <a:rPr lang="sk-SK" sz="4400" b="1" dirty="0"/>
              <a:t>Aj chronologický poriadok taktiež neponúka dostačujúci raster rozdelenia, pretože už krok od filozofie dejín k jej kritike nie je jednoznačne </a:t>
            </a:r>
            <a:r>
              <a:rPr lang="sk-SK" sz="4400" b="1" dirty="0" err="1"/>
              <a:t>datovateľný</a:t>
            </a:r>
            <a:r>
              <a:rPr lang="sk-SK" sz="4400" b="1" dirty="0"/>
              <a:t>.</a:t>
            </a:r>
            <a:endParaRPr lang="sk-SK" sz="4400" dirty="0"/>
          </a:p>
          <a:p>
            <a:r>
              <a:rPr lang="sk-SK" sz="4400" dirty="0"/>
              <a:t>Ako stanovisko členenia sa ponúkajú typické formy zaoberania sa dejinami, z ktorých možno konkretizovať nasledujúce exemplárne pozície: </a:t>
            </a:r>
          </a:p>
          <a:p>
            <a:r>
              <a:rPr lang="sk-SK" sz="4400" i="1" dirty="0"/>
              <a:t> </a:t>
            </a:r>
            <a:r>
              <a:rPr lang="sk-SK" sz="4400" i="1" dirty="0" smtClean="0"/>
              <a:t>Kríza </a:t>
            </a:r>
            <a:r>
              <a:rPr lang="sk-SK" sz="4400" i="1" dirty="0"/>
              <a:t>historického</a:t>
            </a:r>
            <a:r>
              <a:rPr lang="sk-SK" sz="4400" dirty="0"/>
              <a:t> nasledujúca po veľkej filozofii dejín, sa dá analyzovať na dvoch stupňoch:</a:t>
            </a:r>
          </a:p>
          <a:p>
            <a:pPr lvl="1"/>
            <a:r>
              <a:rPr lang="sk-SK" sz="4400" b="1" dirty="0" err="1"/>
              <a:t>Burckhardtova</a:t>
            </a:r>
            <a:r>
              <a:rPr lang="sk-SK" sz="4400" b="1" dirty="0"/>
              <a:t> kritika filozofie dejín</a:t>
            </a:r>
            <a:endParaRPr lang="sk-SK" sz="4400" dirty="0"/>
          </a:p>
          <a:p>
            <a:pPr lvl="1"/>
            <a:r>
              <a:rPr lang="sk-SK" sz="4400" b="1" dirty="0"/>
              <a:t>Nietzscheho kritika historickej kultúry</a:t>
            </a:r>
            <a:endParaRPr lang="sk-SK" sz="4400" dirty="0"/>
          </a:p>
          <a:p>
            <a:r>
              <a:rPr lang="sk-SK" sz="4400" b="1" dirty="0"/>
              <a:t>        </a:t>
            </a:r>
            <a:r>
              <a:rPr lang="sk-SK" sz="4400" dirty="0" smtClean="0"/>
              <a:t>Súčasne </a:t>
            </a:r>
            <a:r>
              <a:rPr lang="sk-SK" sz="4400" dirty="0"/>
              <a:t>sú to uskutočňované post – </a:t>
            </a:r>
            <a:r>
              <a:rPr lang="sk-SK" sz="4400" dirty="0" err="1"/>
              <a:t>filozoficko</a:t>
            </a:r>
            <a:r>
              <a:rPr lang="sk-SK" sz="4400" dirty="0"/>
              <a:t> – dejinné </a:t>
            </a:r>
            <a:r>
              <a:rPr lang="sk-SK" sz="4400" i="1" dirty="0"/>
              <a:t>rekonštrukcie</a:t>
            </a:r>
            <a:r>
              <a:rPr lang="sk-SK" sz="4400" dirty="0"/>
              <a:t> dejinného odpútavajúce sa najskôr od predmetného zamerania sa a analyzujú </a:t>
            </a:r>
            <a:r>
              <a:rPr lang="sk-SK" sz="4400" i="1" dirty="0"/>
              <a:t>subjektívne</a:t>
            </a:r>
            <a:r>
              <a:rPr lang="sk-SK" sz="4400" dirty="0"/>
              <a:t> formy </a:t>
            </a:r>
            <a:r>
              <a:rPr lang="sk-SK" sz="4400" b="1" dirty="0"/>
              <a:t>s</a:t>
            </a:r>
            <a:r>
              <a:rPr lang="sk-SK" sz="4400" b="1" i="1" dirty="0"/>
              <a:t>prítomnenia </a:t>
            </a:r>
            <a:r>
              <a:rPr lang="sk-SK" sz="4400" b="1" dirty="0"/>
              <a:t>a prezencie dejín.</a:t>
            </a:r>
            <a:endParaRPr lang="sk-SK" sz="4400" dirty="0"/>
          </a:p>
          <a:p>
            <a:r>
              <a:rPr lang="sk-SK" sz="4400" dirty="0"/>
              <a:t>- Zo začiatku sú to </a:t>
            </a:r>
            <a:r>
              <a:rPr lang="sk-SK" sz="4400" i="1" dirty="0"/>
              <a:t>vedecko – teoretické</a:t>
            </a:r>
            <a:r>
              <a:rPr lang="sk-SK" sz="4400" dirty="0"/>
              <a:t> a </a:t>
            </a:r>
            <a:r>
              <a:rPr lang="sk-SK" sz="4400" dirty="0" err="1"/>
              <a:t>hermeneutické</a:t>
            </a:r>
            <a:r>
              <a:rPr lang="sk-SK" sz="4400" dirty="0"/>
              <a:t> reflexie dejín – </a:t>
            </a:r>
            <a:r>
              <a:rPr lang="sk-SK" sz="4400" b="1" dirty="0" err="1"/>
              <a:t>Droysen</a:t>
            </a:r>
            <a:r>
              <a:rPr lang="sk-SK" sz="4400" b="1" dirty="0"/>
              <a:t>, </a:t>
            </a:r>
            <a:r>
              <a:rPr lang="sk-SK" sz="4400" b="1" dirty="0" err="1"/>
              <a:t>Dilthey</a:t>
            </a:r>
            <a:r>
              <a:rPr lang="sk-SK" sz="4400" b="1" dirty="0"/>
              <a:t>, </a:t>
            </a:r>
            <a:r>
              <a:rPr lang="sk-SK" sz="4400" dirty="0"/>
              <a:t>tieto našli svoje rozpracovanie v skúmaní foriem a základov </a:t>
            </a:r>
            <a:r>
              <a:rPr lang="sk-SK" sz="4400" i="1" dirty="0"/>
              <a:t>historického poznania</a:t>
            </a:r>
            <a:r>
              <a:rPr lang="sk-SK" sz="4400" dirty="0"/>
              <a:t> – </a:t>
            </a:r>
            <a:r>
              <a:rPr lang="sk-SK" sz="4400" b="1" dirty="0" err="1"/>
              <a:t>Windelband</a:t>
            </a:r>
            <a:r>
              <a:rPr lang="sk-SK" sz="4400" b="1" dirty="0"/>
              <a:t>, </a:t>
            </a:r>
            <a:r>
              <a:rPr lang="sk-SK" sz="4400" b="1" dirty="0" err="1"/>
              <a:t>Rickert</a:t>
            </a:r>
            <a:r>
              <a:rPr lang="sk-SK" sz="4400" b="1" dirty="0"/>
              <a:t>,</a:t>
            </a:r>
            <a:endParaRPr lang="sk-SK" sz="4400" dirty="0"/>
          </a:p>
          <a:p>
            <a:r>
              <a:rPr lang="sk-SK" sz="4400" b="1" dirty="0"/>
              <a:t>- </a:t>
            </a:r>
            <a:r>
              <a:rPr lang="sk-SK" sz="4400" dirty="0"/>
              <a:t>Reflexie na skúsenosť </a:t>
            </a:r>
            <a:r>
              <a:rPr lang="sk-SK" sz="4400" i="1" dirty="0"/>
              <a:t>dejinnosti subjektu</a:t>
            </a:r>
            <a:r>
              <a:rPr lang="sk-SK" sz="4400" dirty="0"/>
              <a:t> – </a:t>
            </a:r>
            <a:r>
              <a:rPr lang="sk-SK" sz="4400" b="1" dirty="0" err="1"/>
              <a:t>Gadamer</a:t>
            </a:r>
            <a:r>
              <a:rPr lang="sk-SK" sz="4400" b="1" dirty="0"/>
              <a:t>, Heidegger,</a:t>
            </a:r>
            <a:endParaRPr lang="sk-SK" sz="4400" dirty="0"/>
          </a:p>
          <a:p>
            <a:r>
              <a:rPr lang="sk-SK" sz="4400" dirty="0"/>
              <a:t>-  </a:t>
            </a:r>
            <a:r>
              <a:rPr lang="sk-SK" sz="4400" i="1" dirty="0"/>
              <a:t>Dejinnému </a:t>
            </a:r>
            <a:r>
              <a:rPr lang="sk-SK" sz="4400" dirty="0"/>
              <a:t>venované </a:t>
            </a:r>
            <a:r>
              <a:rPr lang="sk-SK" sz="4400" dirty="0" err="1"/>
              <a:t>univerzálno</a:t>
            </a:r>
            <a:r>
              <a:rPr lang="sk-SK" sz="4400" dirty="0"/>
              <a:t> – historické výklady: </a:t>
            </a:r>
            <a:r>
              <a:rPr lang="sk-SK" sz="4400" b="1" dirty="0" err="1"/>
              <a:t>Spengler</a:t>
            </a:r>
            <a:r>
              <a:rPr lang="sk-SK" sz="4400" b="1" dirty="0"/>
              <a:t>, Weber, </a:t>
            </a:r>
            <a:r>
              <a:rPr lang="sk-SK" sz="4400" b="1" dirty="0" err="1"/>
              <a:t>Toynbee</a:t>
            </a:r>
            <a:r>
              <a:rPr lang="sk-SK" sz="4400" b="1" dirty="0"/>
              <a:t>, </a:t>
            </a:r>
            <a:r>
              <a:rPr lang="sk-SK" sz="4400" b="1" dirty="0" err="1"/>
              <a:t>Jaspers</a:t>
            </a:r>
            <a:r>
              <a:rPr lang="sk-SK" sz="4400" b="1" dirty="0"/>
              <a:t>,</a:t>
            </a:r>
            <a:r>
              <a:rPr lang="sk-SK" sz="4400" dirty="0"/>
              <a:t> Povedľa týchto zámerov zahŕňa spektrum </a:t>
            </a:r>
            <a:r>
              <a:rPr lang="sk-SK" sz="4400" i="1" dirty="0"/>
              <a:t>nových</a:t>
            </a:r>
            <a:r>
              <a:rPr lang="sk-SK" sz="4400" dirty="0"/>
              <a:t>, stretov  o platnosť historickej kultúry napr. aj: </a:t>
            </a:r>
          </a:p>
          <a:p>
            <a:r>
              <a:rPr lang="sk-SK" sz="4400" dirty="0"/>
              <a:t>-  Náčrty </a:t>
            </a:r>
            <a:r>
              <a:rPr lang="sk-SK" sz="4400" i="1" dirty="0" err="1"/>
              <a:t>antihistorickej</a:t>
            </a:r>
            <a:r>
              <a:rPr lang="sk-SK" sz="4400" i="1" dirty="0"/>
              <a:t> filozofie dejín</a:t>
            </a:r>
            <a:r>
              <a:rPr lang="sk-SK" sz="4400" dirty="0"/>
              <a:t> – </a:t>
            </a:r>
            <a:r>
              <a:rPr lang="sk-SK" sz="4400" b="1" dirty="0"/>
              <a:t>W. </a:t>
            </a:r>
            <a:r>
              <a:rPr lang="sk-SK" sz="4400" b="1" dirty="0" err="1" smtClean="0"/>
              <a:t>Benjamin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0266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100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Hegel</a:t>
            </a:r>
            <a:r>
              <a:rPr lang="sk-SK" dirty="0"/>
              <a:t> a Marxova FD</a:t>
            </a:r>
            <a:endParaRPr lang="sk-SK" dirty="0"/>
          </a:p>
          <a:p>
            <a:r>
              <a:rPr lang="sk-SK" dirty="0"/>
              <a:t>- </a:t>
            </a:r>
            <a:r>
              <a:rPr lang="sk-SK" b="1" dirty="0"/>
              <a:t>koniec eschatológii </a:t>
            </a:r>
            <a:endParaRPr lang="sk-SK" dirty="0"/>
          </a:p>
          <a:p>
            <a:r>
              <a:rPr lang="sk-SK" dirty="0"/>
              <a:t>- V princípe </a:t>
            </a:r>
            <a:r>
              <a:rPr lang="sk-SK" dirty="0" err="1"/>
              <a:t>Hegel</a:t>
            </a:r>
            <a:r>
              <a:rPr lang="sk-SK" dirty="0"/>
              <a:t> a Marx </a:t>
            </a:r>
            <a:r>
              <a:rPr lang="sk-SK" b="1" dirty="0"/>
              <a:t>ukončujú pokusy</a:t>
            </a:r>
            <a:r>
              <a:rPr lang="sk-SK" dirty="0"/>
              <a:t> o úplnú filozofickú interpretáciu svetových dejín, ktoré sa už nachádzajú v židovsko-kresťanskej tradícii a staroveku, v stredoveku, v renesancii a v humanizme, ako aj v osvietenstve boli v centre filozofických úvah dejín. </a:t>
            </a:r>
            <a:endParaRPr lang="sk-SK" dirty="0"/>
          </a:p>
          <a:p>
            <a:r>
              <a:rPr lang="sk-SK" dirty="0"/>
              <a:t>- teda: </a:t>
            </a:r>
            <a:r>
              <a:rPr lang="sk-SK" b="1" dirty="0" err="1"/>
              <a:t>Hegelom</a:t>
            </a:r>
            <a:r>
              <a:rPr lang="sk-SK" b="1" dirty="0"/>
              <a:t> a Marxom končí pokusy o komplexný výklad histórie a zmyslu s uzavretým filozofickým systémom. 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341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V centre novej filozofie dejín</a:t>
            </a:r>
            <a:r>
              <a:rPr lang="sk-SK" dirty="0"/>
              <a:t>, ktorá je zameraná na vytvorenie modernej "histórie", sú teoretické a metodologické základy a problémy s platnosťou ich výrokov.</a:t>
            </a:r>
            <a:endParaRPr lang="sk-SK" dirty="0"/>
          </a:p>
          <a:p>
            <a:r>
              <a:rPr lang="sk-SK" dirty="0"/>
              <a:t>Nový pohľad na historické procesy </a:t>
            </a:r>
            <a:r>
              <a:rPr lang="sk-SK" b="1" dirty="0"/>
              <a:t>ovplyvnené hrôzami dvoch svetových vojen a globálnymi atómovými a ekologickými hrozbami</a:t>
            </a:r>
            <a:r>
              <a:rPr lang="sk-SK" dirty="0"/>
              <a:t> spôsobila krízu a skepsu k dejinám.  </a:t>
            </a:r>
            <a:endParaRPr lang="sk-SK" dirty="0"/>
          </a:p>
          <a:p>
            <a:r>
              <a:rPr lang="sk-SK" dirty="0"/>
              <a:t>-Dôraz sa čoraz viac zameriaval na </a:t>
            </a:r>
            <a:r>
              <a:rPr lang="sk-SK" b="1" dirty="0"/>
              <a:t>porovnávacie kultúrne dejiny</a:t>
            </a:r>
            <a:r>
              <a:rPr lang="sk-SK" dirty="0"/>
              <a:t> v globálnom meradle. 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759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Pozitivizmus a FD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 </a:t>
            </a:r>
            <a:endParaRPr lang="sk-SK" dirty="0"/>
          </a:p>
          <a:p>
            <a:r>
              <a:rPr lang="sk-SK" b="1" dirty="0"/>
              <a:t>Pozitivizmus a FD</a:t>
            </a:r>
            <a:endParaRPr lang="sk-SK" dirty="0"/>
          </a:p>
          <a:p>
            <a:r>
              <a:rPr lang="sk-SK" dirty="0"/>
              <a:t>- Historické a filozofické úvahy sa však stále robili z rôznych hľadísk. </a:t>
            </a:r>
            <a:endParaRPr lang="sk-SK" dirty="0"/>
          </a:p>
          <a:p>
            <a:r>
              <a:rPr lang="sk-SK" dirty="0"/>
              <a:t>Pozitivizmus kladie dôraz o prírodné vedy a sociológiu pomôže odhaliť zákonitosti vývoja príbehu. </a:t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451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1. Krátke dejiny filozofie dejín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1. Krátke dejiny filozofie dejín</a:t>
            </a:r>
            <a:endParaRPr lang="sk-SK" dirty="0"/>
          </a:p>
          <a:p>
            <a:r>
              <a:rPr lang="sk-SK" dirty="0"/>
              <a:t>K nápadným svojráznostiam filozofie dejín patrí predovšetkým jej vlastný historický osud. V tomto smere možno uviesť dlhý proces jej vzniku, ktorý sa dokončuje cez krátky čas jej rozkvetu čoskoro ústiaci do krízy a rozpadu, v dôsledku čoho nemáme v tomto smere až doposiaľ jej jednotne určené dejiny</a:t>
            </a:r>
            <a:r>
              <a:rPr lang="sk-SK" dirty="0" smtClean="0"/>
              <a:t>.</a:t>
            </a:r>
          </a:p>
          <a:p>
            <a:r>
              <a:rPr lang="sk-SK" dirty="0" smtClean="0"/>
              <a:t>(neskorý začiatok – skorý koniec)</a:t>
            </a:r>
            <a:endParaRPr lang="sk-SK" dirty="0"/>
          </a:p>
          <a:p>
            <a:r>
              <a:rPr lang="sk-SK" dirty="0"/>
              <a:t>- Proces </a:t>
            </a:r>
            <a:r>
              <a:rPr lang="sk-SK" b="1" dirty="0"/>
              <a:t>vývoja filozofie dejín</a:t>
            </a:r>
            <a:r>
              <a:rPr lang="sk-SK" dirty="0"/>
              <a:t> sa markantne odlišuje od toho, čo ona sama skoncipovala ako postup</a:t>
            </a:r>
            <a:r>
              <a:rPr lang="sk-SK" i="1" dirty="0"/>
              <a:t> myslenia</a:t>
            </a:r>
            <a:r>
              <a:rPr lang="sk-SK" dirty="0"/>
              <a:t>: </a:t>
            </a:r>
            <a:endParaRPr lang="sk-SK" dirty="0"/>
          </a:p>
          <a:p>
            <a:r>
              <a:rPr lang="sk-SK" dirty="0"/>
              <a:t> 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642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2. Svojrázna disciplína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Rovnako </a:t>
            </a:r>
            <a:r>
              <a:rPr lang="sk-SK" dirty="0"/>
              <a:t>sa tak odlišuje proces jej vývoja od vývoja iných disciplín</a:t>
            </a:r>
            <a:endParaRPr lang="sk-SK" dirty="0"/>
          </a:p>
          <a:p>
            <a:r>
              <a:rPr lang="sk-SK" dirty="0"/>
              <a:t>Máme v tom vidieť odpoveď zvláštnej </a:t>
            </a:r>
            <a:r>
              <a:rPr lang="sk-SK" b="1" dirty="0"/>
              <a:t>historickej reflexívnosti</a:t>
            </a:r>
            <a:r>
              <a:rPr lang="sk-SK" dirty="0"/>
              <a:t>, dôsledky toho, že </a:t>
            </a:r>
            <a:r>
              <a:rPr lang="sk-SK" b="1" dirty="0"/>
              <a:t>filozofia dejín takpovediac reprodukuje v sebe samej krízu moderných dejín</a:t>
            </a:r>
            <a:r>
              <a:rPr lang="sk-SK" dirty="0"/>
              <a:t>, alebo máme do činenia s fúziou disciplíny a teórie, ktorá zlom určitého </a:t>
            </a:r>
            <a:r>
              <a:rPr lang="sk-SK" b="1" dirty="0"/>
              <a:t>výkladu dejín</a:t>
            </a:r>
            <a:r>
              <a:rPr lang="sk-SK" dirty="0"/>
              <a:t> necháva prejaviť sa ako krízu filozofie dejín ako takej?</a:t>
            </a:r>
            <a:endParaRPr lang="sk-SK" dirty="0"/>
          </a:p>
          <a:p>
            <a:r>
              <a:rPr lang="sk-SK" dirty="0"/>
              <a:t> 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375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3. Mnoho teórii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Nápadný </a:t>
            </a:r>
            <a:r>
              <a:rPr lang="sk-SK" b="1" dirty="0"/>
              <a:t>je však</a:t>
            </a:r>
            <a:r>
              <a:rPr lang="sk-SK" dirty="0"/>
              <a:t> – v porovnaní </a:t>
            </a:r>
            <a:r>
              <a:rPr lang="sk-SK" b="1" dirty="0"/>
              <a:t>s vytvorením klasickej filozofie dejín</a:t>
            </a:r>
            <a:r>
              <a:rPr lang="sk-SK" dirty="0"/>
              <a:t> – otvorený </a:t>
            </a:r>
            <a:r>
              <a:rPr lang="sk-SK" dirty="0" err="1"/>
              <a:t>polycentrický</a:t>
            </a:r>
            <a:r>
              <a:rPr lang="sk-SK" dirty="0"/>
              <a:t> charakter za tým nasledujúca </a:t>
            </a:r>
            <a:r>
              <a:rPr lang="sk-SK" i="1" dirty="0"/>
              <a:t>krajina teórii.</a:t>
            </a:r>
            <a:endParaRPr lang="sk-SK" dirty="0"/>
          </a:p>
          <a:p>
            <a:r>
              <a:rPr lang="sk-SK" dirty="0"/>
              <a:t>Až jej presné preskúmanie môže poskytnúť vysvetlenie, ako ďaleko tu v celku nastupuje adekvátna filozofická reflexia dejín, ako ďaleko sa tu utvára určité, </a:t>
            </a:r>
            <a:r>
              <a:rPr lang="sk-SK" i="1" dirty="0"/>
              <a:t>nové</a:t>
            </a:r>
            <a:r>
              <a:rPr lang="sk-SK" dirty="0"/>
              <a:t> poňatie dejín.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50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4. Dvojaké dovŕšenie filozofie dejín (</a:t>
            </a:r>
            <a:r>
              <a:rPr lang="sk-SK" b="1" dirty="0" err="1"/>
              <a:t>hegel</a:t>
            </a:r>
            <a:r>
              <a:rPr lang="sk-SK" b="1" dirty="0"/>
              <a:t> a Marx)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 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 </a:t>
            </a:r>
            <a:r>
              <a:rPr lang="sk-SK" dirty="0"/>
              <a:t>sa </a:t>
            </a:r>
            <a:r>
              <a:rPr lang="sk-SK" b="1" dirty="0"/>
              <a:t>zaoberáme </a:t>
            </a:r>
            <a:r>
              <a:rPr lang="sk-SK" b="1" dirty="0" err="1"/>
              <a:t>Hegelom</a:t>
            </a:r>
            <a:r>
              <a:rPr lang="sk-SK" b="1" dirty="0"/>
              <a:t> a Marxom</a:t>
            </a:r>
            <a:r>
              <a:rPr lang="sk-SK" dirty="0"/>
              <a:t> ako dvomi figúrami dokončenia afirmatívnej formulácie filozofie dejín, potom je potrebné prirodzene diferencovať, že tu ide </a:t>
            </a:r>
            <a:r>
              <a:rPr lang="sk-SK" b="1" dirty="0"/>
              <a:t>o dve celkom rozličné</a:t>
            </a:r>
            <a:r>
              <a:rPr lang="sk-SK" dirty="0"/>
              <a:t> stvárnenia a to z hľadiska tak </a:t>
            </a:r>
            <a:r>
              <a:rPr lang="sk-SK" i="1" dirty="0"/>
              <a:t>ideovo – dejinného,</a:t>
            </a:r>
            <a:r>
              <a:rPr lang="sk-SK" dirty="0"/>
              <a:t> ako aj z hľadiska </a:t>
            </a:r>
            <a:r>
              <a:rPr lang="sk-SK" i="1" dirty="0"/>
              <a:t>dejinného pôsobenia.</a:t>
            </a:r>
            <a:r>
              <a:rPr lang="sk-SK" dirty="0"/>
              <a:t> 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03" y="3627826"/>
            <a:ext cx="2109640" cy="266972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91" y="3718585"/>
            <a:ext cx="1685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5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/>
              <a:t>5. Kritika </a:t>
            </a:r>
            <a:r>
              <a:rPr lang="sk-SK" b="1" u="sng" dirty="0" err="1"/>
              <a:t>Hegela</a:t>
            </a:r>
            <a:r>
              <a:rPr lang="sk-SK" b="1" u="sng" dirty="0"/>
              <a:t> a Marxa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Filozofia dejín po </a:t>
            </a:r>
            <a:r>
              <a:rPr lang="sk-SK" dirty="0" err="1"/>
              <a:t>Hegelovi</a:t>
            </a:r>
            <a:r>
              <a:rPr lang="sk-SK" dirty="0"/>
              <a:t> je najskôr filozofiou dejín v tvare </a:t>
            </a:r>
            <a:r>
              <a:rPr lang="sk-SK" i="1" dirty="0"/>
              <a:t>kritiky</a:t>
            </a:r>
            <a:r>
              <a:rPr lang="sk-SK" dirty="0"/>
              <a:t> </a:t>
            </a:r>
            <a:r>
              <a:rPr lang="sk-SK" i="1" dirty="0" err="1"/>
              <a:t>Hegela</a:t>
            </a:r>
            <a:r>
              <a:rPr lang="sk-SK" dirty="0"/>
              <a:t>, ktorá sa súčasne (zatiaľ mimo Marxa) chápe ako kritika filozofie dejín ako takej. (1. fáza). </a:t>
            </a:r>
          </a:p>
          <a:p>
            <a:r>
              <a:rPr lang="sk-SK" b="1" dirty="0"/>
              <a:t>Neskoršie</a:t>
            </a:r>
            <a:r>
              <a:rPr lang="sk-SK" dirty="0"/>
              <a:t> </a:t>
            </a:r>
            <a:r>
              <a:rPr lang="sk-SK" dirty="0" smtClean="0"/>
              <a:t>(II. fáza) potom </a:t>
            </a:r>
            <a:r>
              <a:rPr lang="sk-SK" dirty="0"/>
              <a:t>nastupuje potom Marx vedľa </a:t>
            </a:r>
            <a:r>
              <a:rPr lang="sk-SK" dirty="0" err="1"/>
              <a:t>Hegela</a:t>
            </a:r>
            <a:r>
              <a:rPr lang="sk-SK" dirty="0"/>
              <a:t> ako referenčný bod dejinného myslenia, a teda tiež i ako styčný bod a </a:t>
            </a:r>
            <a:r>
              <a:rPr lang="sk-SK" i="1" dirty="0"/>
              <a:t>predmet kritiky.</a:t>
            </a:r>
            <a:r>
              <a:rPr lang="sk-SK" dirty="0"/>
              <a:t> </a:t>
            </a:r>
          </a:p>
          <a:p>
            <a:r>
              <a:rPr lang="sk-SK" dirty="0"/>
              <a:t>V tejto </a:t>
            </a:r>
            <a:r>
              <a:rPr lang="sk-SK" dirty="0" smtClean="0"/>
              <a:t>kriticko-</a:t>
            </a:r>
            <a:r>
              <a:rPr lang="sk-SK" dirty="0" err="1" smtClean="0"/>
              <a:t>rekonštruktívnej</a:t>
            </a:r>
            <a:r>
              <a:rPr lang="sk-SK" dirty="0" smtClean="0"/>
              <a:t> </a:t>
            </a:r>
            <a:r>
              <a:rPr lang="sk-SK" dirty="0"/>
              <a:t>reflexii dejín je pritom možné rozlíšiť </a:t>
            </a:r>
            <a:r>
              <a:rPr lang="sk-SK" dirty="0" smtClean="0"/>
              <a:t>tie najrozmanitejšie </a:t>
            </a:r>
            <a:r>
              <a:rPr lang="sk-SK" dirty="0"/>
              <a:t>formulácie a roviny, no napriek tomu je potrebné vedieť, nakoľko sú v nej vypracované súvisiace problémové konštelácie.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12399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877</TotalTime>
  <Words>233</Words>
  <Application>Microsoft Office PowerPoint</Application>
  <PresentationFormat>Širokouhlá</PresentationFormat>
  <Paragraphs>75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Gill Sans MT</vt:lpstr>
      <vt:lpstr>Gallery</vt:lpstr>
      <vt:lpstr>Prezentácia programu PowerPoint</vt:lpstr>
      <vt:lpstr>Prezentácia programu PowerPoint</vt:lpstr>
      <vt:lpstr>Prezentácia programu PowerPoint</vt:lpstr>
      <vt:lpstr>Pozitivizmus a FD </vt:lpstr>
      <vt:lpstr>1. Krátke dejiny filozofie dejín</vt:lpstr>
      <vt:lpstr>2. Svojrázna disciplína </vt:lpstr>
      <vt:lpstr>3. Mnoho teórii </vt:lpstr>
      <vt:lpstr>4. Dvojaké dovŕšenie filozofie dejín (hegel a Marx)   </vt:lpstr>
      <vt:lpstr>5. Kritika Hegela a Marxa</vt:lpstr>
      <vt:lpstr>6. Dve kritické pozície  </vt:lpstr>
      <vt:lpstr>II. Časť prednášky</vt:lpstr>
      <vt:lpstr>7. Strata hodnovernosti a empirický deficit</vt:lpstr>
      <vt:lpstr>8. Strata univerzálnosti </vt:lpstr>
      <vt:lpstr>9. Vzostup „kultúry“ </vt:lpstr>
      <vt:lpstr>10. Záujem o reálne dejiny </vt:lpstr>
      <vt:lpstr>11. Vyblednutie staroeurópskeho obrazu sveta   </vt:lpstr>
      <vt:lpstr>Heslá – novej FD</vt:lpstr>
      <vt:lpstr>Delenie novej FD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User</dc:creator>
  <cp:lastModifiedBy>User</cp:lastModifiedBy>
  <cp:revision>12</cp:revision>
  <dcterms:created xsi:type="dcterms:W3CDTF">2020-02-03T21:39:35Z</dcterms:created>
  <dcterms:modified xsi:type="dcterms:W3CDTF">2020-02-07T11:22:55Z</dcterms:modified>
</cp:coreProperties>
</file>