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3779" y="530456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sk-SK" b="1" dirty="0" err="1"/>
              <a:t>Wilhelm</a:t>
            </a:r>
            <a:r>
              <a:rPr lang="sk-SK" b="1" dirty="0"/>
              <a:t> </a:t>
            </a:r>
            <a:r>
              <a:rPr lang="sk-SK" b="1" dirty="0" err="1" smtClean="0"/>
              <a:t>Dilthey</a:t>
            </a:r>
            <a:r>
              <a:rPr lang="sk-SK" dirty="0"/>
              <a:t> </a:t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dirty="0" smtClean="0"/>
              <a:t>Kritika </a:t>
            </a:r>
            <a:r>
              <a:rPr lang="sk-SK" b="1" dirty="0"/>
              <a:t>historického rozumu 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390" y="827313"/>
            <a:ext cx="2824998" cy="411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8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19</a:t>
            </a:r>
            <a:r>
              <a:rPr lang="sk-SK" dirty="0"/>
              <a:t>. november 1833, </a:t>
            </a:r>
            <a:r>
              <a:rPr lang="sk-SK" dirty="0" err="1"/>
              <a:t>Wiesbaden-Biebrich</a:t>
            </a:r>
            <a:r>
              <a:rPr lang="sk-SK" dirty="0"/>
              <a:t>, </a:t>
            </a:r>
            <a:r>
              <a:rPr lang="sk-SK" dirty="0" err="1"/>
              <a:t>Hesensko</a:t>
            </a:r>
            <a:r>
              <a:rPr lang="sk-SK" dirty="0"/>
              <a:t>, Nemecko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1. október </a:t>
            </a:r>
            <a:r>
              <a:rPr lang="sk-SK" dirty="0"/>
              <a:t>1911, </a:t>
            </a:r>
            <a:r>
              <a:rPr lang="sk-SK" dirty="0" err="1"/>
              <a:t>Seis</a:t>
            </a:r>
            <a:r>
              <a:rPr lang="sk-SK" dirty="0"/>
              <a:t> </a:t>
            </a:r>
            <a:r>
              <a:rPr lang="sk-SK" dirty="0" err="1"/>
              <a:t>am</a:t>
            </a:r>
            <a:r>
              <a:rPr lang="sk-SK" dirty="0"/>
              <a:t> </a:t>
            </a:r>
            <a:r>
              <a:rPr lang="sk-SK" dirty="0" err="1"/>
              <a:t>Schlern</a:t>
            </a:r>
            <a:r>
              <a:rPr lang="sk-SK" dirty="0"/>
              <a:t>, </a:t>
            </a:r>
            <a:r>
              <a:rPr lang="sk-SK" dirty="0" smtClean="0"/>
              <a:t>Taliansko</a:t>
            </a:r>
          </a:p>
          <a:p>
            <a:pPr marL="0" indent="0">
              <a:buNone/>
            </a:pPr>
            <a:r>
              <a:rPr lang="sk-SK" dirty="0" smtClean="0"/>
              <a:t> </a:t>
            </a:r>
            <a:r>
              <a:rPr lang="sk-SK" dirty="0"/>
              <a:t>bol nemecký psychológ, pedagóg a filozof - predstaviteľ filozofie života, </a:t>
            </a:r>
            <a:r>
              <a:rPr lang="sk-SK" dirty="0" err="1"/>
              <a:t>duchovednej</a:t>
            </a:r>
            <a:r>
              <a:rPr lang="sk-SK" dirty="0"/>
              <a:t> pedagogiky </a:t>
            </a:r>
            <a:r>
              <a:rPr lang="sk-SK" dirty="0" err="1"/>
              <a:t>hermeneutickej</a:t>
            </a:r>
            <a:r>
              <a:rPr lang="sk-SK" dirty="0"/>
              <a:t> pedagogiky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Hlavné dielo: </a:t>
            </a:r>
            <a:r>
              <a:rPr lang="sk-SK" b="1" dirty="0" smtClean="0"/>
              <a:t>Podstata filozofie (1907)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1217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dirty="0"/>
              <a:t>V </a:t>
            </a:r>
            <a:r>
              <a:rPr lang="sk-SK" dirty="0" err="1"/>
              <a:t>rekonštruktívnej</a:t>
            </a:r>
            <a:r>
              <a:rPr lang="sk-SK" dirty="0"/>
              <a:t> fáze </a:t>
            </a:r>
            <a:r>
              <a:rPr lang="sk-SK" dirty="0" err="1"/>
              <a:t>pohegelovského</a:t>
            </a:r>
            <a:r>
              <a:rPr lang="sk-SK" dirty="0"/>
              <a:t> dejinného myslenia predstavuje </a:t>
            </a:r>
            <a:r>
              <a:rPr lang="sk-SK" dirty="0" err="1"/>
              <a:t>Wilhelm</a:t>
            </a:r>
            <a:r>
              <a:rPr lang="sk-SK" dirty="0"/>
              <a:t> </a:t>
            </a:r>
            <a:r>
              <a:rPr lang="sk-SK" dirty="0" err="1"/>
              <a:t>Dilthey</a:t>
            </a:r>
            <a:r>
              <a:rPr lang="sk-SK" dirty="0"/>
              <a:t> jednu </a:t>
            </a:r>
            <a:r>
              <a:rPr lang="sk-SK" b="1" dirty="0"/>
              <a:t>z najvplyvnejších pozícií</a:t>
            </a:r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b="1" dirty="0" err="1"/>
              <a:t>novovysvetlenie</a:t>
            </a:r>
            <a:r>
              <a:rPr lang="sk-SK" b="1" dirty="0"/>
              <a:t> historického vedenia vo frontálnom postavení ku konceptom</a:t>
            </a:r>
          </a:p>
          <a:p>
            <a:pPr marL="0" indent="0">
              <a:buNone/>
            </a:pPr>
            <a:r>
              <a:rPr lang="sk-SK" dirty="0"/>
              <a:t>- a. </a:t>
            </a:r>
            <a:r>
              <a:rPr lang="sk-SK" b="1" dirty="0" smtClean="0"/>
              <a:t>kritika metafyzickej tradície</a:t>
            </a:r>
            <a:r>
              <a:rPr lang="sk-SK" dirty="0" smtClean="0"/>
              <a:t>: </a:t>
            </a:r>
            <a:r>
              <a:rPr lang="sk-SK" dirty="0"/>
              <a:t>v </a:t>
            </a:r>
            <a:r>
              <a:rPr lang="sk-SK" i="1" dirty="0"/>
              <a:t>Úvod do duchovných vied </a:t>
            </a:r>
            <a:r>
              <a:rPr lang="sk-SK" dirty="0"/>
              <a:t>z roku 1883, je podstatne vedené myšlienkou, že adekvátne pochopenie spoločensko-dejinného sveta je možné </a:t>
            </a:r>
            <a:r>
              <a:rPr lang="sk-SK" b="1" dirty="0"/>
              <a:t>až po prekonaní metafyzického myslenia</a:t>
            </a:r>
            <a:r>
              <a:rPr lang="sk-SK" dirty="0"/>
              <a:t>. </a:t>
            </a:r>
          </a:p>
          <a:p>
            <a:pPr marL="0" indent="0">
              <a:buNone/>
            </a:pPr>
            <a:r>
              <a:rPr lang="sk-SK" dirty="0"/>
              <a:t>- b. </a:t>
            </a:r>
            <a:r>
              <a:rPr lang="sk-SK" b="1" dirty="0"/>
              <a:t>Kantova transcendentálna filozofia, </a:t>
            </a:r>
            <a:r>
              <a:rPr lang="sk-SK" dirty="0"/>
              <a:t>ktorá musí byť doplnená a korigovaná &gt;</a:t>
            </a:r>
            <a:r>
              <a:rPr lang="sk-SK" b="1" dirty="0"/>
              <a:t>Kritikou historického ro</a:t>
            </a:r>
            <a:r>
              <a:rPr lang="sk-SK" dirty="0"/>
              <a:t>zumu&lt;</a:t>
            </a:r>
          </a:p>
          <a:p>
            <a:pPr marL="0" indent="0">
              <a:buNone/>
            </a:pPr>
            <a:r>
              <a:rPr lang="sk-SK" dirty="0"/>
              <a:t>- c. v 19.storočí prebiehajúce duchovno-vedecké učenie a skúmanie, ktoré ostalo doteraz bez primeranej </a:t>
            </a:r>
            <a:r>
              <a:rPr lang="sk-SK" b="1" dirty="0"/>
              <a:t>reflexie </a:t>
            </a:r>
            <a:r>
              <a:rPr lang="sk-SK" b="1" dirty="0" smtClean="0"/>
              <a:t>metód</a:t>
            </a:r>
            <a:r>
              <a:rPr lang="sk-SK" dirty="0"/>
              <a:t> </a:t>
            </a:r>
            <a:r>
              <a:rPr lang="sk-SK" dirty="0" smtClean="0"/>
              <a:t>historického skúmania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501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prekonať </a:t>
            </a:r>
            <a:r>
              <a:rPr lang="sk-SK" b="1" dirty="0" err="1"/>
              <a:t>apriorizmus</a:t>
            </a:r>
            <a:r>
              <a:rPr lang="sk-SK" b="1" dirty="0"/>
              <a:t> </a:t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46761" y="2015732"/>
            <a:ext cx="10308094" cy="34506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dirty="0"/>
              <a:t> </a:t>
            </a:r>
            <a:r>
              <a:rPr lang="sk-SK" dirty="0" smtClean="0"/>
              <a:t>Proti </a:t>
            </a:r>
            <a:r>
              <a:rPr lang="sk-SK" dirty="0"/>
              <a:t>metafyzickému uväzneniu filozofie dejín sa </a:t>
            </a:r>
            <a:r>
              <a:rPr lang="sk-SK" b="1" dirty="0"/>
              <a:t>stavia </a:t>
            </a:r>
            <a:r>
              <a:rPr lang="sk-SK" b="1" dirty="0" smtClean="0"/>
              <a:t>kritiku </a:t>
            </a:r>
            <a:r>
              <a:rPr lang="sk-SK" b="1" dirty="0"/>
              <a:t>Kanta</a:t>
            </a:r>
            <a:r>
              <a:rPr lang="sk-SK" dirty="0"/>
              <a:t>, ktorej teóriu poznania podrobuje </a:t>
            </a:r>
            <a:r>
              <a:rPr lang="sk-SK" b="1" dirty="0"/>
              <a:t>dvojitej revízii: </a:t>
            </a:r>
            <a:endParaRPr lang="sk-SK" b="1" dirty="0" smtClean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 </a:t>
            </a:r>
            <a:r>
              <a:rPr lang="sk-SK" b="1" dirty="0" smtClean="0"/>
              <a:t>prekonať </a:t>
            </a:r>
            <a:r>
              <a:rPr lang="sk-SK" b="1" dirty="0" err="1"/>
              <a:t>apriorizmus</a:t>
            </a:r>
            <a:r>
              <a:rPr lang="sk-SK" b="1" dirty="0"/>
              <a:t> </a:t>
            </a:r>
          </a:p>
          <a:p>
            <a:pPr marL="0" indent="0">
              <a:buNone/>
            </a:pPr>
            <a:r>
              <a:rPr lang="sk-SK" dirty="0" smtClean="0"/>
              <a:t>		- </a:t>
            </a:r>
            <a:r>
              <a:rPr lang="sk-SK" dirty="0"/>
              <a:t>namiesto toho vychádzať zo subjektu v jeho dejinách </a:t>
            </a:r>
          </a:p>
          <a:p>
            <a:pPr marL="0" indent="0">
              <a:buNone/>
            </a:pPr>
            <a:r>
              <a:rPr lang="sk-SK" b="1" dirty="0"/>
              <a:t> </a:t>
            </a:r>
            <a:r>
              <a:rPr lang="sk-SK" b="1" dirty="0" smtClean="0"/>
              <a:t>V</a:t>
            </a:r>
            <a:r>
              <a:rPr lang="sk-SK" b="1" dirty="0"/>
              <a:t> živote subjektu sú pôsobiace dejinno-sociálne kategórie, ktoré majú svoje bytie v reálnych obsahoch historického sveta, nie v čírom a jemnom vzduchu Kantovej kritiky rozumu</a:t>
            </a:r>
            <a:r>
              <a:rPr lang="sk-SK" dirty="0"/>
              <a:t>. </a:t>
            </a:r>
          </a:p>
          <a:p>
            <a:pPr marL="0" indent="0">
              <a:buNone/>
            </a:pPr>
            <a:r>
              <a:rPr lang="sk-SK" dirty="0"/>
              <a:t> </a:t>
            </a:r>
            <a:r>
              <a:rPr lang="sk-SK" dirty="0" smtClean="0"/>
              <a:t>	- </a:t>
            </a:r>
            <a:r>
              <a:rPr lang="sk-SK" dirty="0"/>
              <a:t>Subjekt historického porozumenia je nie len </a:t>
            </a:r>
            <a:r>
              <a:rPr lang="sk-SK" dirty="0" err="1" smtClean="0"/>
              <a:t>chtiaci</a:t>
            </a:r>
            <a:r>
              <a:rPr lang="sk-SK" dirty="0" smtClean="0"/>
              <a:t> </a:t>
            </a:r>
            <a:r>
              <a:rPr lang="sk-SK" dirty="0"/>
              <a:t>a cítiaci, ale aj dejinne existujúci. </a:t>
            </a:r>
          </a:p>
          <a:p>
            <a:pPr marL="0" indent="0">
              <a:buNone/>
            </a:pPr>
            <a:r>
              <a:rPr lang="sk-SK" dirty="0"/>
              <a:t>- Kľúčovým bodom duchovno-vedeckej metódy sa stáva – podobne ako pri </a:t>
            </a:r>
            <a:r>
              <a:rPr lang="sk-SK" dirty="0" err="1"/>
              <a:t>Vicovi</a:t>
            </a:r>
            <a:r>
              <a:rPr lang="sk-SK" dirty="0"/>
              <a:t> - určitá príslušnosť poznávajúceho k svojmu objektu.</a:t>
            </a:r>
          </a:p>
          <a:p>
            <a:pPr marL="0" indent="0">
              <a:buNone/>
            </a:pPr>
            <a:r>
              <a:rPr lang="sk-SK" dirty="0" smtClean="0"/>
              <a:t>Zjavný </a:t>
            </a:r>
            <a:r>
              <a:rPr lang="sk-SK" dirty="0"/>
              <a:t>je vzťah k </a:t>
            </a:r>
            <a:r>
              <a:rPr lang="sk-SK" dirty="0" err="1"/>
              <a:t>Hegelovej</a:t>
            </a:r>
            <a:r>
              <a:rPr lang="sk-SK" dirty="0"/>
              <a:t> teórii objektívneho ducha, pričom </a:t>
            </a:r>
            <a:r>
              <a:rPr lang="sk-SK" dirty="0" err="1"/>
              <a:t>Dilthey</a:t>
            </a:r>
            <a:r>
              <a:rPr lang="sk-SK" dirty="0"/>
              <a:t> </a:t>
            </a:r>
            <a:r>
              <a:rPr lang="sk-SK" dirty="0" smtClean="0"/>
              <a:t>zosilňuje </a:t>
            </a:r>
            <a:r>
              <a:rPr lang="sk-SK" dirty="0"/>
              <a:t>dejinný spôsob chápania tým, že priraďuje aj podoby absolútneho ducha (umenie, náboženstvo, filozofia) </a:t>
            </a:r>
            <a:r>
              <a:rPr lang="sk-SK" dirty="0" err="1"/>
              <a:t>objektiváciám</a:t>
            </a:r>
            <a:r>
              <a:rPr lang="sk-SK" dirty="0"/>
              <a:t> ľudského bytia a tieto k tomu potom odvodzuje </a:t>
            </a:r>
            <a:r>
              <a:rPr lang="sk-SK" b="1" dirty="0"/>
              <a:t>nie zo všeobecne rozumnej vôle, ale z konkrétnej reality života</a:t>
            </a:r>
            <a:r>
              <a:rPr lang="sk-SK" dirty="0"/>
              <a:t>.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1662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vyjadrenia a porozumenia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39139" y="2015732"/>
            <a:ext cx="10315715" cy="34506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k-SK" dirty="0"/>
              <a:t>Až prostredníctvom tohto </a:t>
            </a:r>
            <a:r>
              <a:rPr lang="sk-SK" dirty="0" smtClean="0"/>
              <a:t>kroku </a:t>
            </a:r>
            <a:r>
              <a:rPr lang="sk-SK" b="1" dirty="0"/>
              <a:t>(vyjadrenia a porozumenia)</a:t>
            </a:r>
            <a:r>
              <a:rPr lang="sk-SK" dirty="0"/>
              <a:t> je pochopený ľudský život ako dejinný a ako celý dejinne. </a:t>
            </a:r>
          </a:p>
          <a:p>
            <a:pPr marL="0" indent="0">
              <a:buNone/>
            </a:pPr>
            <a:r>
              <a:rPr lang="sk-SK" dirty="0"/>
              <a:t>- teda Objektom duchovnej vedy (aj dejín) sa stáva ľudský svet len vtedy, pokiaľ sú prežívané ľudské situácie, pokiaľ dostávajú svoj tvar v životných vyjadreniach a pokiaľ bude týmto vyjadreniam porozumené. </a:t>
            </a:r>
          </a:p>
          <a:p>
            <a:pPr marL="0" indent="0">
              <a:buNone/>
            </a:pPr>
            <a:r>
              <a:rPr lang="sk-SK" dirty="0"/>
              <a:t> </a:t>
            </a:r>
            <a:r>
              <a:rPr lang="sk-SK" dirty="0" smtClean="0"/>
              <a:t>Tým </a:t>
            </a:r>
            <a:r>
              <a:rPr lang="sk-SK" dirty="0"/>
              <a:t>stojí historický objekt v špecifickom, komunikatívnom vzťahu </a:t>
            </a:r>
            <a:r>
              <a:rPr lang="sk-SK" dirty="0" err="1"/>
              <a:t>rozumiacemu</a:t>
            </a:r>
            <a:r>
              <a:rPr lang="sk-SK" dirty="0"/>
              <a:t> subjektu. </a:t>
            </a:r>
            <a:r>
              <a:rPr lang="sk-SK" b="1" dirty="0"/>
              <a:t>Všetko dejinné je časťou obšírnej životnej súvislosti</a:t>
            </a:r>
          </a:p>
          <a:p>
            <a:pPr>
              <a:buFontTx/>
              <a:buChar char="-"/>
            </a:pPr>
            <a:r>
              <a:rPr lang="sk-SK" b="1" dirty="0" smtClean="0"/>
              <a:t>dejiny </a:t>
            </a:r>
            <a:r>
              <a:rPr lang="sk-SK" b="1" dirty="0"/>
              <a:t>sú </a:t>
            </a:r>
            <a:r>
              <a:rPr lang="sk-SK" b="1" dirty="0" smtClean="0"/>
              <a:t>subjektu </a:t>
            </a:r>
            <a:r>
              <a:rPr lang="sk-SK" b="1" dirty="0"/>
              <a:t>nielenže určitým spôsobom sprístupnené, ale sú aj prostriedkom jeho </a:t>
            </a:r>
            <a:r>
              <a:rPr lang="sk-SK" b="1" dirty="0" err="1" smtClean="0"/>
              <a:t>samosprístupnenia</a:t>
            </a:r>
            <a:endParaRPr lang="sk-SK" b="1" dirty="0"/>
          </a:p>
          <a:p>
            <a:pPr marL="0" indent="0">
              <a:buNone/>
            </a:pPr>
            <a:r>
              <a:rPr lang="sk-SK" b="1" dirty="0"/>
              <a:t>	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  <a:r>
              <a:rPr lang="sk-SK" dirty="0" smtClean="0"/>
              <a:t>- </a:t>
            </a:r>
            <a:r>
              <a:rPr lang="sk-SK" dirty="0"/>
              <a:t>Logickú štruktúru porozumenia definuje </a:t>
            </a:r>
            <a:r>
              <a:rPr lang="sk-SK" dirty="0" err="1"/>
              <a:t>Dilthey</a:t>
            </a:r>
            <a:r>
              <a:rPr lang="sk-SK" dirty="0"/>
              <a:t> </a:t>
            </a:r>
            <a:r>
              <a:rPr lang="sk-SK" b="1" dirty="0"/>
              <a:t>cez vzťah celku a časti </a:t>
            </a:r>
            <a:r>
              <a:rPr lang="sk-SK" dirty="0"/>
              <a:t>– získava svoju </a:t>
            </a:r>
            <a:r>
              <a:rPr lang="sk-SK" dirty="0" err="1"/>
              <a:t>epistemologickú</a:t>
            </a:r>
            <a:r>
              <a:rPr lang="sk-SK" dirty="0"/>
              <a:t> prioritnú pozíciu. </a:t>
            </a:r>
          </a:p>
          <a:p>
            <a:pPr marL="0" indent="0">
              <a:buNone/>
            </a:pPr>
            <a:r>
              <a:rPr lang="sk-SK" dirty="0"/>
              <a:t>- Odkázanie časti na celok zhrňuje </a:t>
            </a:r>
            <a:r>
              <a:rPr lang="sk-SK" dirty="0" err="1"/>
              <a:t>Dilthey</a:t>
            </a:r>
            <a:r>
              <a:rPr lang="sk-SK" dirty="0"/>
              <a:t> pod kategóriou </a:t>
            </a:r>
            <a:r>
              <a:rPr lang="sk-SK" i="1" dirty="0"/>
              <a:t>význam</a:t>
            </a:r>
            <a:r>
              <a:rPr lang="sk-SK" dirty="0"/>
              <a:t>. </a:t>
            </a:r>
            <a:r>
              <a:rPr lang="sk-SK" b="1" dirty="0"/>
              <a:t>Porozumenie znamená funkciu pochopiť význam jedného pre druhého, pre celok. </a:t>
            </a:r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marL="0" indent="0">
              <a:buNone/>
            </a:pPr>
            <a:r>
              <a:rPr lang="sk-SK" dirty="0"/>
              <a:t>„Tým že sa v </a:t>
            </a:r>
            <a:r>
              <a:rPr lang="sk-SK" i="1" dirty="0"/>
              <a:t>spomínaní</a:t>
            </a:r>
            <a:r>
              <a:rPr lang="sk-SK" dirty="0"/>
              <a:t> pozeráme späť, chápeme súvislosť uplynutých častí životného procesu pod kategóriou </a:t>
            </a:r>
            <a:r>
              <a:rPr lang="sk-SK" u="sng" dirty="0"/>
              <a:t>význam.</a:t>
            </a:r>
            <a:r>
              <a:rPr lang="sk-SK" dirty="0"/>
              <a:t> Keď žijeme v </a:t>
            </a:r>
            <a:r>
              <a:rPr lang="sk-SK" i="1" dirty="0"/>
              <a:t>súčasnosti,</a:t>
            </a:r>
            <a:r>
              <a:rPr lang="sk-SK" dirty="0"/>
              <a:t> ktorá je preplnená realitami, zažívame v pociťovaní jej pozitívnu a negatívnu </a:t>
            </a:r>
            <a:r>
              <a:rPr lang="sk-SK" i="1" dirty="0"/>
              <a:t>hodnotu,</a:t>
            </a:r>
            <a:r>
              <a:rPr lang="sk-SK" dirty="0"/>
              <a:t> a ako sa naťahujeme za budúcnosťou, tak z tohto vzťahu vzniká kategória </a:t>
            </a:r>
            <a:r>
              <a:rPr lang="sk-SK" i="1" u="sng" dirty="0"/>
              <a:t>účelu</a:t>
            </a:r>
            <a:r>
              <a:rPr lang="sk-SK" u="sng" dirty="0"/>
              <a:t>.</a:t>
            </a:r>
            <a:r>
              <a:rPr lang="sk-SK" dirty="0"/>
              <a:t>..Žiadna z týchto kategórií nemôže byť podriadená druhej, </a:t>
            </a:r>
            <a:r>
              <a:rPr lang="sk-SK" dirty="0" smtClean="0"/>
              <a:t>pretože </a:t>
            </a:r>
            <a:r>
              <a:rPr lang="sk-SK" dirty="0"/>
              <a:t>každá robí prístupným celok života z iného pohľadu. </a:t>
            </a:r>
            <a:r>
              <a:rPr lang="sk-SK" b="1" dirty="0"/>
              <a:t>Tak sú vzájomne neporovnateľné.“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498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07721" y="804519"/>
            <a:ext cx="10247134" cy="1049235"/>
          </a:xfrm>
        </p:spPr>
        <p:txBody>
          <a:bodyPr>
            <a:normAutofit/>
          </a:bodyPr>
          <a:lstStyle/>
          <a:p>
            <a:r>
              <a:rPr lang="sk-SK" b="1" dirty="0"/>
              <a:t>dejinnosť </a:t>
            </a:r>
            <a:r>
              <a:rPr lang="sk-SK" b="1" dirty="0" smtClean="0"/>
              <a:t>subjektu (</a:t>
            </a:r>
            <a:r>
              <a:rPr lang="sk-SK" b="1" dirty="0" err="1" smtClean="0"/>
              <a:t>Samospoznanie</a:t>
            </a:r>
            <a:r>
              <a:rPr lang="sk-SK" b="1" dirty="0" smtClean="0"/>
              <a:t>)</a:t>
            </a:r>
            <a:endParaRPr lang="sk-SK" b="1" i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67741" y="2015732"/>
            <a:ext cx="10087114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1200" dirty="0" smtClean="0"/>
              <a:t>Dejiny </a:t>
            </a:r>
            <a:r>
              <a:rPr lang="sk-SK" sz="1200" dirty="0"/>
              <a:t>nie sú len objektom </a:t>
            </a:r>
            <a:r>
              <a:rPr lang="sk-SK" sz="1200" dirty="0" err="1"/>
              <a:t>sui</a:t>
            </a:r>
            <a:r>
              <a:rPr lang="sk-SK" sz="1200" dirty="0"/>
              <a:t> </a:t>
            </a:r>
            <a:r>
              <a:rPr lang="sk-SK" sz="1200" dirty="0" err="1"/>
              <a:t>generis</a:t>
            </a:r>
            <a:r>
              <a:rPr lang="sk-SK" sz="1200" dirty="0"/>
              <a:t> pre subjekt, ale médiom svojho </a:t>
            </a:r>
            <a:r>
              <a:rPr lang="sk-SK" sz="1200" dirty="0" err="1"/>
              <a:t>sebabytia</a:t>
            </a:r>
            <a:r>
              <a:rPr lang="sk-SK" sz="1200" dirty="0"/>
              <a:t> a svojho </a:t>
            </a:r>
            <a:r>
              <a:rPr lang="sk-SK" sz="1200" dirty="0" err="1"/>
              <a:t>sebaporozumenia</a:t>
            </a:r>
            <a:r>
              <a:rPr lang="sk-SK" sz="1200" dirty="0"/>
              <a:t>. </a:t>
            </a:r>
            <a:r>
              <a:rPr lang="sk-SK" sz="1200" b="1" dirty="0"/>
              <a:t>Ide o to, vnímať dejiny ako poslednú dimenziu a obšírny horizont všetkého ľudského bytia</a:t>
            </a:r>
            <a:r>
              <a:rPr lang="sk-SK" sz="1200" dirty="0"/>
              <a:t>. </a:t>
            </a:r>
          </a:p>
          <a:p>
            <a:pPr marL="0" indent="0">
              <a:buNone/>
            </a:pPr>
            <a:r>
              <a:rPr lang="sk-SK" sz="1200" b="1" dirty="0" smtClean="0"/>
              <a:t> </a:t>
            </a:r>
            <a:r>
              <a:rPr lang="sk-SK" sz="1200" b="1" dirty="0"/>
              <a:t>Sloboda </a:t>
            </a:r>
            <a:r>
              <a:rPr lang="sk-SK" sz="1200" dirty="0"/>
              <a:t>nie je slobodou indiferentnej učenosti, ale slobodou nájdenia zmyslu v dejinách, slobodou ktorá nie je fixovaná ani práve platnými horizontami, ani metafyzicko-dejinno-filozofickými predpokladmi.</a:t>
            </a:r>
          </a:p>
          <a:p>
            <a:pPr marL="0" indent="0">
              <a:buNone/>
            </a:pPr>
            <a:r>
              <a:rPr lang="sk-SK" sz="1200" dirty="0"/>
              <a:t> </a:t>
            </a:r>
          </a:p>
          <a:p>
            <a:pPr marL="0" indent="0">
              <a:buNone/>
            </a:pPr>
            <a:r>
              <a:rPr lang="sk-SK" sz="1200" b="1" dirty="0"/>
              <a:t>Obidve </a:t>
            </a:r>
            <a:r>
              <a:rPr lang="sk-SK" sz="1200" b="1" dirty="0" err="1"/>
              <a:t>najvonkajšie</a:t>
            </a:r>
            <a:r>
              <a:rPr lang="sk-SK" sz="1200" b="1" dirty="0"/>
              <a:t> podoby histórie, </a:t>
            </a:r>
            <a:r>
              <a:rPr lang="sk-SK" sz="1200" b="1" dirty="0" err="1"/>
              <a:t>samobiografia</a:t>
            </a:r>
            <a:r>
              <a:rPr lang="sk-SK" sz="1200" b="1" dirty="0"/>
              <a:t> a univerzálne dejiny</a:t>
            </a:r>
            <a:r>
              <a:rPr lang="sk-SK" sz="1200" dirty="0"/>
              <a:t>, sú jadrom dejinného: Ide o pochopenie, že človek je dejinný a že je tým úplne na dejiny odkázaný. </a:t>
            </a:r>
          </a:p>
          <a:p>
            <a:pPr marL="0" indent="0">
              <a:buNone/>
            </a:pPr>
            <a:r>
              <a:rPr lang="sk-SK" sz="1200" dirty="0"/>
              <a:t> </a:t>
            </a:r>
          </a:p>
          <a:p>
            <a:pPr marL="0" indent="0">
              <a:buNone/>
            </a:pPr>
            <a:r>
              <a:rPr lang="sk-SK" sz="1200" dirty="0"/>
              <a:t>- Dejiny sú miestom </a:t>
            </a:r>
            <a:r>
              <a:rPr lang="sk-SK" sz="1200" dirty="0" err="1"/>
              <a:t>samotvarovania</a:t>
            </a:r>
            <a:r>
              <a:rPr lang="sk-SK" sz="1200" dirty="0"/>
              <a:t> a médiom </a:t>
            </a:r>
            <a:r>
              <a:rPr lang="sk-SK" sz="1200" dirty="0" err="1"/>
              <a:t>samospoznania</a:t>
            </a:r>
            <a:r>
              <a:rPr lang="sk-SK" sz="1200" dirty="0"/>
              <a:t>; však všetky ostatné otázky o hodnote dejín majú nakoniec svoje riešenie v tom, že sa človek sám v nich poznáva. </a:t>
            </a:r>
          </a:p>
          <a:p>
            <a:pPr marL="0" indent="0">
              <a:buNone/>
            </a:pP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393306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51214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28</TotalTime>
  <Words>84</Words>
  <Application>Microsoft Office PowerPoint</Application>
  <PresentationFormat>Širokouhlá</PresentationFormat>
  <Paragraphs>38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Wilhelm Dilthey  </vt:lpstr>
      <vt:lpstr>Prezentácia programu PowerPoint</vt:lpstr>
      <vt:lpstr>Prezentácia programu PowerPoint</vt:lpstr>
      <vt:lpstr>prekonať apriorizmus  </vt:lpstr>
      <vt:lpstr>vyjadrenia a porozumenia</vt:lpstr>
      <vt:lpstr>dejinnosť subjektu (Samospoznanie)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Wilhelm Dilthey</dc:title>
  <dc:creator>User</dc:creator>
  <cp:lastModifiedBy>User</cp:lastModifiedBy>
  <cp:revision>4</cp:revision>
  <dcterms:created xsi:type="dcterms:W3CDTF">2021-05-11T12:26:15Z</dcterms:created>
  <dcterms:modified xsi:type="dcterms:W3CDTF">2021-05-11T12:55:11Z</dcterms:modified>
</cp:coreProperties>
</file>