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sz="4800" b="1" u="sng" dirty="0" smtClean="0"/>
              <a:t>O. </a:t>
            </a:r>
            <a:r>
              <a:rPr lang="sk-SK" sz="4800" b="1" u="sng" dirty="0" err="1" smtClean="0"/>
              <a:t>Spengler</a:t>
            </a:r>
            <a:r>
              <a:rPr lang="sk-SK" sz="4800" b="1" u="sng" dirty="0" smtClean="0"/>
              <a:t> </a:t>
            </a:r>
            <a:br>
              <a:rPr lang="sk-SK" sz="4800" b="1" u="sng" dirty="0" smtClean="0"/>
            </a:br>
            <a:r>
              <a:rPr lang="sk-SK" sz="4800" b="1" u="sng" dirty="0" smtClean="0"/>
              <a:t>civilizácia </a:t>
            </a:r>
            <a:r>
              <a:rPr lang="sk-SK" sz="4800" b="1" u="sng" dirty="0"/>
              <a:t>a filozofia dejín </a:t>
            </a:r>
            <a:endParaRPr lang="sk-SK" sz="48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17058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u="sng" dirty="0" err="1"/>
              <a:t>Oswald</a:t>
            </a:r>
            <a:r>
              <a:rPr lang="sk-SK" b="1" u="sng" dirty="0"/>
              <a:t> </a:t>
            </a:r>
            <a:r>
              <a:rPr lang="sk-SK" b="1" u="sng" dirty="0" err="1"/>
              <a:t>Spengler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451579" y="2015732"/>
            <a:ext cx="7230867" cy="3450613"/>
          </a:xfrm>
        </p:spPr>
        <p:txBody>
          <a:bodyPr/>
          <a:lstStyle/>
          <a:p>
            <a:pPr marL="0" indent="0">
              <a:buNone/>
            </a:pPr>
            <a:r>
              <a:rPr lang="sk-SK" dirty="0" smtClean="0"/>
              <a:t>(* </a:t>
            </a:r>
            <a:r>
              <a:rPr lang="sk-SK" dirty="0"/>
              <a:t>28. máj 1880, </a:t>
            </a:r>
            <a:r>
              <a:rPr lang="sk-SK" dirty="0" err="1"/>
              <a:t>Blankenburg</a:t>
            </a:r>
            <a:r>
              <a:rPr lang="sk-SK" dirty="0"/>
              <a:t> </a:t>
            </a:r>
            <a:r>
              <a:rPr lang="sk-SK" dirty="0" err="1"/>
              <a:t>am</a:t>
            </a:r>
            <a:r>
              <a:rPr lang="sk-SK" dirty="0"/>
              <a:t> </a:t>
            </a:r>
            <a:r>
              <a:rPr lang="sk-SK" dirty="0" err="1"/>
              <a:t>Harz</a:t>
            </a:r>
            <a:r>
              <a:rPr lang="sk-SK" dirty="0"/>
              <a:t> - † 8. máj 1936, Mníchov) bol nemecký filozof, kulturológ,  skúmal kultúru a dejiny.</a:t>
            </a:r>
          </a:p>
          <a:p>
            <a:pPr marL="0" indent="0">
              <a:buNone/>
            </a:pPr>
            <a:r>
              <a:rPr lang="sk-SK" dirty="0"/>
              <a:t>- dielo </a:t>
            </a:r>
            <a:r>
              <a:rPr lang="sk-SK" i="1" dirty="0"/>
              <a:t>Zánik Západu: obrysy morfológie svetových dejín</a:t>
            </a:r>
            <a:r>
              <a:rPr lang="sk-SK" dirty="0"/>
              <a:t>;</a:t>
            </a:r>
          </a:p>
          <a:p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008" y="472044"/>
            <a:ext cx="3304562" cy="499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047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Hlavný pojem dejín – kultúra</a:t>
            </a:r>
            <a:br>
              <a:rPr lang="sk-SK" dirty="0" smtClean="0"/>
            </a:br>
            <a:r>
              <a:rPr lang="sk-SK" dirty="0"/>
              <a:t>	 </a:t>
            </a:r>
            <a:r>
              <a:rPr lang="sk-SK" dirty="0" smtClean="0"/>
              <a:t>kultúra a civilizácia 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sk-SK" sz="5600" b="1" dirty="0" err="1"/>
              <a:t>Spengler</a:t>
            </a:r>
            <a:r>
              <a:rPr lang="sk-SK" sz="5600" b="1" dirty="0"/>
              <a:t> rozlíšil osem kultúr</a:t>
            </a:r>
            <a:r>
              <a:rPr lang="sk-SK" sz="5600" dirty="0"/>
              <a:t>:</a:t>
            </a:r>
            <a:r>
              <a:rPr lang="sk-SK" sz="5600" i="1" dirty="0"/>
              <a:t> indickú, čínsku, babylonskú, egyptskú, klasickú (grécku), magickú (perzsko-arabskú),západnú (európsku) a ruskú</a:t>
            </a:r>
            <a:r>
              <a:rPr lang="sk-SK" sz="5600" dirty="0"/>
              <a:t>. </a:t>
            </a:r>
            <a:endParaRPr lang="sk-SK" sz="5600" dirty="0" smtClean="0"/>
          </a:p>
          <a:p>
            <a:pPr marL="0" indent="0">
              <a:buNone/>
            </a:pPr>
            <a:r>
              <a:rPr lang="sk-SK" sz="5600" dirty="0" smtClean="0"/>
              <a:t>Každej </a:t>
            </a:r>
            <a:r>
              <a:rPr lang="sk-SK" sz="5600" dirty="0"/>
              <a:t>vymedzil osudových tisíc rokov, pričom tisícročie západnej kultúry práve uplynulo. </a:t>
            </a:r>
            <a:r>
              <a:rPr lang="sk-SK" sz="5600" b="1" dirty="0"/>
              <a:t>Každá kultúra má svoju jar, leto, jeseň, zimu. </a:t>
            </a:r>
            <a:r>
              <a:rPr lang="sk-SK" sz="5600" dirty="0"/>
              <a:t>Po skončení aktívnej fázy môže trvať ďalej, ale už </a:t>
            </a:r>
            <a:r>
              <a:rPr lang="sk-SK" sz="5600" b="1" dirty="0"/>
              <a:t>nie ako kultúra, ale len ako civilizácia, akýsi duchovne mŕtvy skelet</a:t>
            </a:r>
            <a:r>
              <a:rPr lang="sk-SK" sz="5600" dirty="0"/>
              <a:t>.</a:t>
            </a:r>
          </a:p>
          <a:p>
            <a:pPr marL="0" indent="0">
              <a:buNone/>
            </a:pPr>
            <a:r>
              <a:rPr lang="sk-SK" sz="5600" dirty="0"/>
              <a:t>- kultúry prezentuje ako organizmy, svetové dejiny sú ich biografiou. Každá z kultúr vzniká, prežíva svoje detstvo, mladosť, zrelosť a starobu potom, ako organizmus zaniká. Priebeh kultúry je organický, zákonite daný, žiadna kultúra s a nemôže vyhnúť svojej "nevyhnutnosti</a:t>
            </a:r>
            <a:r>
              <a:rPr lang="sk-SK" sz="5600" dirty="0" smtClean="0"/>
              <a:t>". – </a:t>
            </a:r>
            <a:r>
              <a:rPr lang="sk-SK" sz="5600" b="1" dirty="0" smtClean="0"/>
              <a:t>Cyklické chápanie dejín</a:t>
            </a:r>
            <a:endParaRPr lang="sk-SK" sz="5600" b="1" dirty="0"/>
          </a:p>
          <a:p>
            <a:pPr marL="0" indent="0">
              <a:buNone/>
            </a:pPr>
            <a:r>
              <a:rPr lang="sk-SK" sz="5600" dirty="0" smtClean="0"/>
              <a:t>Keď </a:t>
            </a:r>
            <a:r>
              <a:rPr lang="sk-SK" sz="5600" dirty="0"/>
              <a:t>kultúra vyčerpá svoje tvorivé možnosti a zaniká, </a:t>
            </a:r>
            <a:r>
              <a:rPr lang="sk-SK" sz="5600" dirty="0" err="1"/>
              <a:t>Spengler</a:t>
            </a:r>
            <a:r>
              <a:rPr lang="sk-SK" sz="5600" dirty="0"/>
              <a:t> zdôvodňuje toto jej vyčerpanie nástupom civilizácie ako úpadkovej formy. Práve tu nadobúda význam rozlíšenie medzi civilizáciou a </a:t>
            </a:r>
            <a:r>
              <a:rPr lang="sk-SK" sz="5600" dirty="0" smtClean="0"/>
              <a:t>kultúrou</a:t>
            </a:r>
            <a:r>
              <a:rPr lang="sk-SK" sz="5600" dirty="0"/>
              <a:t> </a:t>
            </a:r>
            <a:endParaRPr lang="sk-SK" sz="5600" dirty="0" smtClean="0"/>
          </a:p>
          <a:p>
            <a:pPr marL="0" indent="0">
              <a:buNone/>
            </a:pPr>
            <a:r>
              <a:rPr lang="sk-SK" sz="5600" dirty="0" smtClean="0"/>
              <a:t>(každá </a:t>
            </a:r>
            <a:r>
              <a:rPr lang="sk-SK" sz="5600" dirty="0"/>
              <a:t>kultúram má svoju vlastnú civilizáciu, ktorá vedie k jej zániku, je nevyhnutným osudom kultúry)</a:t>
            </a:r>
          </a:p>
          <a:p>
            <a:pPr marL="0" indent="0">
              <a:buNone/>
            </a:pPr>
            <a:r>
              <a:rPr lang="sk-SK" sz="5600" b="1" dirty="0"/>
              <a:t>- </a:t>
            </a:r>
            <a:r>
              <a:rPr lang="sk-SK" sz="5600" b="1" dirty="0" err="1" smtClean="0"/>
              <a:t>Spengler</a:t>
            </a:r>
            <a:r>
              <a:rPr lang="sk-SK" sz="5600" b="1" dirty="0" smtClean="0"/>
              <a:t> kritizuje že </a:t>
            </a:r>
            <a:r>
              <a:rPr lang="sk-SK" sz="5600" b="1" dirty="0" err="1" smtClean="0"/>
              <a:t>medzikultúrne</a:t>
            </a:r>
            <a:r>
              <a:rPr lang="sk-SK" sz="5600" b="1" dirty="0" smtClean="0"/>
              <a:t> </a:t>
            </a:r>
            <a:r>
              <a:rPr lang="sk-SK" sz="5600" b="1" dirty="0"/>
              <a:t>porovnania, namiesto toho aby preukázali </a:t>
            </a:r>
            <a:r>
              <a:rPr lang="sk-SK" sz="5600" b="1" dirty="0" err="1"/>
              <a:t>cykliku</a:t>
            </a:r>
            <a:r>
              <a:rPr lang="sk-SK" sz="5600" b="1" dirty="0"/>
              <a:t>, sú dané do kazajky nejakej konkrétnej filozofie dejín. 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03543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vplyvy</a:t>
            </a:r>
            <a:endParaRPr lang="sk-SK" b="1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 err="1"/>
              <a:t>Spengler</a:t>
            </a:r>
            <a:r>
              <a:rPr lang="sk-SK" dirty="0"/>
              <a:t> bol pod </a:t>
            </a:r>
            <a:r>
              <a:rPr lang="sk-SK" b="1" dirty="0"/>
              <a:t>vplyvom štyroch konceptov filozofie</a:t>
            </a:r>
            <a:r>
              <a:rPr lang="sk-SK" dirty="0"/>
              <a:t> dejín: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- F</a:t>
            </a:r>
            <a:r>
              <a:rPr lang="sk-SK" dirty="0"/>
              <a:t>. </a:t>
            </a:r>
            <a:r>
              <a:rPr lang="sk-SK" dirty="0" smtClean="0"/>
              <a:t>Nietzscheho</a:t>
            </a:r>
            <a:r>
              <a:rPr lang="sk-SK" dirty="0"/>
              <a:t> </a:t>
            </a:r>
            <a:r>
              <a:rPr lang="sk-SK" dirty="0" smtClean="0"/>
              <a:t>– kritika filozofie dejín a veľkých vodiacich filozoficko-dejinných myšlienok</a:t>
            </a:r>
          </a:p>
          <a:p>
            <a:pPr marL="0" indent="0">
              <a:buNone/>
            </a:pPr>
            <a:r>
              <a:rPr lang="sk-SK" dirty="0" smtClean="0"/>
              <a:t>- W</a:t>
            </a:r>
            <a:r>
              <a:rPr lang="sk-SK" dirty="0"/>
              <a:t>. </a:t>
            </a:r>
            <a:r>
              <a:rPr lang="sk-SK" dirty="0" err="1" smtClean="0"/>
              <a:t>Diltheya</a:t>
            </a:r>
            <a:r>
              <a:rPr lang="sk-SK" dirty="0" smtClean="0"/>
              <a:t> </a:t>
            </a:r>
          </a:p>
          <a:p>
            <a:pPr marL="0" indent="0">
              <a:buNone/>
            </a:pPr>
            <a:r>
              <a:rPr lang="sk-SK" dirty="0" smtClean="0"/>
              <a:t>- </a:t>
            </a:r>
            <a:r>
              <a:rPr lang="sk-SK" dirty="0" err="1" smtClean="0"/>
              <a:t>biologistických</a:t>
            </a:r>
            <a:r>
              <a:rPr lang="sk-SK" dirty="0" smtClean="0"/>
              <a:t> </a:t>
            </a:r>
            <a:r>
              <a:rPr lang="sk-SK" dirty="0"/>
              <a:t>(</a:t>
            </a:r>
            <a:r>
              <a:rPr lang="sk-SK" dirty="0" err="1"/>
              <a:t>organistických</a:t>
            </a:r>
            <a:r>
              <a:rPr lang="sk-SK" dirty="0"/>
              <a:t>) koncepcií, ktoré s ú vyjadrené v </a:t>
            </a:r>
            <a:r>
              <a:rPr lang="sk-SK" dirty="0" err="1"/>
              <a:t>tematizácii</a:t>
            </a:r>
            <a:r>
              <a:rPr lang="sk-SK" dirty="0"/>
              <a:t> cyklu od vzniku po zánik (smrť) kultúrnych </a:t>
            </a:r>
            <a:r>
              <a:rPr lang="sk-SK" dirty="0" smtClean="0"/>
              <a:t>organizmov;</a:t>
            </a:r>
            <a:endParaRPr lang="sk-SK" dirty="0"/>
          </a:p>
          <a:p>
            <a:pPr marL="0" indent="0">
              <a:buNone/>
            </a:pPr>
            <a:r>
              <a:rPr lang="sk-SK" dirty="0" smtClean="0"/>
              <a:t>- </a:t>
            </a:r>
            <a:r>
              <a:rPr lang="sk-SK" dirty="0" err="1" smtClean="0"/>
              <a:t>Rousseauovho</a:t>
            </a:r>
            <a:r>
              <a:rPr lang="sk-SK" dirty="0" smtClean="0"/>
              <a:t> </a:t>
            </a:r>
            <a:r>
              <a:rPr lang="sk-SK" dirty="0"/>
              <a:t>odmietnutia civilizačného </a:t>
            </a:r>
            <a:r>
              <a:rPr lang="sk-SK" dirty="0" smtClean="0"/>
              <a:t>pokroku a kritiky kultúr;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49806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Príroda a dejiny</a:t>
            </a:r>
            <a:endParaRPr lang="sk-SK" b="1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 err="1"/>
              <a:t>Spengler</a:t>
            </a:r>
            <a:r>
              <a:rPr lang="sk-SK" dirty="0"/>
              <a:t> postavil proti sebe svet prírody a svet dejín</a:t>
            </a:r>
          </a:p>
          <a:p>
            <a:pPr marL="0" indent="0">
              <a:buNone/>
            </a:pPr>
            <a:r>
              <a:rPr lang="sk-SK" dirty="0"/>
              <a:t>- Protiklad prírody a dejín vystupuje ako </a:t>
            </a:r>
            <a:r>
              <a:rPr lang="sk-SK" dirty="0" err="1"/>
              <a:t>polárnosť</a:t>
            </a:r>
            <a:r>
              <a:rPr lang="sk-SK" dirty="0"/>
              <a:t> rôznych obrazov skutočnosti, prvému sú vlastné zákony, druhému intuitívne obrazy. </a:t>
            </a:r>
          </a:p>
          <a:p>
            <a:pPr marL="0" indent="0">
              <a:buNone/>
            </a:pPr>
            <a:r>
              <a:rPr lang="sk-SK" dirty="0"/>
              <a:t>Tradičná dichotómia dejín a prírody je modifikovaná </a:t>
            </a:r>
            <a:r>
              <a:rPr lang="sk-SK" dirty="0" err="1"/>
              <a:t>Spenglerom</a:t>
            </a:r>
            <a:r>
              <a:rPr lang="sk-SK" dirty="0"/>
              <a:t>, tak že už viac nefungujú rozum a duch, ale život ako rozlišujúci znak dejín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93633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Zánik západu</a:t>
            </a:r>
            <a:endParaRPr lang="sk-SK" dirty="0"/>
          </a:p>
        </p:txBody>
      </p:sp>
      <p:pic>
        <p:nvPicPr>
          <p:cNvPr id="5" name="Zástupný objekt pre obsah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3494" y="605337"/>
            <a:ext cx="2321417" cy="3449638"/>
          </a:xfrm>
        </p:spPr>
      </p:pic>
      <p:sp>
        <p:nvSpPr>
          <p:cNvPr id="6" name="Zástupný objekt pre obsah 2"/>
          <p:cNvSpPr txBox="1">
            <a:spLocks/>
          </p:cNvSpPr>
          <p:nvPr/>
        </p:nvSpPr>
        <p:spPr>
          <a:xfrm>
            <a:off x="1451580" y="2015732"/>
            <a:ext cx="7979804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sk-SK" dirty="0"/>
          </a:p>
        </p:txBody>
      </p:sp>
      <p:sp>
        <p:nvSpPr>
          <p:cNvPr id="7" name="Obdĺžnik 6"/>
          <p:cNvSpPr/>
          <p:nvPr/>
        </p:nvSpPr>
        <p:spPr>
          <a:xfrm>
            <a:off x="861119" y="1943249"/>
            <a:ext cx="865632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1400" b="1" dirty="0" smtClean="0"/>
              <a:t>S. pri </a:t>
            </a:r>
            <a:r>
              <a:rPr lang="sk-SK" sz="1400" b="1" dirty="0"/>
              <a:t>svojich úvahách postupuje dôsledne historicky. Konštatuje, že dnešné inštitúcie sa vyvinuli z predchádzajúcich. </a:t>
            </a:r>
          </a:p>
          <a:p>
            <a:r>
              <a:rPr lang="sk-SK" sz="1400" dirty="0"/>
              <a:t>	Napr. Čo sa medzi kultúrami odovzdáva, to si každá, pokiaľ sa dá, prispôsobí, pretvorí. Napríklad abeceda, ktorú postupne prevzali Gréci, Rimania, Európania, sa premení aspoň čo do štýlu, typu písma, v ktorom sa prejaví duša kultúry. Alebo sa výdobytok prevezme iba zdanlivo, pretože ďalšia kultúra mu dá iný význam a používa ho v inom duchu.</a:t>
            </a:r>
          </a:p>
          <a:p>
            <a:r>
              <a:rPr lang="sk-SK" sz="1400" dirty="0"/>
              <a:t>- </a:t>
            </a:r>
            <a:r>
              <a:rPr lang="sk-SK" sz="1400" dirty="0" err="1"/>
              <a:t>Spenglerova</a:t>
            </a:r>
            <a:r>
              <a:rPr lang="sk-SK" sz="1400" dirty="0"/>
              <a:t> práca Zánik Západu sa stala reprezentatívnou filozofickou reflexiou svojej doby v Nemecku. Čitateľ bol presvedčený, že v nej nachádza odpovede na to čo a prečo sa udialo po prvej svetovej vojne, a zároveň v nej hľadal univerzálnejšie teoretické zdôvodnenie historických procesov. </a:t>
            </a:r>
            <a:r>
              <a:rPr lang="sk-SK" sz="1400" dirty="0" err="1"/>
              <a:t>Spengler</a:t>
            </a:r>
            <a:r>
              <a:rPr lang="sk-SK" sz="1400" dirty="0"/>
              <a:t> bol energickým zástancom samostatnosti historickej vedy, ktorej kroky nemôžu byť zaťažené všeobecnými formuláciami a zákonmi. Konštatoval, že poznanie prírody sa dá naučiť, ale znalcom dejín sa možno iba narodiť. </a:t>
            </a:r>
            <a:r>
              <a:rPr lang="sk-SK" sz="1400" b="1" dirty="0"/>
              <a:t>Dejiny sú nepretržité vznikanie a zanikanie, poznateľné len </a:t>
            </a:r>
            <a:r>
              <a:rPr lang="sk-SK" sz="1400" b="1" dirty="0" smtClean="0"/>
              <a:t>intuíciou.</a:t>
            </a:r>
            <a:endParaRPr lang="sk-SK" sz="1400" b="1" dirty="0"/>
          </a:p>
          <a:p>
            <a:endParaRPr lang="sk-SK" sz="1400" dirty="0"/>
          </a:p>
          <a:p>
            <a:r>
              <a:rPr lang="sk-SK" sz="1400" dirty="0"/>
              <a:t>- S. používa a vyvíja vo svojej filozofii dejín metódu </a:t>
            </a:r>
            <a:r>
              <a:rPr lang="sk-SK" sz="1400" b="1" dirty="0"/>
              <a:t>porovnávacej morfológie svetových dejín </a:t>
            </a:r>
            <a:r>
              <a:rPr lang="sk-SK" sz="1400" dirty="0"/>
              <a:t>a rozvíja zároveň určitý obraz dejín, ktorý je tiež základom uvedomenia si súčasnosti. </a:t>
            </a:r>
          </a:p>
          <a:p>
            <a:pPr marL="285750" indent="-285750">
              <a:buFontTx/>
              <a:buChar char="-"/>
            </a:pPr>
            <a:r>
              <a:rPr lang="sk-SK" sz="1400" b="1" dirty="0" smtClean="0"/>
              <a:t>Metodicky </a:t>
            </a:r>
            <a:r>
              <a:rPr lang="sk-SK" sz="1400" b="1" dirty="0"/>
              <a:t>ide o </a:t>
            </a:r>
            <a:r>
              <a:rPr lang="sk-SK" sz="1400" b="1" dirty="0" err="1" smtClean="0"/>
              <a:t>životo</a:t>
            </a:r>
            <a:r>
              <a:rPr lang="sk-SK" sz="1400" b="1" dirty="0" smtClean="0"/>
              <a:t>-filozofické </a:t>
            </a:r>
            <a:r>
              <a:rPr lang="sk-SK" sz="1400" b="1" dirty="0"/>
              <a:t>formovanie teórie porozumenia</a:t>
            </a:r>
            <a:r>
              <a:rPr lang="sk-SK" sz="1400" dirty="0"/>
              <a:t>, ktorá chápe dejinné nie podľa úmyslov ale z hľadiska </a:t>
            </a:r>
            <a:r>
              <a:rPr lang="sk-SK" sz="1400" b="1" dirty="0" err="1"/>
              <a:t>sebautvárania</a:t>
            </a:r>
            <a:r>
              <a:rPr lang="sk-SK" sz="1400" b="1" dirty="0"/>
              <a:t> života. </a:t>
            </a:r>
            <a:endParaRPr lang="sk-SK" sz="1400" b="1" dirty="0" smtClean="0"/>
          </a:p>
          <a:p>
            <a:pPr marL="285750" indent="-285750">
              <a:buFontTx/>
              <a:buChar char="-"/>
            </a:pPr>
            <a:endParaRPr lang="sk-SK" sz="1400" b="1" dirty="0"/>
          </a:p>
          <a:p>
            <a:r>
              <a:rPr lang="sk-SK" sz="1400" dirty="0"/>
              <a:t>- dejiny ľudstva ako celok nie je možné, podľa S. zahrnúť do žiadnej predstavy cieľa alebo zmyslu </a:t>
            </a:r>
          </a:p>
        </p:txBody>
      </p:sp>
    </p:spTree>
    <p:extLst>
      <p:ext uri="{BB962C8B-B14F-4D97-AF65-F5344CB8AC3E}">
        <p14:creationId xmlns:p14="http://schemas.microsoft.com/office/powerpoint/2010/main" val="1869999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zhrnutie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sk-SK" b="1" dirty="0" smtClean="0"/>
              <a:t>Kriticky možno povedať že: </a:t>
            </a:r>
          </a:p>
          <a:p>
            <a:pPr marL="0" indent="0">
              <a:buNone/>
            </a:pPr>
            <a:r>
              <a:rPr lang="sk-SK" dirty="0" err="1" smtClean="0"/>
              <a:t>Spenglerova</a:t>
            </a:r>
            <a:r>
              <a:rPr lang="sk-SK" dirty="0" smtClean="0"/>
              <a:t> </a:t>
            </a:r>
            <a:r>
              <a:rPr lang="sk-SK" dirty="0"/>
              <a:t>filozofia dejín predstavuje </a:t>
            </a:r>
            <a:r>
              <a:rPr lang="sk-SK" dirty="0" err="1"/>
              <a:t>dejinnofilozofickú</a:t>
            </a:r>
            <a:r>
              <a:rPr lang="sk-SK" dirty="0"/>
              <a:t> konštrukciu, ktorá umožňuje formou pojmového básnenia a vytvárania nových mýtov vyjadriť dejinnú orientáciu emocionálneho rozpätia základných nálad určitých sociálnych vrstiev; iba vo výnimočnom prípade dokáže reálne orientovať konkrétne spoločenskovedné disciplíny, resp. prakticko-duchovnú činnosť. </a:t>
            </a:r>
            <a:endParaRPr lang="sk-SK" dirty="0" smtClean="0"/>
          </a:p>
          <a:p>
            <a:pPr marL="0" indent="0">
              <a:buNone/>
            </a:pPr>
            <a:r>
              <a:rPr lang="sk-SK" b="1" dirty="0" smtClean="0"/>
              <a:t>Jej </a:t>
            </a:r>
            <a:r>
              <a:rPr lang="sk-SK" b="1" dirty="0"/>
              <a:t>expresívna hodnota je niekoľkonásobne väčšia než jej kognitívna hodnota</a:t>
            </a:r>
            <a:r>
              <a:rPr lang="sk-SK" b="1" dirty="0" smtClean="0"/>
              <a:t>.</a:t>
            </a:r>
            <a:endParaRPr lang="sk-SK" dirty="0"/>
          </a:p>
          <a:p>
            <a:pPr marL="0" indent="0">
              <a:buNone/>
            </a:pPr>
            <a:r>
              <a:rPr lang="sk-SK" dirty="0" err="1" smtClean="0"/>
              <a:t>Spenglerovi</a:t>
            </a:r>
            <a:r>
              <a:rPr lang="sk-SK" dirty="0" smtClean="0"/>
              <a:t> </a:t>
            </a:r>
            <a:r>
              <a:rPr lang="sk-SK" dirty="0"/>
              <a:t>sa veľa vyčítalo</a:t>
            </a:r>
            <a:r>
              <a:rPr lang="sk-SK" dirty="0" smtClean="0"/>
              <a:t>., že jeho </a:t>
            </a:r>
            <a:r>
              <a:rPr lang="sk-SK" dirty="0"/>
              <a:t>kľúčové symboly sú príliš metaforické, abstraktné, </a:t>
            </a:r>
            <a:r>
              <a:rPr lang="sk-SK" dirty="0" smtClean="0"/>
              <a:t>vágne a že písal </a:t>
            </a:r>
            <a:r>
              <a:rPr lang="sk-SK" dirty="0"/>
              <a:t>intuitívne, dogmaticky, nesystematicky a preháňal.</a:t>
            </a:r>
          </a:p>
          <a:p>
            <a:pPr marL="0" indent="0">
              <a:buNone/>
            </a:pPr>
            <a:r>
              <a:rPr lang="sk-SK" b="1" dirty="0"/>
              <a:t>- V skutočnosti nemôže byť </a:t>
            </a:r>
            <a:r>
              <a:rPr lang="sk-SK" b="1" dirty="0" err="1"/>
              <a:t>Spenglerom</a:t>
            </a:r>
            <a:r>
              <a:rPr lang="sk-SK" b="1" dirty="0"/>
              <a:t> cielený koniec uchránený pred reintegráciou do klasickej univerzálnej historickej perspektívy. 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5401625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Galéria</Template>
  <TotalTime>29</TotalTime>
  <Words>397</Words>
  <Application>Microsoft Office PowerPoint</Application>
  <PresentationFormat>Širokouhlá</PresentationFormat>
  <Paragraphs>36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O. Spengler  civilizácia a filozofia dejín </vt:lpstr>
      <vt:lpstr>Oswald Spengler </vt:lpstr>
      <vt:lpstr>Hlavný pojem dejín – kultúra   kultúra a civilizácia </vt:lpstr>
      <vt:lpstr>vplyvy</vt:lpstr>
      <vt:lpstr>Príroda a dejiny</vt:lpstr>
      <vt:lpstr>Zánik západu</vt:lpstr>
      <vt:lpstr>zhrnutie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Spengler a Toynbee – civilizácia a filozofia dejín </dc:title>
  <dc:creator>User</dc:creator>
  <cp:lastModifiedBy>User</cp:lastModifiedBy>
  <cp:revision>5</cp:revision>
  <dcterms:created xsi:type="dcterms:W3CDTF">2020-04-02T08:49:11Z</dcterms:created>
  <dcterms:modified xsi:type="dcterms:W3CDTF">2020-04-02T09:18:17Z</dcterms:modified>
</cp:coreProperties>
</file>