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u="sng" dirty="0"/>
              <a:t>Arnold </a:t>
            </a:r>
            <a:r>
              <a:rPr lang="sk-SK" b="1" u="sng" dirty="0" err="1"/>
              <a:t>Joseph</a:t>
            </a:r>
            <a:r>
              <a:rPr lang="sk-SK" b="1" u="sng" dirty="0"/>
              <a:t> </a:t>
            </a:r>
            <a:r>
              <a:rPr lang="sk-SK" b="1" u="sng" dirty="0" err="1"/>
              <a:t>Toynbee</a:t>
            </a:r>
            <a:r>
              <a:rPr lang="sk-SK" u="sng" dirty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 smtClean="0"/>
              <a:t>(* </a:t>
            </a:r>
            <a:r>
              <a:rPr lang="sk-SK" dirty="0"/>
              <a:t>14. apríl 1889, Londýn, Spojené kráľovstvo – † 22. október 1975, New York, USA) </a:t>
            </a:r>
            <a:endParaRPr lang="sk-SK" dirty="0" smtClean="0"/>
          </a:p>
          <a:p>
            <a:r>
              <a:rPr lang="sk-SK" dirty="0" smtClean="0"/>
              <a:t>bol </a:t>
            </a:r>
            <a:r>
              <a:rPr lang="sk-SK" dirty="0"/>
              <a:t>britský historik, filozof dejín a sociológ. </a:t>
            </a:r>
          </a:p>
          <a:p>
            <a:r>
              <a:rPr lang="sk-SK" dirty="0"/>
              <a:t>- najvýznamnejší a najcitovanejší filozofi dejín 20. storočia 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1" y="2073013"/>
            <a:ext cx="3184036" cy="22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Štúdium dejín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- </a:t>
            </a:r>
            <a:r>
              <a:rPr lang="sk-SK" dirty="0" err="1"/>
              <a:t>Toynbeeho</a:t>
            </a:r>
            <a:r>
              <a:rPr lang="sk-SK" dirty="0"/>
              <a:t> monumentálny prieskum (Štúdium dejín) </a:t>
            </a:r>
            <a:r>
              <a:rPr lang="sk-SK" i="1" dirty="0"/>
              <a:t>A Study of </a:t>
            </a:r>
            <a:r>
              <a:rPr lang="sk-SK" i="1" dirty="0" err="1"/>
              <a:t>History</a:t>
            </a:r>
            <a:r>
              <a:rPr lang="sk-SK" i="1" dirty="0"/>
              <a:t> </a:t>
            </a:r>
            <a:r>
              <a:rPr lang="sk-SK" dirty="0"/>
              <a:t>(12 zväzkov, 1934/1939/1954 – 6000 strán) sa v diele napokon od </a:t>
            </a:r>
            <a:r>
              <a:rPr lang="sk-SK" dirty="0" err="1"/>
              <a:t>Spenglera</a:t>
            </a:r>
            <a:r>
              <a:rPr lang="sk-SK" dirty="0"/>
              <a:t> neodkláňa, podobne hovorí o cykloch a tvrdí, že sa dejiny pootvárajú v prítomnosti a odovzdávajú chceniu ľudstva.  </a:t>
            </a:r>
          </a:p>
          <a:p>
            <a:r>
              <a:rPr lang="sk-SK" dirty="0"/>
              <a:t>- Odkláňa sa od tradičnej štruktúry histórie a zdôrazňovania </a:t>
            </a:r>
            <a:r>
              <a:rPr lang="sk-SK" dirty="0" err="1"/>
              <a:t>eurocentrizmu</a:t>
            </a:r>
            <a:r>
              <a:rPr lang="sk-SK" dirty="0"/>
              <a:t>. T. pripodobňuje dejiny </a:t>
            </a:r>
            <a:r>
              <a:rPr lang="sk-SK" b="1" dirty="0"/>
              <a:t>ku košatému stromu</a:t>
            </a:r>
            <a:r>
              <a:rPr lang="sk-SK" dirty="0"/>
              <a:t>, z ktorého vyrastajú vedľa seba vetvy symbolizujúce jednotlivé civilizácie.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87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Kritika národných dejín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Toynbee</a:t>
            </a:r>
            <a:r>
              <a:rPr lang="sk-SK" dirty="0"/>
              <a:t> také </a:t>
            </a:r>
            <a:r>
              <a:rPr lang="sk-SK" b="1" dirty="0"/>
              <a:t>kritizuje národní dejiny</a:t>
            </a:r>
            <a:r>
              <a:rPr lang="sk-SK" dirty="0"/>
              <a:t>, jak vznikli v 19. st., najmä európske národy sa tak silne navzájom ovplyvňovali, že dejiny jednotlivého národa nedávajú zmysel. </a:t>
            </a:r>
          </a:p>
          <a:p>
            <a:r>
              <a:rPr lang="sk-SK" dirty="0"/>
              <a:t>- za základ dejín a ich poznávania považuje širšie celky - civilizácie, ktorých </a:t>
            </a:r>
            <a:r>
              <a:rPr lang="sk-SK" dirty="0" err="1"/>
              <a:t>Toynbee</a:t>
            </a:r>
            <a:r>
              <a:rPr lang="sk-SK" dirty="0"/>
              <a:t> napočítal 21.</a:t>
            </a:r>
          </a:p>
          <a:p>
            <a:r>
              <a:rPr lang="sk-SK" dirty="0"/>
              <a:t>- dejinný vývoj každej civilizácie </a:t>
            </a:r>
            <a:r>
              <a:rPr lang="sk-SK" b="1" dirty="0"/>
              <a:t>je iracionálny fenomén</a:t>
            </a:r>
            <a:r>
              <a:rPr lang="sk-SK" dirty="0"/>
              <a:t> a je nemožne objasniť jeho podstatu.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996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vznik, rast, úpadok a zánik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Porovnávajúce skúmanie kultúr, ktoré prichádza v T. filozofii dejín, sa orientuje na typológiu vzniku a zániku, v ktorej rozlišuje </a:t>
            </a:r>
            <a:r>
              <a:rPr lang="sk-SK" dirty="0" err="1"/>
              <a:t>Toynbee</a:t>
            </a:r>
            <a:r>
              <a:rPr lang="sk-SK" dirty="0"/>
              <a:t> </a:t>
            </a:r>
            <a:r>
              <a:rPr lang="sk-SK" b="1" dirty="0"/>
              <a:t>4 kroky: vznik, rast, úpadok a zánik</a:t>
            </a:r>
            <a:r>
              <a:rPr lang="sk-SK" dirty="0" smtClean="0"/>
              <a:t>.</a:t>
            </a:r>
          </a:p>
          <a:p>
            <a:r>
              <a:rPr lang="sk-SK" dirty="0" smtClean="0"/>
              <a:t>Významným </a:t>
            </a:r>
            <a:r>
              <a:rPr lang="sk-SK" dirty="0"/>
              <a:t>je kritérium </a:t>
            </a:r>
            <a:r>
              <a:rPr lang="sk-SK" b="1" dirty="0"/>
              <a:t>ozajstného rastu</a:t>
            </a:r>
            <a:r>
              <a:rPr lang="sk-SK" dirty="0"/>
              <a:t>: nie expanzia moci v sociálnom alebo proti prírode, ale sebavyjadrenie a sebaurčenie, vymedzenie, mnohosť foriem; zrkadlovo sa manifestuje úpadok vo vyčerpaní kreatívnych a inovačných potenciách, v napätí medzi novými situačnými požiadavkami a </a:t>
            </a:r>
            <a:r>
              <a:rPr lang="sk-SK" b="1" dirty="0"/>
              <a:t>zostarnutými modelmi reakcií, inštitúciami a technikami; </a:t>
            </a:r>
          </a:p>
          <a:p>
            <a:r>
              <a:rPr lang="sk-SK" dirty="0"/>
              <a:t>- V konečnej fáze zodpovedá tejto strate tendencia k normalizácií a </a:t>
            </a:r>
            <a:r>
              <a:rPr lang="sk-SK" dirty="0" err="1"/>
              <a:t>univerzalizácií</a:t>
            </a:r>
            <a:r>
              <a:rPr lang="sk-SK" dirty="0"/>
              <a:t> (univerzálny štát a cirkev). V horizonte podstatného stanoviska k dejinám a súčasnosti predkladá táto tendencia otázku týkajúcu sa formy vytvoreného jednotného svetového poriadku. V hre je nevyhnutnosť osudu v celku – a právo univerzálno-historickej komparatistiky: Keď je porovnateľnosť vzniku a zániku empirickým faktom, tak neznamená – ako </a:t>
            </a:r>
            <a:r>
              <a:rPr lang="sk-SK" dirty="0" err="1"/>
              <a:t>Toynbee</a:t>
            </a:r>
            <a:r>
              <a:rPr lang="sk-SK" dirty="0"/>
              <a:t> zvýrazňuje v priamom protiklade k </a:t>
            </a:r>
            <a:r>
              <a:rPr lang="sk-SK" dirty="0" err="1"/>
              <a:t>Spenglerovi</a:t>
            </a:r>
            <a:r>
              <a:rPr lang="sk-SK" dirty="0"/>
              <a:t> – uzavretosť našej budúcnosti. </a:t>
            </a:r>
          </a:p>
          <a:p>
            <a:r>
              <a:rPr lang="sk-SK" dirty="0"/>
              <a:t>- T. veril že, »že budúcnosť ľudstva nakoniec nemusí skončiť katastrofálne«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872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Provincia božieho kráľovstva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Toynbeeho</a:t>
            </a:r>
            <a:r>
              <a:rPr lang="sk-SK" dirty="0"/>
              <a:t> </a:t>
            </a:r>
            <a:r>
              <a:rPr lang="sk-SK" b="1" dirty="0"/>
              <a:t>obraz dejín motivovaný náboženskou orientáciou, </a:t>
            </a:r>
            <a:r>
              <a:rPr lang="sk-SK" dirty="0"/>
              <a:t>keď napokon formuluje svoju víziu sveta ako »provincie v božom kráľovstve« a preberá </a:t>
            </a:r>
            <a:r>
              <a:rPr lang="sk-SK" dirty="0" err="1"/>
              <a:t>Augustinov</a:t>
            </a:r>
            <a:r>
              <a:rPr lang="sk-SK" dirty="0"/>
              <a:t> obraz pozemských </a:t>
            </a:r>
            <a:r>
              <a:rPr lang="sk-SK" dirty="0" smtClean="0"/>
              <a:t>dejín. </a:t>
            </a:r>
          </a:p>
          <a:p>
            <a:r>
              <a:rPr lang="sk-SK" dirty="0" smtClean="0"/>
              <a:t>V </a:t>
            </a:r>
            <a:r>
              <a:rPr lang="sk-SK" dirty="0"/>
              <a:t>období úpadku v určitej civilizácii môže vzniknúť </a:t>
            </a:r>
            <a:r>
              <a:rPr lang="sk-SK" b="1" dirty="0"/>
              <a:t>univerzálne náboženstvo a univerzálna cirkev</a:t>
            </a:r>
            <a:r>
              <a:rPr lang="sk-SK" dirty="0"/>
              <a:t>, ktorá je najlepší kultúrnym výsledkom môže uchovať a </a:t>
            </a:r>
            <a:r>
              <a:rPr lang="sk-SK" b="1" dirty="0"/>
              <a:t>preniesť do civilizácie nástupnické</a:t>
            </a:r>
            <a:r>
              <a:rPr lang="sk-SK" dirty="0"/>
              <a:t>, ktorá nadväzuje. Tak mohla kresťanská cirkev preniesť kultúrne bohatstvo antické civilizácie do nástupnických civilizácii západní a východní Európy tím, že integrovala barbarské kmene do jediného náboženského spoločenstva.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89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Záver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Mnoho kritikov sa sťažovalo, že k záverom, ktoré </a:t>
            </a:r>
            <a:r>
              <a:rPr lang="sk-SK" dirty="0" smtClean="0"/>
              <a:t>T. dosiahol</a:t>
            </a:r>
            <a:r>
              <a:rPr lang="sk-SK" dirty="0"/>
              <a:t>, vychádzajú skôr z kresťanského moralistu než z historika. </a:t>
            </a:r>
            <a:endParaRPr lang="sk-SK" dirty="0" smtClean="0"/>
          </a:p>
          <a:p>
            <a:r>
              <a:rPr lang="sk-SK" dirty="0" err="1"/>
              <a:t>Toynbee</a:t>
            </a:r>
            <a:r>
              <a:rPr lang="sk-SK" dirty="0"/>
              <a:t> bol ostro kritizovaný inými historikmi. Kritika sa všeobecne zamerala </a:t>
            </a:r>
            <a:r>
              <a:rPr lang="sk-SK" dirty="0" err="1"/>
              <a:t>najeho</a:t>
            </a:r>
            <a:r>
              <a:rPr lang="sk-SK" dirty="0"/>
              <a:t> použitie mýtov a metafor ako porovnateľnej hodnoty s faktickými údajmi a spoľahlivosť jeho všeobecného argumentu o vzostupe a páde civilizácií, ktorý sa príliš spolieha na </a:t>
            </a:r>
            <a:r>
              <a:rPr lang="sk-SK" dirty="0" smtClean="0"/>
              <a:t>dôraz na </a:t>
            </a:r>
            <a:r>
              <a:rPr lang="sk-SK" dirty="0"/>
              <a:t>náboženstvo ako na </a:t>
            </a:r>
            <a:r>
              <a:rPr lang="sk-SK" b="1" dirty="0"/>
              <a:t>regeneračnú silu. </a:t>
            </a:r>
          </a:p>
          <a:p>
            <a:r>
              <a:rPr lang="sk-SK" dirty="0" smtClean="0"/>
              <a:t>Jeho </a:t>
            </a:r>
            <a:r>
              <a:rPr lang="sk-SK" dirty="0"/>
              <a:t>práca však bola ocenená ako podnetná odpoveď na špecializačnú tendenciu moderného historického bádania.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85060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623</TotalTime>
  <Words>142</Words>
  <Application>Microsoft Office PowerPoint</Application>
  <PresentationFormat>Širokouhlá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Arnold Joseph Toynbee  </vt:lpstr>
      <vt:lpstr>Štúdium dejín</vt:lpstr>
      <vt:lpstr>Kritika národných dejín</vt:lpstr>
      <vt:lpstr>vznik, rast, úpadok a zánik</vt:lpstr>
      <vt:lpstr>Provincia božieho kráľovstva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Arnold Joseph Toynbee  </dc:title>
  <dc:creator>User</dc:creator>
  <cp:lastModifiedBy>User</cp:lastModifiedBy>
  <cp:revision>5</cp:revision>
  <dcterms:created xsi:type="dcterms:W3CDTF">2021-04-27T21:21:56Z</dcterms:created>
  <dcterms:modified xsi:type="dcterms:W3CDTF">2021-04-28T07:45:56Z</dcterms:modified>
</cp:coreProperties>
</file>