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sz="4800" b="1" u="sng" dirty="0"/>
              <a:t>ZNAKY SÚČASNEJ </a:t>
            </a:r>
            <a:r>
              <a:rPr lang="sk-SK" sz="4800" b="1" u="sng" dirty="0" smtClean="0"/>
              <a:t>FILOZOFIE</a:t>
            </a:r>
            <a:br>
              <a:rPr lang="sk-SK" sz="4800" b="1" u="sng" dirty="0" smtClean="0"/>
            </a:br>
            <a:r>
              <a:rPr lang="sk-SK" dirty="0"/>
              <a:t/>
            </a:r>
            <a:br>
              <a:rPr lang="sk-SK" dirty="0"/>
            </a:br>
            <a:r>
              <a:rPr lang="sk-SK" sz="4000" dirty="0" smtClean="0"/>
              <a:t>úvod do SF</a:t>
            </a:r>
            <a:endParaRPr lang="sk-SK" sz="4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1662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5</a:t>
            </a:r>
            <a:r>
              <a:rPr lang="sk-SK" b="1" dirty="0" smtClean="0"/>
              <a:t>. kritiky </a:t>
            </a:r>
            <a:r>
              <a:rPr lang="sk-SK" b="1" dirty="0"/>
              <a:t>metafyziky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39931" y="2015732"/>
            <a:ext cx="10514923" cy="3450613"/>
          </a:xfrm>
        </p:spPr>
        <p:txBody>
          <a:bodyPr>
            <a:normAutofit fontScale="92500" lnSpcReduction="20000"/>
          </a:bodyPr>
          <a:lstStyle/>
          <a:p>
            <a:r>
              <a:rPr lang="sk-SK" b="1" dirty="0" err="1" smtClean="0"/>
              <a:t>postmetafyzická</a:t>
            </a:r>
            <a:r>
              <a:rPr lang="sk-SK" b="1" dirty="0"/>
              <a:t> </a:t>
            </a:r>
            <a:r>
              <a:rPr lang="sk-SK" dirty="0"/>
              <a:t>fáza dejín filozofie.</a:t>
            </a:r>
          </a:p>
          <a:p>
            <a:r>
              <a:rPr lang="sk-SK" dirty="0"/>
              <a:t>    Pre metafyziku bolo typické:</a:t>
            </a:r>
          </a:p>
          <a:p>
            <a:r>
              <a:rPr lang="sk-SK" dirty="0"/>
              <a:t>   - Prístup ku  skutočnosti  z pozície </a:t>
            </a:r>
            <a:r>
              <a:rPr lang="sk-SK" b="1" dirty="0" err="1"/>
              <a:t>sub</a:t>
            </a:r>
            <a:r>
              <a:rPr lang="sk-SK" b="1" dirty="0"/>
              <a:t> </a:t>
            </a:r>
            <a:r>
              <a:rPr lang="sk-SK" b="1" dirty="0" err="1"/>
              <a:t>specie</a:t>
            </a:r>
            <a:r>
              <a:rPr lang="sk-SK" b="1" dirty="0"/>
              <a:t> </a:t>
            </a:r>
            <a:r>
              <a:rPr lang="sk-SK" b="1" dirty="0" err="1"/>
              <a:t>aethernitatis</a:t>
            </a:r>
            <a:r>
              <a:rPr lang="sk-SK" b="1" dirty="0"/>
              <a:t> </a:t>
            </a:r>
            <a:r>
              <a:rPr lang="sk-SK" dirty="0"/>
              <a:t>/z hľadiska večnosti/. Úlohou  filozofie bolo poznávať to, čo je večné, nemenné. Tradičná metafyzika hľadá pravú skutočnosť mimo pohybu a času. Toto chápanie siaha </a:t>
            </a:r>
            <a:r>
              <a:rPr lang="sk-SK" dirty="0" smtClean="0"/>
              <a:t>svojimi </a:t>
            </a:r>
            <a:r>
              <a:rPr lang="sk-SK" dirty="0"/>
              <a:t>koreňmi hlboko do antiky, kde tiež platilo, že pohyblivé a času podrobené, stojí nižšie, ako nepohyblivé a večné /= tzv. </a:t>
            </a:r>
            <a:r>
              <a:rPr lang="sk-SK" dirty="0" err="1"/>
              <a:t>parmenidovsko</a:t>
            </a:r>
            <a:r>
              <a:rPr lang="sk-SK" dirty="0"/>
              <a:t>-platónsky motív/.</a:t>
            </a:r>
          </a:p>
          <a:p>
            <a:r>
              <a:rPr lang="sk-SK" dirty="0"/>
              <a:t>Súčasná filozofia znamená rehabilitáciu času a </a:t>
            </a:r>
            <a:r>
              <a:rPr lang="sk-SK" dirty="0" err="1"/>
              <a:t>temporality</a:t>
            </a:r>
            <a:r>
              <a:rPr lang="sk-SK" dirty="0"/>
              <a:t>. V súčasnej filozofii prevláda pozícia </a:t>
            </a:r>
            <a:r>
              <a:rPr lang="sk-SK" b="1" dirty="0" err="1"/>
              <a:t>sub</a:t>
            </a:r>
            <a:r>
              <a:rPr lang="sk-SK" b="1" dirty="0"/>
              <a:t> </a:t>
            </a:r>
            <a:r>
              <a:rPr lang="sk-SK" b="1" dirty="0" err="1"/>
              <a:t>specie</a:t>
            </a:r>
            <a:r>
              <a:rPr lang="sk-SK" b="1" dirty="0"/>
              <a:t> </a:t>
            </a:r>
            <a:r>
              <a:rPr lang="sk-SK" b="1" dirty="0" err="1"/>
              <a:t>temporalis</a:t>
            </a:r>
            <a:r>
              <a:rPr lang="sk-SK" dirty="0"/>
              <a:t>/z hľadiska času/. Filozofia prestáva byť filozofiou nekonečného /večného/ a stáva sa filozofiou konečnosti. S tým súvisí tiež i to, že svoju pozornosť zameriava viac na </a:t>
            </a:r>
            <a:r>
              <a:rPr lang="sk-SK" dirty="0" err="1"/>
              <a:t>herakleitovský</a:t>
            </a:r>
            <a:r>
              <a:rPr lang="sk-SK" dirty="0"/>
              <a:t> aspekt bytia. (Viď napr. H. </a:t>
            </a:r>
            <a:r>
              <a:rPr lang="sk-SK" dirty="0" err="1"/>
              <a:t>Bergson</a:t>
            </a:r>
            <a:r>
              <a:rPr lang="sk-SK" dirty="0"/>
              <a:t>, F</a:t>
            </a:r>
            <a:r>
              <a:rPr lang="sk-SK" dirty="0" smtClean="0"/>
              <a:t>. Nietzsche</a:t>
            </a:r>
            <a:r>
              <a:rPr lang="sk-SK" dirty="0"/>
              <a:t>, </a:t>
            </a:r>
            <a:r>
              <a:rPr lang="sk-SK" dirty="0" err="1"/>
              <a:t>Hermeneutika</a:t>
            </a:r>
            <a:r>
              <a:rPr lang="sk-SK" dirty="0"/>
              <a:t>, Existencializmus, Heidegger a pod.)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7498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6.  averzia </a:t>
            </a:r>
            <a:r>
              <a:rPr lang="sk-SK" b="1" dirty="0"/>
              <a:t>proti abstraktným schémam a konštrukciám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/>
              <a:t>6.</a:t>
            </a:r>
            <a:r>
              <a:rPr lang="sk-SK" dirty="0"/>
              <a:t> S týmto </a:t>
            </a:r>
            <a:r>
              <a:rPr lang="sk-SK" dirty="0" err="1"/>
              <a:t>antimetafyzickým</a:t>
            </a:r>
            <a:r>
              <a:rPr lang="sk-SK" dirty="0"/>
              <a:t> zameraním súčasnej filozofie súvisí i </a:t>
            </a:r>
            <a:r>
              <a:rPr lang="sk-SK" b="1" dirty="0"/>
              <a:t>averzia proti abstraktným schémam a konštrukciám</a:t>
            </a:r>
            <a:r>
              <a:rPr lang="sk-SK" dirty="0"/>
              <a:t>. Výzva: Treba obnoviť prirodzený názor na svet.</a:t>
            </a:r>
          </a:p>
          <a:p>
            <a:pPr marL="0" indent="0">
              <a:buNone/>
            </a:pPr>
            <a:r>
              <a:rPr lang="sk-SK" dirty="0"/>
              <a:t>Heslá pod ktorými sa tento posun uskutočňoval:</a:t>
            </a:r>
          </a:p>
          <a:p>
            <a:pPr marL="0" indent="0">
              <a:buNone/>
            </a:pPr>
            <a:r>
              <a:rPr lang="sk-SK" dirty="0"/>
              <a:t>    -  </a:t>
            </a:r>
            <a:r>
              <a:rPr lang="sk-SK" b="1" dirty="0"/>
              <a:t>"Skúsenosť proti konštrukciám!" </a:t>
            </a:r>
            <a:r>
              <a:rPr lang="sk-SK" dirty="0"/>
              <a:t>/Pozitivizmus/</a:t>
            </a:r>
          </a:p>
          <a:p>
            <a:r>
              <a:rPr lang="sk-SK" dirty="0"/>
              <a:t>Máme inštinktívne sklony </a:t>
            </a:r>
            <a:r>
              <a:rPr lang="sk-SK" dirty="0" smtClean="0"/>
              <a:t>vysvetľovať, </a:t>
            </a:r>
            <a:r>
              <a:rPr lang="sk-SK" dirty="0"/>
              <a:t>avšak treba opísať /R</a:t>
            </a:r>
            <a:r>
              <a:rPr lang="sk-SK" dirty="0" smtClean="0"/>
              <a:t>. </a:t>
            </a:r>
            <a:r>
              <a:rPr lang="sk-SK" dirty="0" err="1" smtClean="0"/>
              <a:t>Avenarius</a:t>
            </a:r>
            <a:r>
              <a:rPr lang="sk-SK" dirty="0"/>
              <a:t>/.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Veda </a:t>
            </a:r>
            <a:r>
              <a:rPr lang="sk-SK" dirty="0"/>
              <a:t>nemá  </a:t>
            </a:r>
            <a:r>
              <a:rPr lang="sk-SK" dirty="0" smtClean="0"/>
              <a:t>odpovedať </a:t>
            </a:r>
            <a:r>
              <a:rPr lang="sk-SK" dirty="0"/>
              <a:t>na otázku "prečo", ale iba na otázku "ako" /</a:t>
            </a:r>
            <a:r>
              <a:rPr lang="sk-SK" dirty="0" smtClean="0"/>
              <a:t>A .</a:t>
            </a:r>
            <a:r>
              <a:rPr lang="sk-SK" dirty="0" err="1"/>
              <a:t>Comte</a:t>
            </a:r>
            <a:r>
              <a:rPr lang="sk-SK" dirty="0"/>
              <a:t>/. 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16961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7.  koniec filozofie dejín Spochybňovanie historického optimizmu</a:t>
            </a:r>
            <a:r>
              <a:rPr lang="sk-SK" dirty="0"/>
              <a:t>.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dirty="0" smtClean="0"/>
              <a:t>„</a:t>
            </a:r>
            <a:r>
              <a:rPr lang="sk-SK" dirty="0"/>
              <a:t>Vytriezvenie z heroických ilúzií“. </a:t>
            </a:r>
            <a:r>
              <a:rPr lang="sk-SK" dirty="0" smtClean="0"/>
              <a:t>Pre súčasnú </a:t>
            </a:r>
            <a:r>
              <a:rPr lang="sk-SK" dirty="0"/>
              <a:t>filozofiu je príznačná rezignácia na  tzv. "veľké ciele". /</a:t>
            </a:r>
            <a:r>
              <a:rPr lang="sk-SK" b="1" dirty="0" err="1"/>
              <a:t>Ahistorizmus</a:t>
            </a:r>
            <a:r>
              <a:rPr lang="sk-SK" dirty="0"/>
              <a:t>/</a:t>
            </a:r>
          </a:p>
          <a:p>
            <a:pPr marL="0" indent="0">
              <a:buNone/>
            </a:pPr>
            <a:r>
              <a:rPr lang="sk-SK" dirty="0"/>
              <a:t>Základnou otázkou, ktorá zamestnávala predchádzajúcu fázu vývinu filozofie, bola otázka:  "Odkiaľ prichádzame, kto sme, kam ideme? Jej odpovede na túto otázku sa vyznačovali nasledujúcimi charakteristikami</a:t>
            </a:r>
            <a:r>
              <a:rPr lang="sk-SK" dirty="0" smtClean="0"/>
              <a:t>:</a:t>
            </a:r>
          </a:p>
          <a:p>
            <a:pPr marL="0" indent="0">
              <a:buNone/>
            </a:pPr>
            <a:r>
              <a:rPr lang="sk-SK" dirty="0"/>
              <a:t> - Dejiny majú lineárny priebeh. Uplatňuje sa v nich princíp </a:t>
            </a:r>
            <a:r>
              <a:rPr lang="sk-SK" dirty="0" err="1"/>
              <a:t>superpozície</a:t>
            </a:r>
            <a:r>
              <a:rPr lang="sk-SK" dirty="0"/>
              <a:t>: predchádzajúce  štádium je nevyhnutným predpokladom nasledujúceho. </a:t>
            </a:r>
            <a:r>
              <a:rPr lang="sk-SK" dirty="0" smtClean="0"/>
              <a:t>Vyššie </a:t>
            </a:r>
            <a:r>
              <a:rPr lang="sk-SK" dirty="0"/>
              <a:t>vývinové štádiá obsahujú v sebe nižšie v určitej modifikovanej, prekonanej podobe /v zmysle heglovského "</a:t>
            </a:r>
            <a:r>
              <a:rPr lang="sk-SK" dirty="0" err="1"/>
              <a:t>aufheben</a:t>
            </a:r>
            <a:r>
              <a:rPr lang="sk-SK" dirty="0"/>
              <a:t>", </a:t>
            </a:r>
            <a:r>
              <a:rPr lang="sk-SK" dirty="0" smtClean="0"/>
              <a:t>znamenajúceho </a:t>
            </a:r>
            <a:r>
              <a:rPr lang="sk-SK" dirty="0"/>
              <a:t>súčasne tri rozdielne významy: zrušiť, zachovať, povýšiť./</a:t>
            </a:r>
          </a:p>
          <a:p>
            <a:pPr marL="0" indent="0">
              <a:buNone/>
            </a:pPr>
            <a:r>
              <a:rPr lang="sk-SK" dirty="0"/>
              <a:t> - Ideme k určitému cieľu, dejiny smerujú k "zlatému veku" ľudstva. Končia sa "</a:t>
            </a:r>
            <a:r>
              <a:rPr lang="sk-SK" b="1" dirty="0"/>
              <a:t>happy </a:t>
            </a:r>
            <a:r>
              <a:rPr lang="sk-SK" dirty="0"/>
              <a:t>- </a:t>
            </a:r>
            <a:r>
              <a:rPr lang="sk-SK" b="1" dirty="0"/>
              <a:t>endom</a:t>
            </a:r>
            <a:r>
              <a:rPr lang="sk-SK" dirty="0"/>
              <a:t>". Všetko dobre dopadne: Dejiny majú zmysel a my ho naplníme. Filozofia je tu na to, aby určovala stratégiu tohoto postupu, aby generovala tzv</a:t>
            </a:r>
            <a:r>
              <a:rPr lang="sk-SK" dirty="0" smtClean="0"/>
              <a:t>. </a:t>
            </a:r>
            <a:r>
              <a:rPr lang="sk-SK" b="1" dirty="0" smtClean="0"/>
              <a:t>emancipačné </a:t>
            </a:r>
            <a:r>
              <a:rPr lang="sk-SK" b="1" dirty="0"/>
              <a:t>projekty </a:t>
            </a:r>
            <a:r>
              <a:rPr lang="sk-SK" dirty="0"/>
              <a:t>/návody na to, ako sa vysporiadať s prekážkami, ktoré naplneniu tohoto cieľa bránia, </a:t>
            </a:r>
            <a:r>
              <a:rPr lang="sk-SK" dirty="0" err="1"/>
              <a:t>t.j</a:t>
            </a:r>
            <a:r>
              <a:rPr lang="sk-SK" dirty="0"/>
              <a:t>. takéto chápanie dejín sa vždy spájalo s </a:t>
            </a:r>
            <a:r>
              <a:rPr lang="sk-SK" dirty="0" smtClean="0"/>
              <a:t>ideou </a:t>
            </a:r>
            <a:r>
              <a:rPr lang="sk-SK" dirty="0"/>
              <a:t>oslobodenia.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- </a:t>
            </a:r>
            <a:r>
              <a:rPr lang="sk-SK" dirty="0"/>
              <a:t>Cieľovým produktom dejinného pohybu je </a:t>
            </a:r>
            <a:r>
              <a:rPr lang="sk-SK" b="1" dirty="0"/>
              <a:t>jednotné ľudstvo</a:t>
            </a:r>
            <a:r>
              <a:rPr lang="sk-SK" dirty="0"/>
              <a:t>. Všetka rozdielnosť a rozpornosť je len prechodná, všetko to bude nakoniec prekonané a ľudstvo zjednotené.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4276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2400" b="1" dirty="0" smtClean="0"/>
              <a:t>8.</a:t>
            </a:r>
            <a:r>
              <a:rPr lang="sk-SK" sz="2400" dirty="0" smtClean="0"/>
              <a:t> </a:t>
            </a:r>
            <a:r>
              <a:rPr lang="sk-SK" sz="2400" b="1" dirty="0" smtClean="0"/>
              <a:t>Uvoľnenie </a:t>
            </a:r>
            <a:r>
              <a:rPr lang="sk-SK" sz="2400" b="1" dirty="0"/>
              <a:t>jazyka filozofie </a:t>
            </a:r>
            <a:r>
              <a:rPr lang="sk-SK" sz="2400" dirty="0"/>
              <a:t/>
            </a:r>
            <a:br>
              <a:rPr lang="sk-SK" sz="2400" dirty="0"/>
            </a:br>
            <a:endParaRPr lang="sk-SK" sz="24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dirty="0" smtClean="0"/>
              <a:t>- </a:t>
            </a:r>
            <a:r>
              <a:rPr lang="sk-SK" dirty="0"/>
              <a:t>Uvoľnenie jazyka filozofie a jeho priblíženie k literárnosti. </a:t>
            </a:r>
            <a:r>
              <a:rPr lang="sk-SK" b="1" dirty="0"/>
              <a:t>Filozofovanie opúšťa strohý  akademický štýl vyjadrovania a sa stále viac sa približuje k literárnemu jazyku. </a:t>
            </a:r>
            <a:endParaRPr lang="sk-SK" b="1" dirty="0" smtClean="0"/>
          </a:p>
          <a:p>
            <a:pPr marL="0" indent="0">
              <a:buNone/>
            </a:pPr>
            <a:r>
              <a:rPr lang="sk-SK" b="1" dirty="0" smtClean="0"/>
              <a:t>(</a:t>
            </a:r>
            <a:r>
              <a:rPr lang="sk-SK" b="1" dirty="0"/>
              <a:t>H</a:t>
            </a:r>
            <a:r>
              <a:rPr lang="sk-SK" b="1" dirty="0" smtClean="0"/>
              <a:t>. </a:t>
            </a:r>
            <a:r>
              <a:rPr lang="sk-SK" b="1" dirty="0" err="1" smtClean="0"/>
              <a:t>Bergson</a:t>
            </a:r>
            <a:r>
              <a:rPr lang="sk-SK" b="1" dirty="0" smtClean="0"/>
              <a:t> </a:t>
            </a:r>
            <a:r>
              <a:rPr lang="sk-SK" b="1" dirty="0"/>
              <a:t>a </a:t>
            </a:r>
            <a:r>
              <a:rPr lang="sk-SK" b="1" dirty="0" err="1"/>
              <a:t>A</a:t>
            </a:r>
            <a:r>
              <a:rPr lang="sk-SK" b="1" dirty="0" smtClean="0"/>
              <a:t>. </a:t>
            </a:r>
            <a:r>
              <a:rPr lang="sk-SK" b="1" dirty="0" err="1" smtClean="0"/>
              <a:t>Camus</a:t>
            </a:r>
            <a:r>
              <a:rPr lang="sk-SK" b="1" dirty="0" smtClean="0"/>
              <a:t> </a:t>
            </a:r>
            <a:r>
              <a:rPr lang="sk-SK" b="1" dirty="0"/>
              <a:t>získali dokonca Nobelovu cenu za literárnu stránku </a:t>
            </a:r>
            <a:r>
              <a:rPr lang="sk-SK" b="1" dirty="0" smtClean="0"/>
              <a:t>svojich </a:t>
            </a:r>
            <a:r>
              <a:rPr lang="sk-SK" b="1" dirty="0"/>
              <a:t>diel.) Z literatúry preberá i žánre, ktoré vo filozofii doposiaľ udomácnené neboli /eseje, fejtóny, aforizmy/.</a:t>
            </a:r>
            <a:endParaRPr lang="sk-SK" dirty="0"/>
          </a:p>
          <a:p>
            <a:r>
              <a:rPr lang="sk-SK" dirty="0"/>
              <a:t>      - Súčasný americký filozof, predstaviteľ </a:t>
            </a:r>
            <a:r>
              <a:rPr lang="sk-SK" dirty="0" smtClean="0"/>
              <a:t> </a:t>
            </a:r>
            <a:r>
              <a:rPr lang="sk-SK" dirty="0" err="1" smtClean="0"/>
              <a:t>novopragmatizmu</a:t>
            </a:r>
            <a:r>
              <a:rPr lang="sk-SK" dirty="0" smtClean="0"/>
              <a:t> </a:t>
            </a:r>
            <a:r>
              <a:rPr lang="sk-SK" dirty="0"/>
              <a:t> /prúd v rámci postmodernej filozofie/ Richard </a:t>
            </a:r>
            <a:r>
              <a:rPr lang="sk-SK" dirty="0" err="1"/>
              <a:t>Rorty</a:t>
            </a:r>
            <a:r>
              <a:rPr lang="sk-SK" dirty="0"/>
              <a:t> v tejto súvislosti dokonca hovorí o zániku filozofie - </a:t>
            </a:r>
            <a:r>
              <a:rPr lang="sk-SK" b="1" dirty="0"/>
              <a:t>o jej rozpustení v literárnosti</a:t>
            </a:r>
            <a:r>
              <a:rPr lang="sk-SK" dirty="0"/>
              <a:t>. Podľa neho v takejto </a:t>
            </a:r>
            <a:r>
              <a:rPr lang="sk-SK" dirty="0" err="1"/>
              <a:t>postfilozofickej</a:t>
            </a:r>
            <a:r>
              <a:rPr lang="sk-SK" dirty="0"/>
              <a:t> kultúre  bude kultúrnym ideálom básnik, nie vedec ani filozof..</a:t>
            </a:r>
          </a:p>
          <a:p>
            <a:r>
              <a:rPr lang="sk-SK" dirty="0"/>
              <a:t> - Obnovuje sa zmysel pre </a:t>
            </a:r>
            <a:r>
              <a:rPr lang="sk-SK" b="1" dirty="0"/>
              <a:t>mýto-poetickú </a:t>
            </a:r>
            <a:r>
              <a:rPr lang="sk-SK" b="1" dirty="0" smtClean="0"/>
              <a:t>reč</a:t>
            </a:r>
            <a:r>
              <a:rPr lang="sk-SK" dirty="0" smtClean="0"/>
              <a:t>  </a:t>
            </a:r>
            <a:r>
              <a:rPr lang="sk-SK" dirty="0" err="1" smtClean="0"/>
              <a:t>t.j</a:t>
            </a:r>
            <a:r>
              <a:rPr lang="sk-SK" dirty="0"/>
              <a:t>. pre súčasnú </a:t>
            </a:r>
            <a:r>
              <a:rPr lang="sk-SK" dirty="0" err="1"/>
              <a:t>fil</a:t>
            </a:r>
            <a:r>
              <a:rPr lang="sk-SK" dirty="0"/>
              <a:t>. je typické preferovanie obrazného vyjadrovania pred pojmovým, resp. pred tzv. </a:t>
            </a:r>
            <a:r>
              <a:rPr lang="sk-SK" b="1" dirty="0"/>
              <a:t>diskurzívnym </a:t>
            </a:r>
            <a:r>
              <a:rPr lang="sk-SK" dirty="0"/>
              <a:t>/rozčleňujúcim/ jazykom. (Viď napr. </a:t>
            </a:r>
            <a:r>
              <a:rPr lang="sk-SK" dirty="0" err="1"/>
              <a:t>Bergson</a:t>
            </a:r>
            <a:r>
              <a:rPr lang="sk-SK" dirty="0"/>
              <a:t>, Heidegger a pod.) Diskurzívny jazyk, tým že skutočnosť disociuje a segmentuje do presne  ohraničených pojmov, tým ju znehodnocuje a deformuje.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68448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9.</a:t>
            </a:r>
            <a:r>
              <a:rPr lang="sk-SK" dirty="0"/>
              <a:t> </a:t>
            </a:r>
            <a:r>
              <a:rPr lang="sk-SK" b="1" dirty="0"/>
              <a:t>Prežívanie </a:t>
            </a:r>
            <a:r>
              <a:rPr lang="sk-SK" dirty="0"/>
              <a:t>/zážitok/ </a:t>
            </a:r>
            <a:r>
              <a:rPr lang="sk-SK" b="1" dirty="0"/>
              <a:t>sa stavia nad intelektuálnu reflexiu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 smtClean="0"/>
              <a:t>Prežívanie</a:t>
            </a:r>
            <a:r>
              <a:rPr lang="sk-SK" b="1" dirty="0"/>
              <a:t> </a:t>
            </a:r>
            <a:r>
              <a:rPr lang="sk-SK" dirty="0"/>
              <a:t>/zážitok/ </a:t>
            </a:r>
            <a:r>
              <a:rPr lang="sk-SK" b="1" dirty="0"/>
              <a:t>sa stavia nad intelektuálnu reflexiu</a:t>
            </a:r>
            <a:r>
              <a:rPr lang="sk-SK" dirty="0" smtClean="0"/>
              <a:t>.</a:t>
            </a:r>
          </a:p>
          <a:p>
            <a:r>
              <a:rPr lang="sk-SK" dirty="0" smtClean="0"/>
              <a:t> </a:t>
            </a:r>
            <a:r>
              <a:rPr lang="sk-SK" dirty="0"/>
              <a:t>Výzva: "Od abstrakcií k živej skúsenosti!" /Existencializmus, Filozofia života </a:t>
            </a:r>
            <a:r>
              <a:rPr lang="sk-SK" dirty="0" smtClean="0"/>
              <a:t>.../</a:t>
            </a:r>
          </a:p>
          <a:p>
            <a:r>
              <a:rPr lang="sk-SK" dirty="0" smtClean="0"/>
              <a:t> </a:t>
            </a:r>
            <a:r>
              <a:rPr lang="sk-SK" dirty="0"/>
              <a:t>Je zameraná najmä proti tzv. "vedeckému objektivizmu". Opúšťa predstavu tzv. nezúčastneného pozorovateľa. </a:t>
            </a:r>
            <a:endParaRPr lang="sk-SK" dirty="0" smtClean="0"/>
          </a:p>
          <a:p>
            <a:endParaRPr lang="sk-SK" dirty="0"/>
          </a:p>
          <a:p>
            <a:r>
              <a:rPr lang="sk-SK" dirty="0" smtClean="0"/>
              <a:t>Podľa </a:t>
            </a:r>
            <a:r>
              <a:rPr lang="sk-SK" dirty="0"/>
              <a:t>známeho fyzika Johna </a:t>
            </a:r>
            <a:r>
              <a:rPr lang="sk-SK" dirty="0" err="1"/>
              <a:t>Wheelera</a:t>
            </a:r>
            <a:r>
              <a:rPr lang="sk-SK" dirty="0"/>
              <a:t>, slovo pozorovateľ treba nahradiť slovom "účastník".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95455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10.</a:t>
            </a:r>
            <a:r>
              <a:rPr lang="sk-SK" dirty="0"/>
              <a:t> </a:t>
            </a:r>
            <a:r>
              <a:rPr lang="sk-SK" b="1" dirty="0"/>
              <a:t>Zdôrazňovanie úlohy jazyka </a:t>
            </a:r>
            <a:r>
              <a:rPr lang="sk-SK" dirty="0"/>
              <a:t>v súčasnej filozofii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- </a:t>
            </a:r>
            <a:r>
              <a:rPr lang="sk-SK" dirty="0"/>
              <a:t>tzv. </a:t>
            </a:r>
            <a:r>
              <a:rPr lang="sk-SK" b="1" dirty="0" err="1"/>
              <a:t>linguistic</a:t>
            </a:r>
            <a:r>
              <a:rPr lang="sk-SK" b="1" dirty="0"/>
              <a:t> </a:t>
            </a:r>
            <a:r>
              <a:rPr lang="sk-SK" b="1" dirty="0" err="1"/>
              <a:t>turn</a:t>
            </a:r>
            <a:r>
              <a:rPr lang="sk-SK" b="1" dirty="0"/>
              <a:t> </a:t>
            </a:r>
            <a:r>
              <a:rPr lang="sk-SK" dirty="0"/>
              <a:t>/obrat k jazyku/ =  prechod od „myslenia o svete“ k /logickej/ analýze jazyka /v ktorom svet myslíme a vyjadrujeme/.</a:t>
            </a:r>
          </a:p>
          <a:p>
            <a:r>
              <a:rPr lang="sk-SK" dirty="0"/>
              <a:t>Najprv sa pozornosť  presúva zo syntaktických štruktúr vedeckého jazyka na jeho sémantické dimenzie, neskôr na rozbor pragmatických aspektov vedeckého jazyka /a ešte neskôr na používanie bežného hovorového /prirodzeného/ jazyka</a:t>
            </a:r>
            <a:r>
              <a:rPr lang="sk-SK" dirty="0" smtClean="0"/>
              <a:t>.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67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80" y="406374"/>
            <a:ext cx="5859779" cy="5508193"/>
          </a:xfrm>
        </p:spPr>
      </p:pic>
    </p:spTree>
    <p:extLst>
      <p:ext uri="{BB962C8B-B14F-4D97-AF65-F5344CB8AC3E}">
        <p14:creationId xmlns:p14="http://schemas.microsoft.com/office/powerpoint/2010/main" val="3898453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Záver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317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94219f94b4865db422d1991baf6146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813" y="231186"/>
            <a:ext cx="8076793" cy="6432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63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83474" y="1924594"/>
            <a:ext cx="10964091" cy="3727269"/>
          </a:xfrm>
        </p:spPr>
        <p:txBody>
          <a:bodyPr>
            <a:normAutofit fontScale="55000" lnSpcReduction="20000"/>
          </a:bodyPr>
          <a:lstStyle/>
          <a:p>
            <a:r>
              <a:rPr lang="sk-SK" dirty="0"/>
              <a:t>- súčasná filozofia je terminologické označenie filozofických iniciatív, myšlienok a postáv západnej filozofie. Začína po Heglovi.</a:t>
            </a:r>
          </a:p>
          <a:p>
            <a:pPr marL="0" indent="0">
              <a:buNone/>
            </a:pPr>
            <a:r>
              <a:rPr lang="sk-SK" dirty="0"/>
              <a:t>O:  Čo to znamená? Po jeho smrti? </a:t>
            </a:r>
          </a:p>
          <a:p>
            <a:r>
              <a:rPr lang="sk-SK" dirty="0"/>
              <a:t>- je to koniec 19. storočia alebo tiež druhá polovica 19. storočia.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/>
              <a:t>!!! terminologické </a:t>
            </a:r>
            <a:r>
              <a:rPr lang="sk-SK" b="1" dirty="0" smtClean="0"/>
              <a:t>zamieňanie!!!</a:t>
            </a:r>
            <a:endParaRPr lang="sk-SK" b="1" dirty="0"/>
          </a:p>
          <a:p>
            <a:r>
              <a:rPr lang="sk-SK" dirty="0"/>
              <a:t>SF a moderná filozofia (pozitivizmus)</a:t>
            </a:r>
          </a:p>
          <a:p>
            <a:r>
              <a:rPr lang="sk-SK" dirty="0"/>
              <a:t>SF a </a:t>
            </a:r>
            <a:r>
              <a:rPr lang="sk-SK" dirty="0" smtClean="0"/>
              <a:t>postmoderná </a:t>
            </a:r>
            <a:r>
              <a:rPr lang="sk-SK" dirty="0"/>
              <a:t>filozofia (</a:t>
            </a:r>
            <a:r>
              <a:rPr lang="sk-SK" dirty="0" smtClean="0"/>
              <a:t>20. </a:t>
            </a:r>
            <a:r>
              <a:rPr lang="sk-SK" dirty="0"/>
              <a:t>storočie)</a:t>
            </a:r>
          </a:p>
          <a:p>
            <a:r>
              <a:rPr lang="sk-SK" dirty="0"/>
              <a:t>SF a filozofia súčasnosti (ak ju ešte máme)</a:t>
            </a:r>
          </a:p>
          <a:p>
            <a:pPr marL="0" indent="0">
              <a:buNone/>
            </a:pPr>
            <a:r>
              <a:rPr lang="sk-SK" dirty="0"/>
              <a:t> </a:t>
            </a:r>
          </a:p>
          <a:p>
            <a:r>
              <a:rPr lang="sk-SK" dirty="0"/>
              <a:t>Keďže kulminačným bodom celého klasického obdobia vývinu filozofie, jeho určitou syntézou a vyvrcholením je filozofia G</a:t>
            </a:r>
            <a:r>
              <a:rPr lang="sk-SK" dirty="0" smtClean="0"/>
              <a:t>. W. F. </a:t>
            </a:r>
            <a:r>
              <a:rPr lang="sk-SK" dirty="0" err="1" smtClean="0"/>
              <a:t>Hegela</a:t>
            </a:r>
            <a:r>
              <a:rPr lang="sk-SK" dirty="0"/>
              <a:t>, </a:t>
            </a:r>
            <a:r>
              <a:rPr lang="sk-SK" dirty="0" err="1" smtClean="0"/>
              <a:t>poklasická</a:t>
            </a:r>
            <a:r>
              <a:rPr lang="sk-SK" dirty="0" smtClean="0"/>
              <a:t> </a:t>
            </a:r>
            <a:r>
              <a:rPr lang="sk-SK" dirty="0"/>
              <a:t>filozofia začína kritickým vyrovnávaním sa s </a:t>
            </a:r>
            <a:r>
              <a:rPr lang="sk-SK" dirty="0" err="1"/>
              <a:t>Hegelovým</a:t>
            </a:r>
            <a:r>
              <a:rPr lang="sk-SK" dirty="0"/>
              <a:t> filozofickým dedičstvom - ako "</a:t>
            </a:r>
            <a:r>
              <a:rPr lang="sk-SK" b="1" dirty="0"/>
              <a:t>spor o Hegla</a:t>
            </a:r>
            <a:r>
              <a:rPr lang="sk-SK" dirty="0" smtClean="0"/>
              <a:t>".</a:t>
            </a:r>
          </a:p>
          <a:p>
            <a:r>
              <a:rPr lang="sk-SK" b="1" dirty="0"/>
              <a:t>Charakteristiky súčasnej filozofie, ktoré možno považovať za antitézu Heglovho výroku: „Pravda je celok</a:t>
            </a:r>
            <a:r>
              <a:rPr lang="sk-SK" b="1" dirty="0" smtClean="0"/>
              <a:t>“: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7019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8" y="63537"/>
            <a:ext cx="4899772" cy="6694314"/>
          </a:xfrm>
        </p:spPr>
      </p:pic>
    </p:spTree>
    <p:extLst>
      <p:ext uri="{BB962C8B-B14F-4D97-AF65-F5344CB8AC3E}">
        <p14:creationId xmlns:p14="http://schemas.microsoft.com/office/powerpoint/2010/main" val="294141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sk-SK" sz="3300" b="1" dirty="0"/>
              <a:t>Delenie:</a:t>
            </a:r>
          </a:p>
          <a:p>
            <a:r>
              <a:rPr lang="sk-SK" sz="3400" dirty="0"/>
              <a:t>- analytická filozofia a kontinentálna filozofia</a:t>
            </a:r>
          </a:p>
          <a:p>
            <a:r>
              <a:rPr lang="sk-SK" sz="3400" dirty="0"/>
              <a:t>- </a:t>
            </a:r>
            <a:r>
              <a:rPr lang="sk-SK" sz="3400" dirty="0" smtClean="0"/>
              <a:t>pozitivizmus, </a:t>
            </a:r>
            <a:r>
              <a:rPr lang="sk-SK" sz="3400" dirty="0" err="1" smtClean="0"/>
              <a:t>novokantovstvo</a:t>
            </a:r>
            <a:r>
              <a:rPr lang="sk-SK" sz="3400" dirty="0" smtClean="0"/>
              <a:t>, </a:t>
            </a:r>
            <a:r>
              <a:rPr lang="sk-SK" sz="3400" dirty="0"/>
              <a:t>pragmatizmus</a:t>
            </a:r>
          </a:p>
          <a:p>
            <a:r>
              <a:rPr lang="sk-SK" sz="3400" dirty="0"/>
              <a:t>- </a:t>
            </a:r>
            <a:r>
              <a:rPr lang="sk-SK" sz="3400" dirty="0" smtClean="0"/>
              <a:t>pozitivistická </a:t>
            </a:r>
            <a:r>
              <a:rPr lang="sk-SK" sz="3400" dirty="0"/>
              <a:t>skupina a antropologická </a:t>
            </a:r>
          </a:p>
          <a:p>
            <a:r>
              <a:rPr lang="sk-SK" sz="3400" dirty="0"/>
              <a:t>- obrat na jazyk, na človeka a </a:t>
            </a:r>
            <a:r>
              <a:rPr lang="sk-SK" sz="3400" dirty="0" smtClean="0"/>
              <a:t>na spoločnosť</a:t>
            </a:r>
          </a:p>
          <a:p>
            <a:endParaRPr lang="sk-SK" sz="3400" dirty="0"/>
          </a:p>
          <a:p>
            <a:pPr marL="0" indent="0">
              <a:buNone/>
            </a:pPr>
            <a:r>
              <a:rPr lang="sk-SK" dirty="0"/>
              <a:t>  </a:t>
            </a:r>
            <a:r>
              <a:rPr lang="sk-SK" sz="3000" b="1" dirty="0" smtClean="0"/>
              <a:t>profesionalizácia </a:t>
            </a:r>
            <a:r>
              <a:rPr lang="sk-SK" sz="3000" b="1" dirty="0"/>
              <a:t>disciplíny  filozofie (univerzity, </a:t>
            </a:r>
            <a:r>
              <a:rPr lang="sk-SK" sz="3000" b="1" dirty="0" smtClean="0"/>
              <a:t>samostatnosť, </a:t>
            </a:r>
            <a:r>
              <a:rPr lang="sk-SK" sz="3000" b="1" dirty="0"/>
              <a:t>profesori, časopisy a </a:t>
            </a:r>
            <a:r>
              <a:rPr lang="sk-SK" sz="3000" b="1" dirty="0" smtClean="0"/>
              <a:t>štúdie </a:t>
            </a:r>
            <a:r>
              <a:rPr lang="sk-SK" sz="3000" b="1" dirty="0" err="1" smtClean="0"/>
              <a:t>atd</a:t>
            </a:r>
            <a:r>
              <a:rPr lang="sk-SK" sz="3000" b="1" dirty="0"/>
              <a:t>.)</a:t>
            </a:r>
            <a:endParaRPr lang="sk-SK" sz="3000" dirty="0"/>
          </a:p>
          <a:p>
            <a:pPr marL="0" indent="0">
              <a:buNone/>
            </a:pPr>
            <a:r>
              <a:rPr lang="sk-SK" i="1" dirty="0"/>
              <a:t>„Dni uzavretých a izolovaných mysliteľov – talentovaných amatérov - a so svojimi odkazmi je pre definitívne preč</a:t>
            </a:r>
            <a:r>
              <a:rPr lang="sk-SK" i="1" dirty="0" smtClean="0"/>
              <a:t>!“ - už </a:t>
            </a:r>
            <a:r>
              <a:rPr lang="sk-SK" i="1" dirty="0"/>
              <a:t>nie </a:t>
            </a:r>
            <a:r>
              <a:rPr lang="sk-SK" i="1" dirty="0" smtClean="0"/>
              <a:t>hľadač </a:t>
            </a:r>
            <a:r>
              <a:rPr lang="sk-SK" i="1" dirty="0"/>
              <a:t>pravdy a obranca viery ale človek pýtajúci sa a ten kto publikuje svoje výsledky pre verejnosť</a:t>
            </a:r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5343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1. Rozklad smerov a hnutí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1. Rozklad smerov a hnutí </a:t>
            </a:r>
            <a:r>
              <a:rPr lang="sk-SK" dirty="0"/>
              <a:t>- ich konvergovanie. Vznik synkretických </a:t>
            </a:r>
            <a:r>
              <a:rPr lang="sk-SK" dirty="0" smtClean="0"/>
              <a:t>koncepcií.</a:t>
            </a:r>
          </a:p>
          <a:p>
            <a:endParaRPr lang="sk-SK" dirty="0"/>
          </a:p>
          <a:p>
            <a:r>
              <a:rPr lang="sk-SK" dirty="0" smtClean="0"/>
              <a:t>Dôsledok</a:t>
            </a:r>
            <a:r>
              <a:rPr lang="sk-SK" dirty="0"/>
              <a:t>: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Utriediť </a:t>
            </a:r>
            <a:r>
              <a:rPr lang="sk-SK" dirty="0"/>
              <a:t>prúdy a smery, resp. zatriediť filozofov 20</a:t>
            </a:r>
            <a:r>
              <a:rPr lang="sk-SK" dirty="0" smtClean="0"/>
              <a:t>. stor</a:t>
            </a:r>
            <a:r>
              <a:rPr lang="sk-SK" dirty="0"/>
              <a:t>. k niektorému z nich je veľmi problematické. </a:t>
            </a:r>
            <a:endParaRPr lang="sk-SK" dirty="0" smtClean="0"/>
          </a:p>
          <a:p>
            <a:pPr marL="0" indent="0">
              <a:buNone/>
            </a:pPr>
            <a:r>
              <a:rPr lang="sk-SK" b="1" dirty="0" smtClean="0"/>
              <a:t>Sú </a:t>
            </a:r>
            <a:r>
              <a:rPr lang="sk-SK" b="1" dirty="0"/>
              <a:t>to skôr dejiny mien /osobností/, nie filozofických smerov.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1205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2.</a:t>
            </a:r>
            <a:r>
              <a:rPr lang="sk-SK" dirty="0"/>
              <a:t> </a:t>
            </a:r>
            <a:r>
              <a:rPr lang="sk-SK" b="1" dirty="0"/>
              <a:t>Nesystémovosť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b="1" dirty="0"/>
              <a:t>2.</a:t>
            </a:r>
            <a:r>
              <a:rPr lang="sk-SK" dirty="0"/>
              <a:t> </a:t>
            </a:r>
            <a:r>
              <a:rPr lang="sk-SK" b="1" dirty="0"/>
              <a:t>Nesystémovosť </a:t>
            </a:r>
            <a:r>
              <a:rPr lang="sk-SK" dirty="0"/>
              <a:t>- filozofovanie mimo systémov.</a:t>
            </a:r>
          </a:p>
          <a:p>
            <a:r>
              <a:rPr lang="sk-SK" i="1" u="sng" dirty="0"/>
              <a:t>Dôvody:</a:t>
            </a:r>
            <a:endParaRPr lang="sk-SK" dirty="0"/>
          </a:p>
          <a:p>
            <a:r>
              <a:rPr lang="sk-SK" dirty="0"/>
              <a:t>- Systém /ako reprezentant všeobecného/ odhliada od jednotlivého</a:t>
            </a:r>
          </a:p>
          <a:p>
            <a:r>
              <a:rPr lang="sk-SK" dirty="0"/>
              <a:t>Viď napr. spor </a:t>
            </a:r>
            <a:r>
              <a:rPr lang="sk-SK" dirty="0" err="1"/>
              <a:t>Kierkegaarda</a:t>
            </a:r>
            <a:r>
              <a:rPr lang="sk-SK" dirty="0"/>
              <a:t> s </a:t>
            </a:r>
            <a:r>
              <a:rPr lang="sk-SK" dirty="0" err="1"/>
              <a:t>Hegelom</a:t>
            </a:r>
            <a:r>
              <a:rPr lang="sk-SK" dirty="0"/>
              <a:t>: </a:t>
            </a:r>
            <a:r>
              <a:rPr lang="sk-SK" dirty="0" err="1"/>
              <a:t>Hegel</a:t>
            </a:r>
            <a:r>
              <a:rPr lang="sk-SK" dirty="0"/>
              <a:t> - "Celok je pravda", </a:t>
            </a:r>
            <a:r>
              <a:rPr lang="sk-SK" dirty="0" err="1"/>
              <a:t>Kierkegaard</a:t>
            </a:r>
            <a:r>
              <a:rPr lang="sk-SK" dirty="0"/>
              <a:t> - "Celok je </a:t>
            </a:r>
            <a:r>
              <a:rPr lang="sk-SK" dirty="0" smtClean="0"/>
              <a:t>nepravda</a:t>
            </a:r>
            <a:r>
              <a:rPr lang="sk-SK" dirty="0"/>
              <a:t>"</a:t>
            </a:r>
          </a:p>
          <a:p>
            <a:r>
              <a:rPr lang="sk-SK" dirty="0"/>
              <a:t> - Systém manipuluje, znásilňuje a deformuje fakty tak, aby zapadali</a:t>
            </a:r>
          </a:p>
          <a:p>
            <a:r>
              <a:rPr lang="sk-SK" dirty="0"/>
              <a:t>do jeho systémovej logiky. R. </a:t>
            </a:r>
            <a:r>
              <a:rPr lang="sk-SK" dirty="0" err="1"/>
              <a:t>Rorty</a:t>
            </a:r>
            <a:r>
              <a:rPr lang="sk-SK" dirty="0"/>
              <a:t> to nazýva </a:t>
            </a:r>
            <a:r>
              <a:rPr lang="sk-SK" b="1" dirty="0"/>
              <a:t>systémovým  imperializmom</a:t>
            </a:r>
            <a:r>
              <a:rPr lang="sk-SK" dirty="0"/>
              <a:t>.</a:t>
            </a:r>
          </a:p>
          <a:p>
            <a:r>
              <a:rPr lang="sk-SK" dirty="0"/>
              <a:t> -  V snahe po "symetrickosti" /vnútornej logickej </a:t>
            </a:r>
            <a:r>
              <a:rPr lang="sk-SK" dirty="0" smtClean="0"/>
              <a:t>konzistentnosti/ </a:t>
            </a:r>
            <a:r>
              <a:rPr lang="sk-SK" dirty="0"/>
              <a:t>má systém tendenciu  vytvárať  to, čo </a:t>
            </a:r>
            <a:r>
              <a:rPr lang="sk-SK" dirty="0" err="1"/>
              <a:t>Schopenhauer</a:t>
            </a:r>
            <a:r>
              <a:rPr lang="sk-SK" dirty="0"/>
              <a:t> nazýval "slepými oknami", </a:t>
            </a:r>
            <a:r>
              <a:rPr lang="sk-SK" dirty="0" err="1"/>
              <a:t>t.j</a:t>
            </a:r>
            <a:r>
              <a:rPr lang="sk-SK" dirty="0"/>
              <a:t>. dopĺňať chýbajúce fakty  špekuláciami.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5954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3. Zrieknutie sa možnosti celostného prístupu k svetu</a:t>
            </a:r>
            <a:r>
              <a:rPr lang="sk-SK" dirty="0"/>
              <a:t>.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93421" y="2015732"/>
            <a:ext cx="10361434" cy="3450613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</a:pPr>
            <a:r>
              <a:rPr lang="sk-SK" b="1" dirty="0"/>
              <a:t>3. Zrieknutie sa možnosti celostného prístupu k svetu</a:t>
            </a:r>
            <a:r>
              <a:rPr lang="sk-SK" dirty="0"/>
              <a:t>. Svet </a:t>
            </a:r>
            <a:r>
              <a:rPr lang="sk-SK" dirty="0" smtClean="0"/>
              <a:t>naskytá </a:t>
            </a:r>
            <a:r>
              <a:rPr lang="sk-SK" dirty="0"/>
              <a:t>nie jednu, ale nekonečné  množstvo interpretácií, ktoré sú </a:t>
            </a:r>
            <a:r>
              <a:rPr lang="sk-SK" dirty="0" smtClean="0"/>
              <a:t>rovnocenné.</a:t>
            </a:r>
          </a:p>
          <a:p>
            <a:pPr>
              <a:spcBef>
                <a:spcPts val="0"/>
              </a:spcBef>
            </a:pPr>
            <a:r>
              <a:rPr lang="sk-SK" dirty="0" smtClean="0"/>
              <a:t>Ako </a:t>
            </a:r>
            <a:r>
              <a:rPr lang="sk-SK" dirty="0"/>
              <a:t>hovorí filozof  F. Nietzsche:  </a:t>
            </a:r>
            <a:endParaRPr lang="sk-SK" dirty="0" smtClean="0"/>
          </a:p>
          <a:p>
            <a:pPr marL="0" indent="0">
              <a:spcBef>
                <a:spcPts val="0"/>
              </a:spcBef>
              <a:buNone/>
            </a:pPr>
            <a:r>
              <a:rPr lang="sk-SK" dirty="0" smtClean="0"/>
              <a:t> </a:t>
            </a:r>
            <a:r>
              <a:rPr lang="sk-SK" dirty="0"/>
              <a:t>"Nie sú fakty, sú len interpretácie".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- je toľko interpretácii, koľko je "predsudkov" /</a:t>
            </a:r>
            <a:r>
              <a:rPr lang="sk-SK" dirty="0" err="1"/>
              <a:t>Hermeneutika</a:t>
            </a:r>
            <a:r>
              <a:rPr lang="sk-SK" dirty="0"/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- je toľko interpretácii, koľko je kontextov /</a:t>
            </a:r>
            <a:r>
              <a:rPr lang="sk-SK" dirty="0" err="1"/>
              <a:t>Dekonštruktivizmus</a:t>
            </a:r>
            <a:r>
              <a:rPr lang="sk-SK" dirty="0"/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- je toľko interpretácii, koľko je použití /Pragmatizmus/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Podľa </a:t>
            </a:r>
            <a:r>
              <a:rPr lang="sk-SK" dirty="0" err="1"/>
              <a:t>Hegela</a:t>
            </a:r>
            <a:r>
              <a:rPr lang="sk-SK" dirty="0"/>
              <a:t> celok je </a:t>
            </a:r>
            <a:r>
              <a:rPr lang="sk-SK" dirty="0" err="1"/>
              <a:t>logos</a:t>
            </a:r>
            <a:r>
              <a:rPr lang="sk-SK" dirty="0"/>
              <a:t> /niečo racionálne usporiadané - poriadok/ - </a:t>
            </a:r>
            <a:r>
              <a:rPr lang="sk-SK" dirty="0" smtClean="0"/>
              <a:t>verzus </a:t>
            </a:r>
            <a:r>
              <a:rPr lang="sk-SK" dirty="0"/>
              <a:t>- "Celok je </a:t>
            </a:r>
            <a:r>
              <a:rPr lang="sk-SK" dirty="0" err="1"/>
              <a:t>svinčík</a:t>
            </a:r>
            <a:r>
              <a:rPr lang="sk-SK" dirty="0"/>
              <a:t>" /Robert </a:t>
            </a:r>
            <a:r>
              <a:rPr lang="sk-SK" dirty="0" err="1"/>
              <a:t>Musil</a:t>
            </a:r>
            <a:r>
              <a:rPr lang="sk-SK" dirty="0"/>
              <a:t>/. Spisovateľ Robert </a:t>
            </a:r>
            <a:r>
              <a:rPr lang="sk-SK" dirty="0" err="1"/>
              <a:t>Musil</a:t>
            </a:r>
            <a:r>
              <a:rPr lang="sk-SK" dirty="0"/>
              <a:t> našu dnešnú situáciu vyjadril nasledovne: " Máme stále viac poriadkov a stále menej poriadku."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 smtClean="0"/>
          </a:p>
          <a:p>
            <a:pPr marL="0" indent="0">
              <a:spcBef>
                <a:spcPts val="0"/>
              </a:spcBef>
              <a:buNone/>
            </a:pPr>
            <a:r>
              <a:rPr lang="sk-SK" dirty="0" smtClean="0"/>
              <a:t>Pre </a:t>
            </a:r>
            <a:r>
              <a:rPr lang="sk-SK" dirty="0"/>
              <a:t>súčasnú filozofiu je preto príznačná: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- </a:t>
            </a:r>
            <a:r>
              <a:rPr lang="sk-SK" dirty="0" smtClean="0"/>
              <a:t>mnohosť </a:t>
            </a:r>
            <a:r>
              <a:rPr lang="sk-SK" dirty="0"/>
              <a:t>nad integritou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- jednotou </a:t>
            </a:r>
            <a:r>
              <a:rPr lang="sk-SK" dirty="0" err="1"/>
              <a:t>partikulárnosti</a:t>
            </a:r>
            <a:r>
              <a:rPr lang="sk-SK" dirty="0"/>
              <a:t> pred integritou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- konsenzus </a:t>
            </a:r>
            <a:r>
              <a:rPr lang="sk-SK" dirty="0" err="1" smtClean="0"/>
              <a:t>nesúmerateľnosti</a:t>
            </a:r>
            <a:r>
              <a:rPr lang="sk-SK" dirty="0" smtClean="0"/>
              <a:t> </a:t>
            </a:r>
            <a:r>
              <a:rPr lang="sk-SK" dirty="0"/>
              <a:t>pre </a:t>
            </a:r>
            <a:r>
              <a:rPr lang="sk-SK" dirty="0" smtClean="0"/>
              <a:t>univerzálnosťou</a:t>
            </a:r>
            <a:endParaRPr lang="sk-SK" dirty="0"/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  <a:p>
            <a:pPr>
              <a:spcBef>
                <a:spcPts val="0"/>
              </a:spcBef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5740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4. Spochybňovanie racionalistických postojov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757646" y="2015732"/>
            <a:ext cx="10798627" cy="3450613"/>
          </a:xfrm>
        </p:spPr>
        <p:txBody>
          <a:bodyPr>
            <a:normAutofit fontScale="70000" lnSpcReduction="20000"/>
          </a:bodyPr>
          <a:lstStyle/>
          <a:p>
            <a:r>
              <a:rPr lang="sk-SK" b="1" dirty="0"/>
              <a:t>4. Spochybňovanie racionalistických postojov</a:t>
            </a:r>
            <a:r>
              <a:rPr lang="sk-SK" dirty="0"/>
              <a:t>. To, čo sa eufemisticky zvykne </a:t>
            </a:r>
            <a:r>
              <a:rPr lang="sk-SK" dirty="0" smtClean="0"/>
              <a:t>nazývať ako "</a:t>
            </a:r>
            <a:r>
              <a:rPr lang="sk-SK" dirty="0"/>
              <a:t>ústup zo slávy rozumu".</a:t>
            </a:r>
          </a:p>
          <a:p>
            <a:r>
              <a:rPr lang="sk-SK" dirty="0" err="1"/>
              <a:t>Hegel</a:t>
            </a:r>
            <a:r>
              <a:rPr lang="sk-SK" dirty="0"/>
              <a:t>: "Všetko je rozumné"</a:t>
            </a:r>
          </a:p>
          <a:p>
            <a:r>
              <a:rPr lang="sk-SK" dirty="0" err="1"/>
              <a:t>Schopenhauer</a:t>
            </a:r>
            <a:r>
              <a:rPr lang="sk-SK" dirty="0"/>
              <a:t>: "Všetko je nerozumné"</a:t>
            </a:r>
          </a:p>
          <a:p>
            <a:r>
              <a:rPr lang="sk-SK" dirty="0"/>
              <a:t> </a:t>
            </a:r>
            <a:r>
              <a:rPr lang="sk-SK" b="1" dirty="0"/>
              <a:t>- Rozum  nie  je autonómny.  Rozum samotný nie primárnym motivačným zdrojom nášho myslenia a konania. Je nástrojom niečoho iného (napr. nevedomia /viď napr. psychoanalytické koncepcie/, "života" /Filozofia života/, vôle /</a:t>
            </a:r>
            <a:r>
              <a:rPr lang="sk-SK" b="1" dirty="0" err="1"/>
              <a:t>Schopenhauer</a:t>
            </a:r>
            <a:r>
              <a:rPr lang="sk-SK" b="1" dirty="0"/>
              <a:t>/ a pod.</a:t>
            </a:r>
          </a:p>
          <a:p>
            <a:r>
              <a:rPr lang="sk-SK" dirty="0"/>
              <a:t> - </a:t>
            </a:r>
            <a:r>
              <a:rPr lang="sk-SK" b="1" dirty="0"/>
              <a:t>Rozum nie je univerzálny: Neexistuje jeden dominantný a jedine správny typ racionality, ale </a:t>
            </a:r>
            <a:r>
              <a:rPr lang="sk-SK" b="1" dirty="0" smtClean="0"/>
              <a:t>vzájomne </a:t>
            </a:r>
            <a:r>
              <a:rPr lang="sk-SK" b="1" dirty="0"/>
              <a:t>tu koexistuje viacero typov racionality</a:t>
            </a:r>
            <a:r>
              <a:rPr lang="sk-SK" dirty="0"/>
              <a:t>, pričom ich nositeľmi nemusia byť len rozliční ľudia /napr. príslušníci rôznych kultúr/, ale ich nositeľom môže byť i to isté indivíduum.</a:t>
            </a:r>
          </a:p>
          <a:p>
            <a:r>
              <a:rPr lang="sk-SK" dirty="0"/>
              <a:t>Rozum a jeho princípy nie sú univerzálne i z toho hľadiska, že podliehajú času, </a:t>
            </a:r>
            <a:r>
              <a:rPr lang="sk-SK" dirty="0" err="1"/>
              <a:t>historicite</a:t>
            </a:r>
            <a:r>
              <a:rPr lang="sk-SK" dirty="0"/>
              <a:t> a tiež aj preto že jeho nositeľmi sú konkrétne smrteľné bytosti, ktoré v dôsledku svojej konečnosti /dejinnosti našej existencie/ nie sú nikdy schopné obsiahnuť totalitu. Naše poznanie preto nikdy nemôže dôjsť k nejakým jednoznačným a definitívnym záverom. ("Pohľad v celku je rezervovaný pre Boha" /</a:t>
            </a:r>
            <a:r>
              <a:rPr lang="sk-SK" dirty="0" err="1"/>
              <a:t>Kierkegaard</a:t>
            </a:r>
            <a:r>
              <a:rPr lang="sk-SK" dirty="0"/>
              <a:t>/.)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24477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Galéria</Template>
  <TotalTime>68</TotalTime>
  <Words>83</Words>
  <Application>Microsoft Office PowerPoint</Application>
  <PresentationFormat>Širokouhlá</PresentationFormat>
  <Paragraphs>87</Paragraphs>
  <Slides>17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ZNAKY SÚČASNEJ FILOZOFIE  úvod do SF</vt:lpstr>
      <vt:lpstr>Prezentácia programu PowerPoint</vt:lpstr>
      <vt:lpstr>Prezentácia programu PowerPoint</vt:lpstr>
      <vt:lpstr>Prezentácia programu PowerPoint</vt:lpstr>
      <vt:lpstr>Prezentácia programu PowerPoint</vt:lpstr>
      <vt:lpstr>1. Rozklad smerov a hnutí</vt:lpstr>
      <vt:lpstr>2. Nesystémovosť</vt:lpstr>
      <vt:lpstr>3. Zrieknutie sa možnosti celostného prístupu k svetu.</vt:lpstr>
      <vt:lpstr>4. Spochybňovanie racionalistických postojov</vt:lpstr>
      <vt:lpstr>5. kritiky metafyziky</vt:lpstr>
      <vt:lpstr>6.  averzia proti abstraktným schémam a konštrukciám</vt:lpstr>
      <vt:lpstr>7.  koniec filozofie dejín Spochybňovanie historického optimizmu.</vt:lpstr>
      <vt:lpstr>8. Uvoľnenie jazyka filozofie  </vt:lpstr>
      <vt:lpstr>9. Prežívanie /zážitok/ sa stavia nad intelektuálnu reflexiu</vt:lpstr>
      <vt:lpstr>10. Zdôrazňovanie úlohy jazyka v súčasnej filozofii</vt:lpstr>
      <vt:lpstr>Prezentácia programu PowerPoint</vt:lpstr>
      <vt:lpstr>Záver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ZNAKY SÚČASNEJ FILOZOFIE  úvod do SF</dc:title>
  <dc:creator>User</dc:creator>
  <cp:lastModifiedBy>User</cp:lastModifiedBy>
  <cp:revision>8</cp:revision>
  <dcterms:created xsi:type="dcterms:W3CDTF">2020-02-17T20:40:18Z</dcterms:created>
  <dcterms:modified xsi:type="dcterms:W3CDTF">2022-01-03T18:33:32Z</dcterms:modified>
</cp:coreProperties>
</file>