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17779" y="1524000"/>
            <a:ext cx="8637073" cy="2682240"/>
          </a:xfrm>
        </p:spPr>
        <p:txBody>
          <a:bodyPr>
            <a:normAutofit/>
          </a:bodyPr>
          <a:lstStyle/>
          <a:p>
            <a:r>
              <a:rPr lang="sk-SK" sz="2700" b="1" u="sng" dirty="0" err="1" smtClean="0"/>
              <a:t>Novokantovstvo</a:t>
            </a:r>
            <a:r>
              <a:rPr lang="sk-SK" sz="2700" b="1" u="sng" dirty="0" smtClean="0"/>
              <a:t> - </a:t>
            </a:r>
            <a:r>
              <a:rPr lang="sk-SK" sz="2700" b="1" u="sng" dirty="0" err="1"/>
              <a:t>marburská</a:t>
            </a:r>
            <a:r>
              <a:rPr lang="sk-SK" sz="2700" b="1" u="sng" dirty="0"/>
              <a:t> škola</a:t>
            </a:r>
            <a:r>
              <a:rPr lang="sk-SK" dirty="0"/>
              <a:t/>
            </a:r>
            <a:br>
              <a:rPr lang="sk-SK" dirty="0"/>
            </a:br>
            <a:r>
              <a:rPr lang="sk-SK" b="1" u="sng" dirty="0" err="1"/>
              <a:t>Ernst</a:t>
            </a:r>
            <a:r>
              <a:rPr lang="sk-SK" b="1" u="sng" dirty="0"/>
              <a:t> Cassirer – </a:t>
            </a:r>
            <a:r>
              <a:rPr lang="sk-SK" sz="3100" b="1" u="sng" dirty="0"/>
              <a:t>Filozofia </a:t>
            </a:r>
            <a:r>
              <a:rPr lang="sk-SK" sz="3100" b="1" u="sng" dirty="0" smtClean="0"/>
              <a:t>symbolických </a:t>
            </a:r>
            <a:r>
              <a:rPr lang="sk-SK" sz="3100" b="1" u="sng" dirty="0"/>
              <a:t>foriem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86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Jazyk</a:t>
            </a:r>
            <a:br>
              <a:rPr lang="sk-SK" dirty="0" smtClean="0"/>
            </a:br>
            <a:r>
              <a:rPr lang="sk-SK" sz="2000" dirty="0" smtClean="0"/>
              <a:t>univerzálny jazyk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/>
              <a:t>C. je presvedčený, že každý jazyk je úplne </a:t>
            </a:r>
            <a:r>
              <a:rPr lang="sk-SK" dirty="0" smtClean="0"/>
              <a:t>individuálny, </a:t>
            </a:r>
            <a:r>
              <a:rPr lang="sk-SK" dirty="0"/>
              <a:t>ale napriek tomu domnieva, že je možné určiť univerzálny systém častí reči pre všetky historicky </a:t>
            </a:r>
            <a:r>
              <a:rPr lang="sk-SK" dirty="0" smtClean="0"/>
              <a:t>vzniknuté </a:t>
            </a:r>
            <a:r>
              <a:rPr lang="sk-SK" dirty="0"/>
              <a:t>jazyky</a:t>
            </a:r>
            <a:r>
              <a:rPr lang="sk-SK" dirty="0" smtClean="0"/>
              <a:t>.</a:t>
            </a:r>
          </a:p>
          <a:p>
            <a:r>
              <a:rPr lang="sk-SK" dirty="0"/>
              <a:t>Cassirer tu sleduje vývoj jazyka smerom k stále väčšej abstrakcii a univerzálnosti. </a:t>
            </a:r>
            <a:endParaRPr lang="sk-SK" dirty="0" smtClean="0"/>
          </a:p>
          <a:p>
            <a:r>
              <a:rPr lang="sk-SK" dirty="0"/>
              <a:t>Cassirer bol presvedčený, že objavil „umenie využívať jazyk ako nástroj na zvládnutie vrcholov a hlbín a mnohotvárnosti celého </a:t>
            </a:r>
            <a:r>
              <a:rPr lang="sk-SK" dirty="0" smtClean="0"/>
              <a:t>sveta“. Jazyk </a:t>
            </a:r>
            <a:r>
              <a:rPr lang="sk-SK" dirty="0"/>
              <a:t>je teda prostredníkom medzi čisto expresívnym svetom mýtu a čisto kognitívnym svetom vedy.  </a:t>
            </a:r>
            <a:endParaRPr lang="sk-SK" dirty="0" smtClean="0"/>
          </a:p>
          <a:p>
            <a:r>
              <a:rPr lang="sk-SK" dirty="0"/>
              <a:t>Jazyk nie je len výrazový prostriedok, slúži aj na ďalší účel označovania objektov a ich vlastností. Je to zásadný nástroj na stabilizáciu sveta a jeho formovanie do pevných a opakujúcich sa položiek. Tieto dve jazykové funkcie, expresívna a opisná, sa však nikdy úplne neoddelia</a:t>
            </a:r>
            <a:r>
              <a:rPr lang="sk-SK" dirty="0" smtClean="0"/>
              <a:t>.</a:t>
            </a:r>
          </a:p>
          <a:p>
            <a:r>
              <a:rPr lang="sk-SK" dirty="0"/>
              <a:t>Jazyk neopisuje len skutočnosť, ale ju spoluvytvára.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246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Veda</a:t>
            </a:r>
            <a:br>
              <a:rPr lang="sk-SK" dirty="0" smtClean="0"/>
            </a:br>
            <a:r>
              <a:rPr lang="sk-SK" sz="2400" dirty="0" smtClean="0"/>
              <a:t>kritika vedeckého obrazu sveta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i="1" dirty="0"/>
              <a:t>„S pokrokom vedy“, píše Cassirer, „čistá expresívna funkcia stráca pôdu, čistý obraz života sa premieňa na existenciu vecí a na formu kauzálnych vzťahov medzi vecami. Nikdy však nemôže úplne vstúpiť do tejto formy a nikdy v nej nebude ponorená – pretože ak by tak urobila, nielenže by zmizol mýtický svet démonov a bohov, ale zmizol by aj základný fenomén života“ </a:t>
            </a:r>
            <a:endParaRPr lang="sk-SK" i="1" dirty="0" smtClean="0"/>
          </a:p>
          <a:p>
            <a:pPr marL="0" indent="0">
              <a:buNone/>
            </a:pPr>
            <a:r>
              <a:rPr lang="sk-SK" dirty="0" smtClean="0"/>
              <a:t>C. chce </a:t>
            </a:r>
            <a:r>
              <a:rPr lang="sk-SK" dirty="0"/>
              <a:t>jasne vyjadriť postoj voči scientizmu v myslení a vo filozofii a kriticky sa vyjadriť voči absolutizácii vedeckého obrazu sveta. Cassirer je, ako bolo spomínané, presvedčený, že mýtické formovanie má kľúčový podiel na modernej kultúre aj na antropologickej paradigme moderného človeka. </a:t>
            </a:r>
          </a:p>
        </p:txBody>
      </p:sp>
    </p:spTree>
    <p:extLst>
      <p:ext uri="{BB962C8B-B14F-4D97-AF65-F5344CB8AC3E}">
        <p14:creationId xmlns:p14="http://schemas.microsoft.com/office/powerpoint/2010/main" val="401843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 "Veda nám dáva poriadok v myslení; morálka nám dáva poriadok v konaní</a:t>
            </a:r>
            <a:r>
              <a:rPr lang="sk-SK"/>
              <a:t>; </a:t>
            </a:r>
            <a:r>
              <a:rPr lang="sk-SK" smtClean="0"/>
              <a:t>umenie </a:t>
            </a:r>
            <a:r>
              <a:rPr lang="sk-SK" dirty="0"/>
              <a:t>nám dáva poriadok v pohľade viditeľné, hmatateľné a počuteľné javy. " </a:t>
            </a:r>
          </a:p>
        </p:txBody>
      </p:sp>
    </p:spTree>
    <p:extLst>
      <p:ext uri="{BB962C8B-B14F-4D97-AF65-F5344CB8AC3E}">
        <p14:creationId xmlns:p14="http://schemas.microsoft.com/office/powerpoint/2010/main" val="76157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1800" dirty="0"/>
              <a:t>(* 28. júl 1874, Vroclav, Poľsko – † 13. apríl 1945, New York, New York, USA) bol nemecký filozof, mladší </a:t>
            </a:r>
            <a:r>
              <a:rPr lang="sk-SK" sz="1800" dirty="0" smtClean="0"/>
              <a:t>predstaviteľ </a:t>
            </a:r>
            <a:r>
              <a:rPr lang="sk-SK" sz="1800" dirty="0" err="1"/>
              <a:t>marburskej</a:t>
            </a:r>
            <a:r>
              <a:rPr lang="sk-SK" sz="1800" dirty="0"/>
              <a:t> školy </a:t>
            </a:r>
            <a:r>
              <a:rPr lang="sk-SK" sz="1800" dirty="0" err="1"/>
              <a:t>novokantovstva</a:t>
            </a:r>
            <a:r>
              <a:rPr lang="sk-SK" sz="1800" dirty="0"/>
              <a:t>. Venoval sa výskumu dejín filozofických problémov. </a:t>
            </a:r>
            <a:br>
              <a:rPr lang="sk-SK" sz="1800" dirty="0"/>
            </a:br>
            <a:endParaRPr lang="sk-SK" sz="18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k-SK" dirty="0"/>
              <a:t>(* 28. júl 1874, Vroclav, Poľsko – † 13. apríl 1945, New York, New York, USA) bol nemecký filozof, mladší </a:t>
            </a:r>
            <a:r>
              <a:rPr lang="sk-SK" dirty="0" smtClean="0"/>
              <a:t>predstaviteľ </a:t>
            </a:r>
            <a:r>
              <a:rPr lang="sk-SK" dirty="0" err="1"/>
              <a:t>marburskej</a:t>
            </a:r>
            <a:r>
              <a:rPr lang="sk-SK" dirty="0"/>
              <a:t> školy </a:t>
            </a:r>
            <a:r>
              <a:rPr lang="sk-SK" dirty="0" err="1"/>
              <a:t>novokantovstva</a:t>
            </a:r>
            <a:r>
              <a:rPr lang="sk-SK" dirty="0"/>
              <a:t>. Venoval sa výskumu dejín filozofických problémov. </a:t>
            </a:r>
          </a:p>
          <a:p>
            <a:pPr marL="0" indent="0">
              <a:buNone/>
            </a:pPr>
            <a:r>
              <a:rPr lang="sk-SK" dirty="0"/>
              <a:t>- Cassirer je azda najvýznamnejší historik transcendentálnej filozofie, ktorej rozvoj sa datuje od renesancie poukazujúc aj na jej špecifické použitie v súčasnej matematike, fyzike a chémii.</a:t>
            </a:r>
          </a:p>
          <a:p>
            <a:pPr marL="0" indent="0">
              <a:buNone/>
            </a:pPr>
            <a:r>
              <a:rPr lang="sk-SK" dirty="0" smtClean="0"/>
              <a:t>Narodil </a:t>
            </a:r>
            <a:r>
              <a:rPr lang="sk-SK" dirty="0"/>
              <a:t>sa v bohatej židovskej rodine v vtedy nemeckej </a:t>
            </a:r>
            <a:r>
              <a:rPr lang="sk-SK" dirty="0" err="1"/>
              <a:t>Vroclavi</a:t>
            </a:r>
            <a:r>
              <a:rPr lang="sk-SK" dirty="0"/>
              <a:t> (</a:t>
            </a:r>
            <a:r>
              <a:rPr lang="sk-SK" dirty="0" err="1"/>
              <a:t>Breslau</a:t>
            </a:r>
            <a:r>
              <a:rPr lang="sk-SK" dirty="0"/>
              <a:t>). V roku 1892 začal študovať právo a potom literatúru a filozofiu na berlínskej univerzite, okrem iného u Maxa </a:t>
            </a:r>
            <a:r>
              <a:rPr lang="sk-SK" dirty="0" err="1"/>
              <a:t>Scheler</a:t>
            </a:r>
            <a:r>
              <a:rPr lang="sk-SK" dirty="0"/>
              <a:t> a </a:t>
            </a:r>
            <a:r>
              <a:rPr lang="sk-SK" dirty="0" err="1"/>
              <a:t>Georga</a:t>
            </a:r>
            <a:r>
              <a:rPr lang="sk-SK" dirty="0"/>
              <a:t> </a:t>
            </a:r>
            <a:r>
              <a:rPr lang="sk-SK" dirty="0" err="1"/>
              <a:t>Simmela</a:t>
            </a:r>
            <a:r>
              <a:rPr lang="sk-SK" dirty="0"/>
              <a:t>, roku 1896 prešiel do </a:t>
            </a:r>
            <a:r>
              <a:rPr lang="sk-SK" dirty="0" err="1"/>
              <a:t>Marburgu</a:t>
            </a:r>
            <a:r>
              <a:rPr lang="sk-SK" dirty="0"/>
              <a:t>, kde roka </a:t>
            </a:r>
            <a:r>
              <a:rPr lang="sk-SK" dirty="0" smtClean="0"/>
              <a:t>1899 promoval </a:t>
            </a:r>
            <a:r>
              <a:rPr lang="sk-SK" dirty="0"/>
              <a:t>u známeho </a:t>
            </a:r>
            <a:r>
              <a:rPr lang="sk-SK" dirty="0" smtClean="0"/>
              <a:t>Paula </a:t>
            </a:r>
            <a:r>
              <a:rPr lang="sk-SK" dirty="0" err="1" smtClean="0"/>
              <a:t>Natorpa</a:t>
            </a:r>
            <a:r>
              <a:rPr lang="sk-SK" dirty="0" smtClean="0"/>
              <a:t> s prácou </a:t>
            </a:r>
            <a:r>
              <a:rPr lang="sk-SK" dirty="0"/>
              <a:t>o </a:t>
            </a:r>
            <a:r>
              <a:rPr lang="sk-SK" dirty="0" err="1" smtClean="0"/>
              <a:t>Descartesovej</a:t>
            </a:r>
            <a:r>
              <a:rPr lang="sk-SK" dirty="0" smtClean="0"/>
              <a:t> </a:t>
            </a:r>
            <a:r>
              <a:rPr lang="sk-SK" dirty="0"/>
              <a:t>kritike matematického a vedeckého poznania. Roku 1902 sa oženil a roku 1906 sa v Berlíne habilitoval prácou o probléme poznanie vo vede a filozofii a pôsobil tu ako súkromný docent. V tom istom čase sa spolu s </a:t>
            </a:r>
            <a:r>
              <a:rPr lang="sk-SK" dirty="0" err="1" smtClean="0"/>
              <a:t>Natorpom</a:t>
            </a:r>
            <a:r>
              <a:rPr lang="sk-SK" dirty="0" smtClean="0"/>
              <a:t> </a:t>
            </a:r>
            <a:r>
              <a:rPr lang="sk-SK" dirty="0"/>
              <a:t>podieľal na vydaní Kantových zozbieraných spisov. Roku 1919 bol povolaný ako profesor filozofie na novo založenú univerzitu v Hamburgu, kde bol roku 1929 zvolený </a:t>
            </a:r>
            <a:r>
              <a:rPr lang="sk-SK" dirty="0" smtClean="0"/>
              <a:t>za rektora. </a:t>
            </a:r>
            <a:r>
              <a:rPr lang="sk-SK" dirty="0"/>
              <a:t>Tu tiež v rokoch 1923-1929 vydal svoje najznámejšie dielo, "Filozofia symbolických foriem", a intenzívne sa zaoberal filozofickými otázkami teórie relativity.</a:t>
            </a:r>
          </a:p>
          <a:p>
            <a:pPr marL="0" indent="0">
              <a:buNone/>
            </a:pPr>
            <a:r>
              <a:rPr lang="sk-SK" dirty="0"/>
              <a:t>V roku 1919 dostal Cassirer dve ponuky na miesto profesora filozofie, </a:t>
            </a:r>
            <a:r>
              <a:rPr lang="sk-SK" dirty="0" smtClean="0"/>
              <a:t>ktorých </a:t>
            </a:r>
            <a:r>
              <a:rPr lang="sk-SK" dirty="0"/>
              <a:t>pred Frankfurtom uprednostnil Hamburg. </a:t>
            </a:r>
            <a:r>
              <a:rPr lang="sk-SK" dirty="0" smtClean="0"/>
              <a:t>Po </a:t>
            </a:r>
            <a:r>
              <a:rPr lang="sk-SK" dirty="0"/>
              <a:t>presťahovaní v roku 1920 sa zoznámil s tamojšou </a:t>
            </a:r>
            <a:r>
              <a:rPr lang="sk-SK" dirty="0" smtClean="0"/>
              <a:t>knižnicou </a:t>
            </a:r>
            <a:r>
              <a:rPr lang="sk-SK" dirty="0" err="1"/>
              <a:t>Abyho</a:t>
            </a:r>
            <a:r>
              <a:rPr lang="sk-SK" dirty="0"/>
              <a:t> </a:t>
            </a:r>
            <a:r>
              <a:rPr lang="sk-SK" dirty="0" err="1"/>
              <a:t>Warburg</a:t>
            </a:r>
            <a:r>
              <a:rPr lang="sk-SK" dirty="0"/>
              <a:t>, </a:t>
            </a:r>
            <a:r>
              <a:rPr lang="sk-SK" dirty="0" smtClean="0"/>
              <a:t>čo </a:t>
            </a:r>
            <a:r>
              <a:rPr lang="sk-SK" dirty="0"/>
              <a:t>sa vzápätí ukázalo hoci </a:t>
            </a:r>
            <a:r>
              <a:rPr lang="sk-SK" dirty="0" smtClean="0"/>
              <a:t>rozhodujúce </a:t>
            </a:r>
            <a:r>
              <a:rPr lang="sk-SK" dirty="0"/>
              <a:t>pre jeho </a:t>
            </a:r>
            <a:r>
              <a:rPr lang="sk-SK" dirty="0" smtClean="0"/>
              <a:t>filozoficky prácu. Jeho </a:t>
            </a:r>
            <a:r>
              <a:rPr lang="sk-SK" dirty="0"/>
              <a:t>úspešnej </a:t>
            </a:r>
            <a:r>
              <a:rPr lang="sk-SK" dirty="0" smtClean="0"/>
              <a:t>učiteľské </a:t>
            </a:r>
            <a:r>
              <a:rPr lang="sk-SK" dirty="0"/>
              <a:t>pôsobenie prerušil </a:t>
            </a:r>
            <a:r>
              <a:rPr lang="sk-SK" dirty="0" smtClean="0"/>
              <a:t>až </a:t>
            </a:r>
            <a:r>
              <a:rPr lang="sk-SK" dirty="0"/>
              <a:t>Hitlerov nástup k moci v roku 1933. Cassirer </a:t>
            </a:r>
            <a:r>
              <a:rPr lang="sk-SK" dirty="0" smtClean="0"/>
              <a:t>veľmi </a:t>
            </a:r>
            <a:r>
              <a:rPr lang="sk-SK" dirty="0"/>
              <a:t>prezieravo zhodnotil vtedajšiu </a:t>
            </a:r>
            <a:r>
              <a:rPr lang="sk-SK" dirty="0" smtClean="0"/>
              <a:t>situáciu </a:t>
            </a:r>
            <a:r>
              <a:rPr lang="sk-SK" dirty="0"/>
              <a:t>a rozhodol sa </a:t>
            </a:r>
            <a:r>
              <a:rPr lang="sk-SK" dirty="0" smtClean="0"/>
              <a:t>ešte </a:t>
            </a:r>
            <a:r>
              <a:rPr lang="sk-SK" dirty="0"/>
              <a:t>v tom isto roku emigrovať. Jeho neľahká emigrantská odysea </a:t>
            </a:r>
            <a:r>
              <a:rPr lang="sk-SK" dirty="0" smtClean="0"/>
              <a:t>ho </a:t>
            </a:r>
            <a:r>
              <a:rPr lang="sk-SK" dirty="0"/>
              <a:t>viedla cez zastávky v Anglicku a Švédsku do USA, kde </a:t>
            </a:r>
            <a:r>
              <a:rPr lang="sk-SK" dirty="0" smtClean="0"/>
              <a:t>aj v </a:t>
            </a:r>
            <a:r>
              <a:rPr lang="sk-SK" dirty="0"/>
              <a:t>roku 1945 zomrel</a:t>
            </a:r>
            <a:r>
              <a:rPr lang="sk-SK" dirty="0" smtClean="0"/>
              <a:t>.</a:t>
            </a:r>
            <a:endParaRPr lang="sk-SK" dirty="0"/>
          </a:p>
          <a:p>
            <a:pPr>
              <a:buFontTx/>
              <a:buChar char="-"/>
            </a:pPr>
            <a:r>
              <a:rPr lang="sk-SK" dirty="0" smtClean="0"/>
              <a:t>bol </a:t>
            </a:r>
            <a:r>
              <a:rPr lang="sk-SK" dirty="0"/>
              <a:t>výrazným historik filozofie; Cassirer sám seba vždy chápal </a:t>
            </a:r>
            <a:r>
              <a:rPr lang="sk-SK" dirty="0" smtClean="0"/>
              <a:t>ako </a:t>
            </a:r>
            <a:r>
              <a:rPr lang="sk-SK" dirty="0"/>
              <a:t>filozofického idealistu </a:t>
            </a:r>
            <a:r>
              <a:rPr lang="sk-SK" dirty="0" smtClean="0"/>
              <a:t>so </a:t>
            </a:r>
            <a:r>
              <a:rPr lang="sk-SK" dirty="0"/>
              <a:t>spresnením </a:t>
            </a:r>
            <a:r>
              <a:rPr lang="sk-SK" dirty="0" smtClean="0"/>
              <a:t>– kritický transcendentálny, </a:t>
            </a:r>
            <a:r>
              <a:rPr lang="sk-SK" dirty="0"/>
              <a:t>logický </a:t>
            </a:r>
            <a:r>
              <a:rPr lang="sk-SK" dirty="0" smtClean="0"/>
              <a:t>alebo neskôr </a:t>
            </a:r>
            <a:r>
              <a:rPr lang="sk-SK" dirty="0"/>
              <a:t>"symbolický"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25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- do </a:t>
            </a:r>
            <a:r>
              <a:rPr lang="sk-SK" dirty="0" err="1"/>
              <a:t>Marburskej</a:t>
            </a:r>
            <a:r>
              <a:rPr lang="sk-SK" dirty="0"/>
              <a:t> školy </a:t>
            </a:r>
            <a:r>
              <a:rPr lang="sk-SK" dirty="0" smtClean="0"/>
              <a:t>patrí, </a:t>
            </a:r>
            <a:r>
              <a:rPr lang="sk-SK" dirty="0"/>
              <a:t>lebo spolupracoval s </a:t>
            </a:r>
            <a:r>
              <a:rPr lang="sk-SK" dirty="0" err="1"/>
              <a:t>Natorpom</a:t>
            </a:r>
            <a:r>
              <a:rPr lang="sk-SK" dirty="0"/>
              <a:t> a venoval sa noetike (dielo Problém poznania vo filozofii a vede novej doby) – analyzuje Kantovu noetiku a vtedajší stav myslenia;</a:t>
            </a:r>
          </a:p>
          <a:p>
            <a:pPr marL="0" indent="0">
              <a:buNone/>
            </a:pPr>
            <a:r>
              <a:rPr lang="sk-SK" dirty="0"/>
              <a:t>- napriek tomu, že väčšia časť jeho filozofie možno označiť ako </a:t>
            </a:r>
            <a:r>
              <a:rPr lang="sk-SK" dirty="0" err="1" smtClean="0"/>
              <a:t>nemarburskou</a:t>
            </a:r>
            <a:r>
              <a:rPr lang="sk-SK" dirty="0"/>
              <a:t>... stále sa hlásil k svojim učiteľom </a:t>
            </a:r>
            <a:r>
              <a:rPr lang="sk-SK" dirty="0" err="1"/>
              <a:t>Cohenovi</a:t>
            </a:r>
            <a:r>
              <a:rPr lang="sk-SK" dirty="0"/>
              <a:t> a </a:t>
            </a:r>
            <a:r>
              <a:rPr lang="sk-SK" dirty="0" err="1"/>
              <a:t>Natorpovi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- </a:t>
            </a:r>
            <a:r>
              <a:rPr lang="sk-SK" dirty="0"/>
              <a:t>od roku 1923 vydaním </a:t>
            </a:r>
            <a:r>
              <a:rPr lang="sk-SK" i="1" dirty="0"/>
              <a:t>Filozofie symbolických foriem </a:t>
            </a:r>
            <a:r>
              <a:rPr lang="sk-SK" dirty="0"/>
              <a:t>prekračuje orientáciu a záber </a:t>
            </a:r>
            <a:r>
              <a:rPr lang="sk-SK" dirty="0" err="1"/>
              <a:t>marburskej</a:t>
            </a:r>
            <a:r>
              <a:rPr lang="sk-SK" dirty="0"/>
              <a:t> školy a začína sa orientovať na fenomenológia, antropológiu a filozofiu kultúry.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b="1" dirty="0"/>
              <a:t>diela:</a:t>
            </a:r>
            <a:endParaRPr lang="sk-SK" dirty="0"/>
          </a:p>
          <a:p>
            <a:pPr marL="0" indent="0">
              <a:buNone/>
            </a:pPr>
            <a:r>
              <a:rPr lang="sk-SK" i="1" dirty="0" smtClean="0"/>
              <a:t>Problém </a:t>
            </a:r>
            <a:r>
              <a:rPr lang="sk-SK" i="1" dirty="0"/>
              <a:t>poznania vo filozofii a vede novej doby </a:t>
            </a:r>
            <a:endParaRPr lang="sk-SK" i="1" dirty="0" smtClean="0"/>
          </a:p>
          <a:p>
            <a:pPr marL="0" indent="0">
              <a:buNone/>
            </a:pPr>
            <a:r>
              <a:rPr lang="sk-SK" i="1" dirty="0" smtClean="0"/>
              <a:t>Pojem substancie </a:t>
            </a:r>
            <a:r>
              <a:rPr lang="sk-SK" i="1" dirty="0"/>
              <a:t>a pojem funkcie</a:t>
            </a:r>
          </a:p>
        </p:txBody>
      </p:sp>
    </p:spTree>
    <p:extLst>
      <p:ext uri="{BB962C8B-B14F-4D97-AF65-F5344CB8AC3E}">
        <p14:creationId xmlns:p14="http://schemas.microsoft.com/office/powerpoint/2010/main" val="123174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Marburské</a:t>
            </a:r>
            <a:r>
              <a:rPr lang="sk-SK" dirty="0" smtClean="0"/>
              <a:t> obdobie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1200" dirty="0" smtClean="0"/>
              <a:t>- </a:t>
            </a:r>
            <a:r>
              <a:rPr lang="sk-SK" sz="1200" dirty="0"/>
              <a:t>v tomto období hlavným </a:t>
            </a:r>
            <a:r>
              <a:rPr lang="sk-SK" sz="1200" dirty="0" err="1"/>
              <a:t>Cassirerovým</a:t>
            </a:r>
            <a:r>
              <a:rPr lang="sk-SK" sz="1200" dirty="0"/>
              <a:t> východiskom sú dejiny myslenia, v logike, vo filozofii a </a:t>
            </a:r>
            <a:r>
              <a:rPr lang="sk-SK" sz="1200" dirty="0" smtClean="0"/>
              <a:t>teória </a:t>
            </a:r>
            <a:r>
              <a:rPr lang="sk-SK" sz="1200" dirty="0"/>
              <a:t>poznania, vždy koncipuje svoje názory na pozadí dejín. Jeho historický prístup anticipoval širokú erudíciu a pisateľský talent.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možno povedať, že v tomto prípade Cassirer predpojato a nekriticky sústredí na dejiny filozofie do </a:t>
            </a:r>
            <a:r>
              <a:rPr lang="sk-SK" sz="1200" dirty="0" smtClean="0"/>
              <a:t>Kanta </a:t>
            </a:r>
            <a:r>
              <a:rPr lang="sk-SK" sz="1200" dirty="0"/>
              <a:t>– hovorí o </a:t>
            </a:r>
            <a:r>
              <a:rPr lang="sk-SK" sz="1200" dirty="0" smtClean="0"/>
              <a:t>predchodcov Kanta </a:t>
            </a:r>
            <a:r>
              <a:rPr lang="sk-SK" sz="1200" dirty="0"/>
              <a:t>a samotného Kanta štylizuje do akoby </a:t>
            </a:r>
            <a:r>
              <a:rPr lang="sk-SK" sz="1200" dirty="0" err="1"/>
              <a:t>marburskej</a:t>
            </a:r>
            <a:r>
              <a:rPr lang="sk-SK" sz="1200" dirty="0"/>
              <a:t> školy;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dejiny filozofie sa týmto spôsobom stavajú filozofickou metódu – a teda poznanie </a:t>
            </a:r>
            <a:r>
              <a:rPr lang="sk-SK" sz="1200" dirty="0" err="1"/>
              <a:t>historicity</a:t>
            </a:r>
            <a:r>
              <a:rPr lang="sk-SK" sz="1200" dirty="0"/>
              <a:t> filozofických problémov slúži pre </a:t>
            </a:r>
            <a:r>
              <a:rPr lang="sk-SK" sz="1200" dirty="0" smtClean="0"/>
              <a:t>ideálnu </a:t>
            </a:r>
            <a:r>
              <a:rPr lang="sk-SK" sz="1200" dirty="0"/>
              <a:t>štruktúru poznania a zároveň určí vodidlo k historickému popisu. </a:t>
            </a:r>
          </a:p>
          <a:p>
            <a:pPr marL="0" indent="0">
              <a:spcBef>
                <a:spcPts val="0"/>
              </a:spcBef>
              <a:buNone/>
            </a:pPr>
            <a:endParaRPr lang="sk-SK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sk-SK" sz="1200" b="1" dirty="0" smtClean="0"/>
              <a:t>3 </a:t>
            </a:r>
            <a:r>
              <a:rPr lang="sk-SK" sz="1200" b="1" dirty="0"/>
              <a:t>okruhy jeho myslenia: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analýza a interpretácia dejín filozofie;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úvahy o povahe vedeckého myslenia a </a:t>
            </a:r>
            <a:r>
              <a:rPr lang="sk-SK" sz="1200" dirty="0" smtClean="0"/>
              <a:t>teórii </a:t>
            </a:r>
            <a:r>
              <a:rPr lang="sk-SK" sz="1200" dirty="0"/>
              <a:t>–</a:t>
            </a:r>
            <a:r>
              <a:rPr lang="sk-SK" sz="1200" dirty="0" smtClean="0"/>
              <a:t> </a:t>
            </a:r>
            <a:r>
              <a:rPr lang="sk-SK" sz="1200" dirty="0"/>
              <a:t>filozofia vedy a metodológia vedy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Filozofia symbolických </a:t>
            </a:r>
            <a:r>
              <a:rPr lang="sk-SK" sz="1200" dirty="0" smtClean="0"/>
              <a:t>foriem </a:t>
            </a:r>
            <a:r>
              <a:rPr lang="sk-SK" sz="1200" dirty="0"/>
              <a:t>–</a:t>
            </a:r>
            <a:r>
              <a:rPr lang="sk-SK" sz="1200" dirty="0" smtClean="0"/>
              <a:t> </a:t>
            </a:r>
            <a:r>
              <a:rPr lang="sk-SK" sz="1200" dirty="0"/>
              <a:t>antropológia – filozofia kultúry  </a:t>
            </a:r>
          </a:p>
          <a:p>
            <a:pPr marL="0" indent="0">
              <a:spcBef>
                <a:spcPts val="0"/>
              </a:spcBef>
              <a:buNone/>
            </a:pPr>
            <a:endParaRPr lang="sk-SK" sz="12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200" b="1" dirty="0" smtClean="0"/>
              <a:t>Teória </a:t>
            </a:r>
            <a:r>
              <a:rPr lang="sk-SK" sz="1200" b="1" dirty="0"/>
              <a:t>poznania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vplyv najmä </a:t>
            </a:r>
            <a:r>
              <a:rPr lang="sk-SK" sz="1200" dirty="0" err="1"/>
              <a:t>Natorpa</a:t>
            </a:r>
            <a:endParaRPr lang="sk-SK" sz="12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v diele Pojem </a:t>
            </a:r>
            <a:r>
              <a:rPr lang="sk-SK" sz="1200" dirty="0" smtClean="0"/>
              <a:t>substancie </a:t>
            </a:r>
            <a:r>
              <a:rPr lang="sk-SK" sz="1200" dirty="0"/>
              <a:t>a pojem funkcie na pozadí dejín a Kantovej prvej kritiky rozvíja teóriu o matematických pojmoch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 smtClean="0"/>
              <a:t>	matematické </a:t>
            </a:r>
            <a:r>
              <a:rPr lang="sk-SK" sz="1200" dirty="0"/>
              <a:t>pojmy </a:t>
            </a:r>
            <a:r>
              <a:rPr lang="sk-SK" sz="1200" dirty="0" smtClean="0"/>
              <a:t>sú </a:t>
            </a:r>
            <a:r>
              <a:rPr lang="sk-SK" sz="1200" dirty="0"/>
              <a:t>nezávisle na skúsenosti, a </a:t>
            </a:r>
            <a:r>
              <a:rPr lang="sk-SK" sz="1200" dirty="0" smtClean="0"/>
              <a:t>sú </a:t>
            </a:r>
            <a:r>
              <a:rPr lang="sk-SK" sz="1200" dirty="0"/>
              <a:t>genetické </a:t>
            </a:r>
            <a:r>
              <a:rPr lang="sk-SK" sz="1200" dirty="0" smtClean="0"/>
              <a:t>(apriórne). </a:t>
            </a:r>
            <a:r>
              <a:rPr lang="sk-SK" sz="1200" dirty="0"/>
              <a:t>Nemajú substanciu ale majú funkciu.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 smtClean="0"/>
              <a:t>	</a:t>
            </a:r>
            <a:r>
              <a:rPr lang="sk-SK" sz="1200" dirty="0" smtClean="0"/>
              <a:t>číslo </a:t>
            </a:r>
            <a:r>
              <a:rPr lang="sk-SK" sz="1200" dirty="0"/>
              <a:t>10 </a:t>
            </a:r>
            <a:r>
              <a:rPr lang="sk-SK" sz="1200" dirty="0" smtClean="0"/>
              <a:t>neexistuje </a:t>
            </a:r>
            <a:r>
              <a:rPr lang="sk-SK" sz="1200" dirty="0"/>
              <a:t>ale je to funkcia (vlastnosť) čoho si.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rozlišuje medzi relačnými a vecnými pojmami</a:t>
            </a:r>
          </a:p>
          <a:p>
            <a:pPr marL="0" indent="0">
              <a:spcBef>
                <a:spcPts val="0"/>
              </a:spcBef>
              <a:buNone/>
            </a:pP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47240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- záujme o sféry duchovnej </a:t>
            </a:r>
            <a:r>
              <a:rPr lang="sk-SK" dirty="0" smtClean="0"/>
              <a:t>kultúry - </a:t>
            </a:r>
            <a:r>
              <a:rPr lang="sk-SK" dirty="0" err="1" smtClean="0"/>
              <a:t>Cassirerov</a:t>
            </a:r>
            <a:r>
              <a:rPr lang="sk-SK" dirty="0" smtClean="0"/>
              <a:t> transcendentalizmus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nie je protikladom k materializmu či </a:t>
            </a:r>
            <a:r>
              <a:rPr lang="sk-SK" dirty="0" smtClean="0"/>
              <a:t>naturalizmus - </a:t>
            </a:r>
            <a:r>
              <a:rPr lang="sk-SK" dirty="0"/>
              <a:t>ale v </a:t>
            </a:r>
            <a:r>
              <a:rPr lang="sk-SK" dirty="0" err="1" smtClean="0"/>
              <a:t>cassirerovej</a:t>
            </a:r>
            <a:r>
              <a:rPr lang="sk-SK" dirty="0" smtClean="0"/>
              <a:t> </a:t>
            </a:r>
            <a:r>
              <a:rPr lang="sk-SK" dirty="0"/>
              <a:t>dobe je to pozitivizmus, ktorý je protikladom </a:t>
            </a:r>
            <a:r>
              <a:rPr lang="sk-SK" dirty="0" smtClean="0"/>
              <a:t>určitého </a:t>
            </a:r>
            <a:r>
              <a:rPr lang="sk-SK" dirty="0" err="1" smtClean="0"/>
              <a:t>apriori</a:t>
            </a:r>
            <a:r>
              <a:rPr lang="sk-SK" dirty="0" smtClean="0"/>
              <a:t> </a:t>
            </a:r>
            <a:r>
              <a:rPr lang="sk-SK" dirty="0"/>
              <a:t>myslenia;,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 smtClean="0"/>
              <a:t>Cassirerova</a:t>
            </a:r>
            <a:r>
              <a:rPr lang="sk-SK" dirty="0" smtClean="0"/>
              <a:t> </a:t>
            </a:r>
            <a:r>
              <a:rPr lang="sk-SK" dirty="0"/>
              <a:t>teória vedy sa zakladá na </a:t>
            </a:r>
            <a:r>
              <a:rPr lang="sk-SK" dirty="0" smtClean="0"/>
              <a:t>kritike </a:t>
            </a:r>
            <a:r>
              <a:rPr lang="sk-SK" dirty="0"/>
              <a:t>pozitivizmus a </a:t>
            </a:r>
            <a:r>
              <a:rPr lang="sk-SK" dirty="0" err="1"/>
              <a:t>fakticity</a:t>
            </a:r>
            <a:r>
              <a:rPr lang="sk-SK" dirty="0"/>
              <a:t> toho smeru</a:t>
            </a:r>
          </a:p>
          <a:p>
            <a:pPr marL="0" indent="0">
              <a:buNone/>
            </a:pPr>
            <a:r>
              <a:rPr lang="sk-SK" dirty="0"/>
              <a:t>	- na základe nového typu vedy na prelome storočí – rozvojom teoretickej matematiky a fyziky- fakty nemusia byť </a:t>
            </a:r>
            <a:r>
              <a:rPr lang="sk-SK" dirty="0" smtClean="0"/>
              <a:t>pred </a:t>
            </a:r>
            <a:r>
              <a:rPr lang="sk-SK" dirty="0"/>
              <a:t>teóriami</a:t>
            </a:r>
          </a:p>
          <a:p>
            <a:pPr marL="0" indent="0">
              <a:buNone/>
            </a:pPr>
            <a:r>
              <a:rPr lang="sk-SK" dirty="0"/>
              <a:t>O: čo to znamená, že fakty nemusia byť pred teóriami- </a:t>
            </a:r>
            <a:r>
              <a:rPr lang="sk-SK" b="1" dirty="0"/>
              <a:t>že teórie (racionálne konštrukcie) môžu predchádzať </a:t>
            </a:r>
            <a:r>
              <a:rPr lang="sk-SK" b="1" dirty="0" smtClean="0"/>
              <a:t>faktom</a:t>
            </a:r>
            <a:endParaRPr lang="sk-SK" b="1" dirty="0"/>
          </a:p>
          <a:p>
            <a:pPr marL="0" indent="0">
              <a:buNone/>
            </a:pPr>
            <a:r>
              <a:rPr lang="sk-SK" dirty="0" smtClean="0"/>
              <a:t>- teóriu </a:t>
            </a:r>
            <a:r>
              <a:rPr lang="sk-SK" dirty="0"/>
              <a:t>poznania Cassirer presúva tiež do oblasti duchovných vied – hľadá odpovede na totalitu duchovných foriem uchopenia sveta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154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Filozofia kultúry</a:t>
            </a:r>
            <a:br>
              <a:rPr lang="sk-SK" dirty="0"/>
            </a:br>
            <a:r>
              <a:rPr lang="sk-SK" dirty="0" smtClean="0"/>
              <a:t>Filozofia symbolických foriem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- </a:t>
            </a:r>
            <a:r>
              <a:rPr lang="sk-SK" dirty="0"/>
              <a:t>filozofia </a:t>
            </a:r>
            <a:r>
              <a:rPr lang="sk-SK" dirty="0" smtClean="0"/>
              <a:t>kultúry vzniká ako doplnenie </a:t>
            </a:r>
            <a:r>
              <a:rPr lang="sk-SK" dirty="0"/>
              <a:t>filozofickej logiky poznania;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</a:t>
            </a:r>
            <a:r>
              <a:rPr lang="sk-SK" dirty="0" smtClean="0"/>
              <a:t>rozširuje Kantovu triádu </a:t>
            </a:r>
            <a:r>
              <a:rPr lang="sk-SK" dirty="0"/>
              <a:t>logickej, etickej a </a:t>
            </a:r>
            <a:r>
              <a:rPr lang="sk-SK" dirty="0" smtClean="0"/>
              <a:t>estetickej </a:t>
            </a:r>
            <a:r>
              <a:rPr lang="sk-SK" dirty="0"/>
              <a:t>oblasti ľudského ducha </a:t>
            </a:r>
            <a:r>
              <a:rPr lang="sk-SK" b="1" dirty="0"/>
              <a:t>o </a:t>
            </a:r>
            <a:r>
              <a:rPr lang="sk-SK" b="1" dirty="0" smtClean="0"/>
              <a:t>symbolickú </a:t>
            </a:r>
            <a:r>
              <a:rPr lang="sk-SK" b="1" dirty="0"/>
              <a:t>oblasť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</a:t>
            </a:r>
            <a:r>
              <a:rPr lang="sk-SK" dirty="0" err="1"/>
              <a:t>Cassirerova</a:t>
            </a:r>
            <a:r>
              <a:rPr lang="sk-SK" dirty="0"/>
              <a:t> </a:t>
            </a:r>
            <a:r>
              <a:rPr lang="sk-SK" b="1" dirty="0"/>
              <a:t>Filozofia symbolických foriem </a:t>
            </a:r>
            <a:r>
              <a:rPr lang="sk-SK" dirty="0"/>
              <a:t>bojuje kriticky proti pozitivistickým a </a:t>
            </a:r>
            <a:r>
              <a:rPr lang="sk-SK" dirty="0" err="1"/>
              <a:t>empiristickým</a:t>
            </a:r>
            <a:r>
              <a:rPr lang="sk-SK" dirty="0"/>
              <a:t> radikálnym myšlienkam- proti naivnému presvedčenie, že poznanie je len empirické vnímanie faktov okolo seba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 C. snaha od faktov k teoretickej </a:t>
            </a:r>
            <a:r>
              <a:rPr lang="sk-SK" dirty="0" smtClean="0"/>
              <a:t>interpretácii, </a:t>
            </a:r>
            <a:r>
              <a:rPr lang="sk-SK" dirty="0"/>
              <a:t>od genézy k významu a od histórie k štruktúre (súvis s </a:t>
            </a:r>
            <a:r>
              <a:rPr lang="sk-SK" dirty="0" smtClean="0"/>
              <a:t>fenomenológiou a </a:t>
            </a:r>
            <a:r>
              <a:rPr lang="sk-SK" dirty="0"/>
              <a:t>so semiotikou)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</a:t>
            </a:r>
            <a:r>
              <a:rPr lang="sk-SK" dirty="0" err="1"/>
              <a:t>Cassirerovým</a:t>
            </a:r>
            <a:r>
              <a:rPr lang="sk-SK" dirty="0"/>
              <a:t> prvotným zámerom je vytvoriť takú </a:t>
            </a:r>
            <a:r>
              <a:rPr lang="sk-SK" dirty="0" smtClean="0"/>
              <a:t>filozofiu, </a:t>
            </a:r>
            <a:r>
              <a:rPr lang="sk-SK" dirty="0"/>
              <a:t>ktorá by bola analýza jednoty zmyslovej rozmanitosti.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C. sa sústredí na pojem ako to zjednocuje rozmanité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Otázka: Ako </a:t>
            </a:r>
            <a:r>
              <a:rPr lang="sk-SK" dirty="0"/>
              <a:t>pojem spája rozmanité. (zachytí určite spoločné vlastnosti skupiny </a:t>
            </a:r>
            <a:r>
              <a:rPr lang="sk-SK" dirty="0" smtClean="0"/>
              <a:t>objektov). </a:t>
            </a:r>
            <a:endParaRPr lang="sk-SK" dirty="0"/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 err="1"/>
              <a:t>Casirrer</a:t>
            </a:r>
            <a:r>
              <a:rPr lang="sk-SK" dirty="0"/>
              <a:t> tvrdí, že filozofia má byť filozofiu symbolických foriem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24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Filozofia symbolických foriem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/>
              <a:t>Filozofia symbolických foriem </a:t>
            </a:r>
            <a:r>
              <a:rPr lang="sk-SK" dirty="0"/>
              <a:t>je dielo, na ktorom spočíva </a:t>
            </a:r>
            <a:r>
              <a:rPr lang="sk-SK" dirty="0" err="1"/>
              <a:t>Cassirerov</a:t>
            </a:r>
            <a:r>
              <a:rPr lang="sk-SK" dirty="0"/>
              <a:t> nárok na originalitu. Cassirer sa tu stáva </a:t>
            </a:r>
            <a:r>
              <a:rPr lang="sk-SK" dirty="0" err="1" smtClean="0"/>
              <a:t>Cassirerom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Hlavným </a:t>
            </a:r>
            <a:r>
              <a:rPr lang="sk-SK" dirty="0"/>
              <a:t>úsilím </a:t>
            </a:r>
            <a:r>
              <a:rPr lang="sk-SK" dirty="0" err="1"/>
              <a:t>Cassirerovej</a:t>
            </a:r>
            <a:r>
              <a:rPr lang="sk-SK" dirty="0"/>
              <a:t> práce je kultivovať vedu ako nevyhnutný aspekt ľudskej kultúry. 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/>
              <a:t>Pojem symbol na rozdiel od pojmu rozum zahŕňa všetky dimenzie ľudskej existencie. Zmyslové a emotívne stránky života už nie sú v kantovskom zmysle patologické; majú svoje vlastné možnosti kultúrneho prejavu, svoje vlastné výrazné symbolické formy.</a:t>
            </a:r>
          </a:p>
        </p:txBody>
      </p:sp>
    </p:spTree>
    <p:extLst>
      <p:ext uri="{BB962C8B-B14F-4D97-AF65-F5344CB8AC3E}">
        <p14:creationId xmlns:p14="http://schemas.microsoft.com/office/powerpoint/2010/main" val="215241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Symbolická forma</a:t>
            </a:r>
            <a:br>
              <a:rPr lang="sk-SK" dirty="0" smtClean="0"/>
            </a:br>
            <a:r>
              <a:rPr lang="sk-SK" sz="2000" dirty="0"/>
              <a:t>Jazyk, mýtus, náboženstvo, umenie, veda, história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Čo presne Cassirer chápe pod pojmom </a:t>
            </a:r>
            <a:r>
              <a:rPr lang="sk-SK" i="1" dirty="0"/>
              <a:t>symbol</a:t>
            </a:r>
            <a:r>
              <a:rPr lang="sk-SK" dirty="0"/>
              <a:t>, resp. </a:t>
            </a:r>
            <a:r>
              <a:rPr lang="sk-SK" i="1" dirty="0"/>
              <a:t>symbolická forma</a:t>
            </a:r>
            <a:r>
              <a:rPr lang="sk-SK" dirty="0"/>
              <a:t>? Súčasný človek pojem symbol používa v inom, jednoduchšom a chudobnejšom význame. Náš štandardný význam odkazuje na komunikačné značky, náboženské symboly, politické heslá a pod. Cassirer si tento pojem „vyberá“ z oblasti umenia a </a:t>
            </a:r>
            <a:r>
              <a:rPr lang="sk-SK" dirty="0" smtClean="0"/>
              <a:t>estetiky. </a:t>
            </a:r>
          </a:p>
          <a:p>
            <a:r>
              <a:rPr lang="sk-SK" dirty="0" smtClean="0"/>
              <a:t>Pojem </a:t>
            </a:r>
            <a:r>
              <a:rPr lang="sk-SK" dirty="0"/>
              <a:t>symbolizmu </a:t>
            </a:r>
            <a:r>
              <a:rPr lang="sk-SK" dirty="0" smtClean="0"/>
              <a:t>u </a:t>
            </a:r>
            <a:r>
              <a:rPr lang="sk-SK" dirty="0" err="1"/>
              <a:t>Cassirera</a:t>
            </a:r>
            <a:r>
              <a:rPr lang="sk-SK" dirty="0"/>
              <a:t> sa však v prvom rade nevzťahuje na kultúrne artefakty, ale na prirodzenú potenciu spojenú s vedomím ako takým. Všetky kultúrne formy zdieľajú symbolický pôvod, ktorého zloženie Cassirer opisuje normatívnym </a:t>
            </a:r>
            <a:r>
              <a:rPr lang="sk-SK" dirty="0" smtClean="0"/>
              <a:t>spôsobom.</a:t>
            </a:r>
          </a:p>
          <a:p>
            <a:r>
              <a:rPr lang="sk-SK" dirty="0"/>
              <a:t>spája filozofiu a vtedajšiu vedu na jednej strane a bohatstvo, pestrosť prejavov kultúr a všeobecné vymedzenie kultúry s veľkým „K“ na strane druhej</a:t>
            </a:r>
            <a:r>
              <a:rPr lang="sk-SK" dirty="0" smtClean="0"/>
              <a:t>.</a:t>
            </a:r>
          </a:p>
          <a:p>
            <a:r>
              <a:rPr lang="sk-SK" dirty="0"/>
              <a:t>Cassirer akoby chcel povedať, že je naliehavé rovnako rešpektovať a považovať za dôležité každú oblasť symbolických foriem. Každá z nich je rovnako dôležitá ako súčasť jednotnej kultúry. Fyzikálne atómy, náboženská viera, mýtická obava alebo aj umelecké diela majú špecifickú aktivitu a nezastupiteľné miesto v kultúre. Symbolické formy sú teda neporovnateľné alebo </a:t>
            </a:r>
            <a:r>
              <a:rPr lang="sk-SK" dirty="0" err="1"/>
              <a:t>nesúmerateľné</a:t>
            </a:r>
            <a:r>
              <a:rPr lang="sk-SK" dirty="0"/>
              <a:t> medzi sebou.</a:t>
            </a:r>
          </a:p>
        </p:txBody>
      </p:sp>
    </p:spTree>
    <p:extLst>
      <p:ext uri="{BB962C8B-B14F-4D97-AF65-F5344CB8AC3E}">
        <p14:creationId xmlns:p14="http://schemas.microsoft.com/office/powerpoint/2010/main" val="224461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Mýtus</a:t>
            </a:r>
            <a:br>
              <a:rPr lang="sk-SK" dirty="0" smtClean="0"/>
            </a:br>
            <a:r>
              <a:rPr lang="sk-SK" sz="2000" dirty="0" err="1"/>
              <a:t>Mýtus</a:t>
            </a:r>
            <a:r>
              <a:rPr lang="sk-SK" sz="2000" dirty="0"/>
              <a:t> je pre Cassirer pôvodný fenoménu všetkej ľudské </a:t>
            </a:r>
            <a:r>
              <a:rPr lang="sk-SK" sz="2000" dirty="0" smtClean="0"/>
              <a:t>kultúry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Mýtus ako prvá etapa symbolického </a:t>
            </a:r>
            <a:r>
              <a:rPr lang="sk-SK" dirty="0" err="1"/>
              <a:t>sebaoslobodenia</a:t>
            </a:r>
            <a:r>
              <a:rPr lang="sk-SK" dirty="0"/>
              <a:t> ľudstva. V mýte sa človek začína učiť nové a „podivné“ umenie – umenie vyjadrovania, a to znamená organizovanie jeho najhlbších zakorenených inštinktov, jeho nádejí a obáv. V mýte však tento aktívny prvok ešte nie je povýšený na úroveň vedomia. Mýtus tak nahrádza vzťah a spojenie s prírodou, s novým zväzkom, so zvykmi a tradíciou</a:t>
            </a:r>
            <a:r>
              <a:rPr lang="sk-SK" dirty="0" smtClean="0"/>
              <a:t>.</a:t>
            </a:r>
          </a:p>
          <a:p>
            <a:r>
              <a:rPr lang="sk-SK" dirty="0"/>
              <a:t>Podľa </a:t>
            </a:r>
            <a:r>
              <a:rPr lang="sk-SK" dirty="0" err="1"/>
              <a:t>Cassirera</a:t>
            </a:r>
            <a:r>
              <a:rPr lang="sk-SK" dirty="0"/>
              <a:t> sa ukázalo, že všetky základné filozofické pojmy môžu mať a majú svoj vlastný špecifický mytologický rozmer</a:t>
            </a:r>
            <a:r>
              <a:rPr lang="sk-SK" dirty="0" smtClean="0"/>
              <a:t>.</a:t>
            </a:r>
          </a:p>
          <a:p>
            <a:r>
              <a:rPr lang="sk-SK" dirty="0"/>
              <a:t>Mytologická „logika“ je stále prítomná nielen v náboženskej oblasti, ale aj v iných oblastiach každodenného života – v jazyku, v umení a dokonca aj vo vede.</a:t>
            </a:r>
          </a:p>
        </p:txBody>
      </p:sp>
    </p:spTree>
    <p:extLst>
      <p:ext uri="{BB962C8B-B14F-4D97-AF65-F5344CB8AC3E}">
        <p14:creationId xmlns:p14="http://schemas.microsoft.com/office/powerpoint/2010/main" val="2602722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642</TotalTime>
  <Words>1306</Words>
  <Application>Microsoft Office PowerPoint</Application>
  <PresentationFormat>Širokouhlá</PresentationFormat>
  <Paragraphs>73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Novokantovstvo - marburská škola Ernst Cassirer – Filozofia symbolických foriem  </vt:lpstr>
      <vt:lpstr>(* 28. júl 1874, Vroclav, Poľsko – † 13. apríl 1945, New York, New York, USA) bol nemecký filozof, mladší predstaviteľ marburskej školy novokantovstva. Venoval sa výskumu dejín filozofických problémov.  </vt:lpstr>
      <vt:lpstr>Prezentácia programu PowerPoint</vt:lpstr>
      <vt:lpstr>Marburské obdobie</vt:lpstr>
      <vt:lpstr>Prezentácia programu PowerPoint</vt:lpstr>
      <vt:lpstr>Filozofia kultúry Filozofia symbolických foriem </vt:lpstr>
      <vt:lpstr>Filozofia symbolických foriem</vt:lpstr>
      <vt:lpstr>Symbolická forma Jazyk, mýtus, náboženstvo, umenie, veda, história</vt:lpstr>
      <vt:lpstr>Mýtus Mýtus je pre Cassirer pôvodný fenoménu všetkej ľudské kultúry </vt:lpstr>
      <vt:lpstr>Jazyk univerzálny jazyk</vt:lpstr>
      <vt:lpstr>Veda kritika vedeckého obrazu sveta 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Novokantovstvo - marburská škola Ernst Cassirer – Filozofia symbolickýCH foriem</dc:title>
  <dc:creator>Peter Kyslan</dc:creator>
  <cp:lastModifiedBy>User</cp:lastModifiedBy>
  <cp:revision>10</cp:revision>
  <dcterms:created xsi:type="dcterms:W3CDTF">2020-12-07T20:19:54Z</dcterms:created>
  <dcterms:modified xsi:type="dcterms:W3CDTF">2022-01-03T18:18:26Z</dcterms:modified>
</cp:coreProperties>
</file>