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535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69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475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32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349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804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87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21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806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3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289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36B7-9C1A-4783-9139-B7468828F0D3}" type="datetimeFigureOut">
              <a:rPr lang="sk-SK" smtClean="0"/>
              <a:t>30. 11. 2023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E485-DF0D-4786-8E98-EB1CF82C8F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3678" y="24714"/>
            <a:ext cx="2961501" cy="1124465"/>
          </a:xfrm>
        </p:spPr>
        <p:txBody>
          <a:bodyPr>
            <a:normAutofit/>
          </a:bodyPr>
          <a:lstStyle/>
          <a:p>
            <a:r>
              <a:rPr lang="sk-SK" sz="72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Voľby</a:t>
            </a:r>
            <a:endParaRPr lang="sk-SK" sz="7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3935" y="6067167"/>
            <a:ext cx="9144000" cy="673443"/>
          </a:xfrm>
        </p:spPr>
        <p:txBody>
          <a:bodyPr>
            <a:normAutofit fontScale="92500" lnSpcReduction="10000"/>
          </a:bodyPr>
          <a:lstStyle/>
          <a:p>
            <a:r>
              <a:rPr lang="sk-SK" sz="48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sk-SK" sz="4800" dirty="0" smtClean="0">
                <a:solidFill>
                  <a:schemeClr val="accent1">
                    <a:lumMod val="50000"/>
                  </a:schemeClr>
                </a:solidFill>
              </a:rPr>
              <a:t> princípy volebného práva </a:t>
            </a:r>
            <a:endParaRPr lang="sk-SK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5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6514" y="192026"/>
            <a:ext cx="5717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b="1" dirty="0" smtClean="0"/>
              <a:t>Komunálne voľby </a:t>
            </a:r>
            <a:endParaRPr lang="sk-SK" sz="30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20016" y="746024"/>
            <a:ext cx="8345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C00000"/>
                </a:solidFill>
              </a:rPr>
              <a:t>Voľby do orgánov samosprávy obcí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na Slovensku (alebo hovorovo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komunálne voľby) sú voľby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poslancov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zastupiteľstiev,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starostov obcí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a primátorov miest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na obdobie 4 rokov. </a:t>
            </a:r>
            <a:endParaRPr lang="sk-SK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108066" y="232222"/>
            <a:ext cx="2198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b="1" dirty="0" smtClean="0"/>
              <a:t>Referendum </a:t>
            </a:r>
            <a:endParaRPr lang="sk-SK" sz="30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94593" y="244579"/>
            <a:ext cx="834521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Referendum je hlasovanie, ktorým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voliči celého štátu alebo niektorej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z jeho častí rozhodnú o prijatí alebo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zamietnutí zákona, predpisu, návrhu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alebo programu, ktoré boli predložené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na posúdenie obyvateľstvu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(a nie zákonodarnému orgánu). Je to jedna z mála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zachovaných metód priamej demokracie.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Vyhlasuje ho prezident na základe petície, ktorú podpísalo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minimálne 350 000 občanov. </a:t>
            </a:r>
          </a:p>
          <a:p>
            <a:endParaRPr lang="sk-SK" sz="2400" b="1" dirty="0">
              <a:solidFill>
                <a:srgbClr val="FF0000"/>
              </a:solidFill>
            </a:endParaRPr>
          </a:p>
          <a:p>
            <a:r>
              <a:rPr lang="sk-SK" sz="2400" b="1" dirty="0" smtClean="0">
                <a:solidFill>
                  <a:srgbClr val="FF0000"/>
                </a:solidFill>
              </a:rPr>
              <a:t>Referendum sa vykoná do 90 dní od jeho vyhlásenia. 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Predmetom referenda nemôžu byť: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b="1" dirty="0">
                <a:solidFill>
                  <a:srgbClr val="FF0000"/>
                </a:solidFill>
              </a:rPr>
              <a:t>Z</a:t>
            </a:r>
            <a:r>
              <a:rPr lang="sk-SK" sz="2400" b="1" dirty="0" smtClean="0">
                <a:solidFill>
                  <a:srgbClr val="FF0000"/>
                </a:solidFill>
              </a:rPr>
              <a:t>ákladné práva a slobody,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b="1" dirty="0">
                <a:solidFill>
                  <a:srgbClr val="FF0000"/>
                </a:solidFill>
              </a:rPr>
              <a:t>d</a:t>
            </a:r>
            <a:r>
              <a:rPr lang="sk-SK" sz="2400" b="1" dirty="0" smtClean="0">
                <a:solidFill>
                  <a:srgbClr val="FF0000"/>
                </a:solidFill>
              </a:rPr>
              <a:t>ane,</a:t>
            </a:r>
            <a:endParaRPr lang="sk-SK" sz="24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</a:rPr>
              <a:t>odvody,</a:t>
            </a:r>
            <a:endParaRPr lang="sk-SK" sz="24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</a:rPr>
              <a:t>štátny rozpočet.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8117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0069" y="925479"/>
            <a:ext cx="322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Čo si zapamätám: </a:t>
            </a:r>
            <a:endParaRPr lang="sk-SK" sz="32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0" y="1668162"/>
            <a:ext cx="474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 smtClean="0"/>
              <a:t>Čo sú voľby.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 smtClean="0"/>
              <a:t>Aké sú princípy volebného práva.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 smtClean="0"/>
              <a:t>Aké voľby sa konajú na Slovensku. </a:t>
            </a:r>
          </a:p>
        </p:txBody>
      </p:sp>
    </p:spTree>
    <p:extLst>
      <p:ext uri="{BB962C8B-B14F-4D97-AF65-F5344CB8AC3E}">
        <p14:creationId xmlns:p14="http://schemas.microsoft.com/office/powerpoint/2010/main" val="268676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19277" y="264320"/>
            <a:ext cx="622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Čo si napíšem: 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419277" y="1161535"/>
            <a:ext cx="114184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Voľby sú pravidelne sa opakujúci proces, ktorým sa v </a:t>
            </a:r>
            <a:r>
              <a:rPr lang="sk-SK" sz="2800" dirty="0" smtClean="0"/>
              <a:t>demokratických </a:t>
            </a:r>
            <a:r>
              <a:rPr lang="sk-SK" sz="2800" dirty="0"/>
              <a:t>krajinách obsadzujú verejné funkcie</a:t>
            </a:r>
            <a:r>
              <a:rPr lang="sk-SK" sz="2800" dirty="0" smtClean="0"/>
              <a:t>.</a:t>
            </a:r>
          </a:p>
          <a:p>
            <a:pPr algn="just"/>
            <a:r>
              <a:rPr lang="sk-SK" sz="2800" dirty="0"/>
              <a:t>S</a:t>
            </a:r>
            <a:r>
              <a:rPr lang="sk-SK" sz="2800" dirty="0" smtClean="0"/>
              <a:t>ú </a:t>
            </a:r>
            <a:r>
              <a:rPr lang="sk-SK" sz="2800" dirty="0"/>
              <a:t>základným znakom </a:t>
            </a:r>
            <a:r>
              <a:rPr lang="sk-SK" sz="2800" dirty="0" smtClean="0"/>
              <a:t>demokracie</a:t>
            </a:r>
            <a:r>
              <a:rPr lang="sk-SK" sz="2800" dirty="0"/>
              <a:t>. </a:t>
            </a:r>
            <a:endParaRPr lang="sk-SK" sz="2800" dirty="0" smtClean="0"/>
          </a:p>
          <a:p>
            <a:pPr algn="just"/>
            <a:r>
              <a:rPr lang="sk-SK" sz="2800" dirty="0" smtClean="0"/>
              <a:t>Právo </a:t>
            </a:r>
            <a:r>
              <a:rPr lang="sk-SK" sz="2800" dirty="0"/>
              <a:t>voliť a byť volený zaručuje </a:t>
            </a:r>
            <a:r>
              <a:rPr lang="sk-SK" sz="2800" dirty="0" smtClean="0"/>
              <a:t>občanom </a:t>
            </a:r>
            <a:r>
              <a:rPr lang="sk-SK" sz="2800" dirty="0"/>
              <a:t>Ústava</a:t>
            </a:r>
            <a:r>
              <a:rPr lang="sk-SK" sz="2800" dirty="0" smtClean="0"/>
              <a:t>.</a:t>
            </a:r>
          </a:p>
          <a:p>
            <a:pPr algn="just"/>
            <a:r>
              <a:rPr lang="sk-SK" sz="2800" dirty="0" smtClean="0"/>
              <a:t>Princípy volebného práva sú: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sz="2800" dirty="0" smtClean="0"/>
              <a:t>Všeobecnosť,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sz="2800" dirty="0" smtClean="0"/>
              <a:t>rovnosť,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sz="2800" dirty="0"/>
              <a:t>p</a:t>
            </a:r>
            <a:r>
              <a:rPr lang="sk-SK" sz="2800" dirty="0" smtClean="0"/>
              <a:t>riamosť,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sz="2800" dirty="0" smtClean="0"/>
              <a:t>tajnosť.</a:t>
            </a:r>
            <a:endParaRPr lang="sk-SK" sz="2800" dirty="0"/>
          </a:p>
          <a:p>
            <a:pPr algn="just"/>
            <a:r>
              <a:rPr lang="sk-SK" sz="2800" dirty="0" smtClean="0"/>
              <a:t> Na Slovensku sa konajú: parlamentné voľby, komunálne voľby, prezidentské voľby a voľby do europarlamentu.  </a:t>
            </a:r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4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19694" y="4646425"/>
            <a:ext cx="10216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Voľby sú pravidelne sa opakujúci proces, ktorým sa v </a:t>
            </a:r>
          </a:p>
          <a:p>
            <a:r>
              <a:rPr lang="sk-SK" sz="2800" b="1" dirty="0" smtClean="0">
                <a:solidFill>
                  <a:schemeClr val="bg1"/>
                </a:solidFill>
              </a:rPr>
              <a:t>demokratických krajinách obsadzujú verejné funkcie. 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09790" y="5727570"/>
            <a:ext cx="10625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Občania si vo voľbách vyberajú politických zástupcov, ktorí ich </a:t>
            </a:r>
          </a:p>
          <a:p>
            <a:r>
              <a:rPr lang="sk-SK" sz="2800" b="1" dirty="0" smtClean="0">
                <a:solidFill>
                  <a:schemeClr val="bg1"/>
                </a:solidFill>
              </a:rPr>
              <a:t>potom reprezentujú po určité volebné obdobie.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1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8030" y="130056"/>
            <a:ext cx="4023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Voľby sú základným znakom </a:t>
            </a:r>
          </a:p>
          <a:p>
            <a:pPr algn="ctr"/>
            <a:r>
              <a:rPr lang="sk-SK" sz="3200" b="1" dirty="0" smtClean="0"/>
              <a:t>demokracie. 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301533" y="1515051"/>
            <a:ext cx="4109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Právo voliť a byť volený zaručuje </a:t>
            </a:r>
          </a:p>
          <a:p>
            <a:pPr algn="ctr"/>
            <a:r>
              <a:rPr lang="sk-SK" sz="3200" b="1" dirty="0" smtClean="0"/>
              <a:t>občanom Ústava. 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85221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403492" y="4801166"/>
            <a:ext cx="2233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Princípy </a:t>
            </a:r>
          </a:p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volebného </a:t>
            </a:r>
          </a:p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práva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10358" y="3011214"/>
            <a:ext cx="55861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sk-SK" sz="3200" b="1" u="sng" dirty="0" smtClean="0">
                <a:solidFill>
                  <a:srgbClr val="FF0000"/>
                </a:solidFill>
              </a:rPr>
              <a:t>Všeobecné volebné právo (všeobecnosť)</a:t>
            </a:r>
          </a:p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Právo voliť má každý bez rozdielu pohlavia, rasy a národnosti – musí však byť občanom SR a trvale žiť na území SR.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2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549" y="1031150"/>
            <a:ext cx="1005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u="sng" dirty="0" smtClean="0">
                <a:solidFill>
                  <a:schemeClr val="bg1"/>
                </a:solidFill>
              </a:rPr>
              <a:t>2. Rovnosť </a:t>
            </a:r>
          </a:p>
          <a:p>
            <a:r>
              <a:rPr lang="sk-SK" sz="3200" b="1" dirty="0" smtClean="0">
                <a:solidFill>
                  <a:schemeClr val="bg1"/>
                </a:solidFill>
              </a:rPr>
              <a:t>Znamená to, že každý občan má jeden hlas </a:t>
            </a:r>
          </a:p>
          <a:p>
            <a:r>
              <a:rPr lang="sk-SK" sz="3200" b="1" dirty="0" smtClean="0">
                <a:solidFill>
                  <a:schemeClr val="bg1"/>
                </a:solidFill>
              </a:rPr>
              <a:t>a ten hlas má rovnakú váhu ako hlasy ostatných voličov.</a:t>
            </a:r>
            <a:br>
              <a:rPr lang="sk-SK" sz="3200" b="1" dirty="0" smtClean="0">
                <a:solidFill>
                  <a:schemeClr val="bg1"/>
                </a:solidFill>
              </a:rPr>
            </a:br>
            <a:r>
              <a:rPr lang="sk-SK" sz="3200" b="1" dirty="0" smtClean="0">
                <a:solidFill>
                  <a:schemeClr val="bg1"/>
                </a:solidFill>
              </a:rPr>
              <a:t>Táto zásada vyjadruje rovnosť občanov.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-2087563" y="3175685"/>
            <a:ext cx="609600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u="sng" dirty="0">
                <a:solidFill>
                  <a:schemeClr val="bg1"/>
                </a:solidFill>
              </a:rPr>
              <a:t>Priamosť </a:t>
            </a:r>
            <a:r>
              <a:rPr lang="sk-SK" dirty="0">
                <a:solidFill>
                  <a:schemeClr val="bg1"/>
                </a:solidFill>
              </a:rPr>
              <a:t/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Občan sa zúčastňuje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640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-296706" y="4930907"/>
            <a:ext cx="8452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u="sng" dirty="0" smtClean="0"/>
              <a:t>4. Tajnosť </a:t>
            </a:r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lang="sk-SK" sz="3200" b="1" dirty="0" smtClean="0"/>
              <a:t>Nikto nevidí koho volíme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85752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32079" y="131582"/>
            <a:ext cx="1062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Na Slovensku sa pravidelne koná viacero druhov volieb:</a:t>
            </a:r>
            <a:endParaRPr lang="sk-SK" sz="28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7" y="904354"/>
            <a:ext cx="3785203" cy="212889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7" y="3915011"/>
            <a:ext cx="3785203" cy="234761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36" y="605418"/>
            <a:ext cx="2997795" cy="245598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00" y="4086857"/>
            <a:ext cx="3868037" cy="2175771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32079" y="3146226"/>
            <a:ext cx="410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</a:t>
            </a:r>
            <a:r>
              <a:rPr lang="sk-SK" sz="2400" b="1" dirty="0" smtClean="0"/>
              <a:t>arlamentné voľby (každé 4 roky)</a:t>
            </a:r>
            <a:endParaRPr lang="sk-SK" sz="24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466857" y="6437870"/>
            <a:ext cx="378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k</a:t>
            </a:r>
            <a:r>
              <a:rPr lang="sk-SK" sz="2400" b="1" dirty="0" smtClean="0"/>
              <a:t>omunálne voľby (každé 4 roky)</a:t>
            </a:r>
            <a:endParaRPr lang="sk-SK" sz="24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6755408" y="3135130"/>
            <a:ext cx="4337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prezidentské voľby (každých 5 rokov)</a:t>
            </a:r>
            <a:endParaRPr lang="sk-SK" sz="24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6474941" y="6262628"/>
            <a:ext cx="5474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v</a:t>
            </a:r>
            <a:r>
              <a:rPr lang="sk-SK" sz="2400" b="1" dirty="0" smtClean="0"/>
              <a:t>oľby do Európskeho parlamentu (každých </a:t>
            </a:r>
            <a:r>
              <a:rPr lang="sk-SK" sz="2400" b="1" dirty="0"/>
              <a:t>5 </a:t>
            </a:r>
            <a:r>
              <a:rPr lang="sk-SK" sz="2400" b="1" dirty="0" smtClean="0"/>
              <a:t>rokov) 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98278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35925" y="218586"/>
            <a:ext cx="919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Prezidentské voľby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35925" y="833307"/>
            <a:ext cx="11874844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Prezidenta </a:t>
            </a:r>
            <a:r>
              <a:rPr lang="sk-SK" sz="2000" dirty="0" smtClean="0"/>
              <a:t>Slovenskej republiky volia </a:t>
            </a:r>
            <a:r>
              <a:rPr lang="sk-SK" sz="2000" dirty="0" smtClean="0"/>
              <a:t>občania </a:t>
            </a:r>
            <a:r>
              <a:rPr lang="sk-SK" sz="2000" dirty="0" smtClean="0"/>
              <a:t>SR v priamych voľbách tajným hlasovaním na päť rokov. </a:t>
            </a:r>
          </a:p>
          <a:p>
            <a:r>
              <a:rPr lang="sk-SK" sz="2000" dirty="0" smtClean="0"/>
              <a:t>Za prezidenta môže byť zvolený každý občan, ktorý pred alebo v deň voľby dosiahol vek 40 rokov.</a:t>
            </a:r>
          </a:p>
          <a:p>
            <a:r>
              <a:rPr lang="sk-SK" sz="2000" dirty="0" smtClean="0"/>
              <a:t>Vo voľbách je zvolený kandidát, ktorý získa nadpolovičnú väčšinu platných hlasov oprávnených voličov. </a:t>
            </a:r>
            <a:r>
              <a:rPr lang="sk-SK" sz="2000" dirty="0" smtClean="0"/>
              <a:t>Väčšinou  sa volí v 2 kolách.</a:t>
            </a:r>
            <a:endParaRPr lang="sk-SK" sz="20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17799"/>
            <a:ext cx="7451126" cy="34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61339" y="718045"/>
            <a:ext cx="1186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C00000"/>
                </a:solidFill>
              </a:rPr>
              <a:t>Voľby do Národnej rady Slovenskej republiky sú voľby poslancov do najvyššieho slovenského </a:t>
            </a:r>
          </a:p>
          <a:p>
            <a:r>
              <a:rPr lang="sk-SK" sz="2400" b="1" dirty="0">
                <a:solidFill>
                  <a:srgbClr val="C00000"/>
                </a:solidFill>
              </a:rPr>
              <a:t> </a:t>
            </a:r>
            <a:r>
              <a:rPr lang="sk-SK" sz="2400" b="1" dirty="0" smtClean="0">
                <a:solidFill>
                  <a:srgbClr val="C00000"/>
                </a:solidFill>
              </a:rPr>
              <a:t>legislatívneho orgánu.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Voľby sú všeobecné, priame, rovné a tajné.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Konajú sa raz za štyri roky počas jediného dňa (v sobotu). </a:t>
            </a:r>
          </a:p>
          <a:p>
            <a:r>
              <a:rPr lang="sk-SK" sz="2400" b="1" dirty="0" smtClean="0">
                <a:solidFill>
                  <a:srgbClr val="C00000"/>
                </a:solidFill>
              </a:rPr>
              <a:t>Vo voľbách si občania zvolia 150 členov – zástupcov politických strán  (poslancov). </a:t>
            </a:r>
            <a:endParaRPr lang="sk-SK" sz="2400" b="1" dirty="0">
              <a:solidFill>
                <a:srgbClr val="C0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61339" y="164047"/>
            <a:ext cx="481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b="1" dirty="0" smtClean="0"/>
              <a:t>Parlamentné voľby </a:t>
            </a:r>
            <a:endParaRPr lang="sk-SK" sz="3000" b="1" dirty="0"/>
          </a:p>
        </p:txBody>
      </p:sp>
    </p:spTree>
    <p:extLst>
      <p:ext uri="{BB962C8B-B14F-4D97-AF65-F5344CB8AC3E}">
        <p14:creationId xmlns:p14="http://schemas.microsoft.com/office/powerpoint/2010/main" val="63481531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442</Words>
  <Application>Microsoft Office PowerPoint</Application>
  <PresentationFormat>Širokouhlá</PresentationFormat>
  <Paragraphs>76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Motív balíka Office</vt:lpstr>
      <vt:lpstr>Voľby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Voľby</dc:title>
  <dc:creator>Veronika</dc:creator>
  <cp:lastModifiedBy>Windows-felhasználó</cp:lastModifiedBy>
  <cp:revision>26</cp:revision>
  <dcterms:created xsi:type="dcterms:W3CDTF">2023-09-19T15:43:30Z</dcterms:created>
  <dcterms:modified xsi:type="dcterms:W3CDTF">2023-11-30T07:29:02Z</dcterms:modified>
</cp:coreProperties>
</file>