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675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958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847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222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828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582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133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167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647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267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625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DFED9-D39A-499C-957D-3C998AECA903}" type="datetimeFigureOut">
              <a:rPr lang="sk-SK" smtClean="0"/>
              <a:t>2. 11. 2023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130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69863"/>
            <a:ext cx="11906250" cy="935037"/>
          </a:xfrm>
        </p:spPr>
        <p:txBody>
          <a:bodyPr>
            <a:noAutofit/>
          </a:bodyPr>
          <a:lstStyle/>
          <a:p>
            <a:r>
              <a:rPr lang="sk-SK" sz="6600" b="1" dirty="0" smtClean="0">
                <a:solidFill>
                  <a:schemeClr val="accent1">
                    <a:lumMod val="50000"/>
                  </a:schemeClr>
                </a:solidFill>
              </a:rPr>
              <a:t>Zložky štátnej moci </a:t>
            </a:r>
            <a:endParaRPr lang="sk-SK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2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51727" y="157108"/>
            <a:ext cx="4034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/>
              <a:t>Čo si zapamätám: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351727" y="1019433"/>
            <a:ext cx="58390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sk-SK" sz="2000" dirty="0" smtClean="0"/>
              <a:t>Tri základné zložky štátnej moci.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sk-SK" sz="2000" dirty="0" smtClean="0"/>
              <a:t>Čo patrí do zákonodarnej, výkonnej a súdnej moci.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sk-SK" sz="2000" dirty="0" smtClean="0"/>
              <a:t>Úloha parlamentu.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sk-SK" sz="2000" dirty="0" smtClean="0"/>
              <a:t>Úloha vlády a prezidenta.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sk-SK" sz="2000" dirty="0" smtClean="0"/>
              <a:t>Úloha súdov. 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770416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80412" y="249784"/>
            <a:ext cx="912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Čo si napíšem: </a:t>
            </a:r>
            <a:endParaRPr lang="sk-SK" sz="36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729049" y="896115"/>
            <a:ext cx="1030553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Moc v štáte sa delí na zákonodarnú, výkonnú a súdnu.</a:t>
            </a:r>
          </a:p>
          <a:p>
            <a:r>
              <a:rPr lang="sk-SK" sz="2000" dirty="0" smtClean="0"/>
              <a:t>Zákonodarnú moc v štáte tvorí parlament. Výkonnú moc vláda a prezident, súdnu moc súdy.</a:t>
            </a:r>
          </a:p>
          <a:p>
            <a:r>
              <a:rPr lang="sk-SK" sz="2000" u="sng" dirty="0" smtClean="0"/>
              <a:t>Úlohou parlamentu </a:t>
            </a:r>
            <a:r>
              <a:rPr lang="sk-SK" sz="2000" dirty="0" smtClean="0"/>
              <a:t>je: </a:t>
            </a:r>
          </a:p>
          <a:p>
            <a:r>
              <a:rPr lang="sk-SK" sz="2000" dirty="0" smtClean="0"/>
              <a:t>-    Prijímať </a:t>
            </a:r>
            <a:r>
              <a:rPr lang="sk-SK" sz="2000" dirty="0"/>
              <a:t>a meniť ústavu,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prijímať a meniť zákony,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schvaľovať štátny rozpočet,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posudzovať činnosť vlády</a:t>
            </a:r>
            <a:r>
              <a:rPr lang="sk-SK" sz="2000" dirty="0" smtClean="0"/>
              <a:t>.</a:t>
            </a:r>
          </a:p>
          <a:p>
            <a:r>
              <a:rPr lang="sk-SK" sz="2000" u="sng" dirty="0" smtClean="0"/>
              <a:t>Úlohou vlády </a:t>
            </a:r>
            <a:r>
              <a:rPr lang="sk-SK" sz="2000" dirty="0" smtClean="0"/>
              <a:t>je:</a:t>
            </a:r>
            <a:endParaRPr lang="sk-SK" sz="2000" dirty="0"/>
          </a:p>
          <a:p>
            <a:pPr marL="285750" indent="-285750">
              <a:buFontTx/>
              <a:buChar char="-"/>
            </a:pPr>
            <a:r>
              <a:rPr lang="sk-SK" sz="2000" dirty="0"/>
              <a:t>Vydávať právne predpisy,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predložiť parlamentu programové vyhlásenie a návrh štátneho rozpočtu,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pripravovať návrhy zákonov do parlamentu,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dojednávať a pripravovať medzinárodné zmluvy</a:t>
            </a:r>
            <a:r>
              <a:rPr lang="sk-SK" sz="2000" dirty="0" smtClean="0"/>
              <a:t>.</a:t>
            </a:r>
          </a:p>
          <a:p>
            <a:r>
              <a:rPr lang="sk-SK" sz="2000" dirty="0" smtClean="0"/>
              <a:t>Medzi </a:t>
            </a:r>
            <a:r>
              <a:rPr lang="sk-SK" sz="2000" u="sng" dirty="0" smtClean="0"/>
              <a:t>právomoci prezidenta </a:t>
            </a:r>
            <a:r>
              <a:rPr lang="sk-SK" sz="2000" dirty="0" smtClean="0"/>
              <a:t>patrí: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Dojednávanie a potvrdzovanie </a:t>
            </a:r>
            <a:r>
              <a:rPr lang="sk-SK" sz="2000" dirty="0" smtClean="0"/>
              <a:t>medzinárodných </a:t>
            </a:r>
            <a:r>
              <a:rPr lang="sk-SK" sz="2000" dirty="0"/>
              <a:t>zmlúv, 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prijímanie a poverovanie vyslancov,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vyhlasovanie referenda,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podpisovanie zákonov a ďalšie. </a:t>
            </a:r>
            <a:endParaRPr lang="sk-SK" sz="2000" dirty="0" smtClean="0"/>
          </a:p>
          <a:p>
            <a:r>
              <a:rPr lang="sk-SK" sz="2000" u="sng" dirty="0" smtClean="0"/>
              <a:t>Úlohou súdov</a:t>
            </a:r>
            <a:r>
              <a:rPr lang="sk-SK" sz="2000" dirty="0" smtClean="0"/>
              <a:t> je rozhodovanie o </a:t>
            </a:r>
            <a:r>
              <a:rPr lang="sk-SK" sz="2000" dirty="0"/>
              <a:t>sporoch medzi občanmi a o trestných veciach</a:t>
            </a:r>
            <a:r>
              <a:rPr lang="sk-SK" sz="2000" dirty="0" smtClean="0"/>
              <a:t>. Tiež </a:t>
            </a:r>
            <a:r>
              <a:rPr lang="sk-SK" sz="2000" dirty="0"/>
              <a:t>aj o tom, keď sú poškodzované základné ľudské práva občanov. </a:t>
            </a:r>
          </a:p>
        </p:txBody>
      </p:sp>
    </p:spTree>
    <p:extLst>
      <p:ext uri="{BB962C8B-B14F-4D97-AF65-F5344CB8AC3E}">
        <p14:creationId xmlns:p14="http://schemas.microsoft.com/office/powerpoint/2010/main" val="286656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71450" y="258873"/>
            <a:ext cx="11868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/>
              <a:t>Aby nedošlo k zneužitiu štátnej moci jedným človekom, moc v štáte je rozdelená na tri nezávislé zložky: </a:t>
            </a:r>
            <a:endParaRPr lang="sk-SK" sz="2800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29" y="1212980"/>
            <a:ext cx="8980714" cy="56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7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87779" y="56799"/>
            <a:ext cx="5127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/>
              <a:t>Zákonodarná moc</a:t>
            </a:r>
            <a:endParaRPr lang="sk-SK" sz="32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187779" y="641574"/>
            <a:ext cx="7146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Zákonodarnú moc tvoria štátne orgány, ktorých hlavnou úlohou je vytvárať pravidlá na riadenie spoločnosti. </a:t>
            </a:r>
          </a:p>
          <a:p>
            <a:r>
              <a:rPr lang="sk-SK" sz="2400" dirty="0" smtClean="0"/>
              <a:t>Takýmto orgánom je parlament.  </a:t>
            </a:r>
            <a:endParaRPr lang="sk-SK" sz="2400" dirty="0"/>
          </a:p>
        </p:txBody>
      </p:sp>
      <p:sp>
        <p:nvSpPr>
          <p:cNvPr id="4" name="BlokTextu 3"/>
          <p:cNvSpPr txBox="1"/>
          <p:nvPr/>
        </p:nvSpPr>
        <p:spPr>
          <a:xfrm>
            <a:off x="187779" y="1841903"/>
            <a:ext cx="45747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Parlament môže byť: </a:t>
            </a:r>
          </a:p>
          <a:p>
            <a:pPr marL="285750" indent="-285750">
              <a:buFontTx/>
              <a:buChar char="-"/>
            </a:pPr>
            <a:r>
              <a:rPr lang="sk-SK" sz="2000" dirty="0" smtClean="0"/>
              <a:t>Jednokomorový (jedna snemovňa) : Slovensko </a:t>
            </a:r>
          </a:p>
          <a:p>
            <a:pPr marL="285750" indent="-285750">
              <a:buFontTx/>
              <a:buChar char="-"/>
            </a:pPr>
            <a:r>
              <a:rPr lang="sk-SK" sz="2000" dirty="0" smtClean="0"/>
              <a:t>Dvojkomorový (dve snemovne) : Česko, Veľká Británia, USA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69946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771900" y="0"/>
            <a:ext cx="586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k-SK" sz="2800" dirty="0">
                <a:solidFill>
                  <a:schemeClr val="bg1"/>
                </a:solidFill>
              </a:rPr>
              <a:t>P</a:t>
            </a:r>
            <a:r>
              <a:rPr lang="sk-SK" sz="2800" dirty="0" smtClean="0">
                <a:solidFill>
                  <a:schemeClr val="bg1"/>
                </a:solidFill>
              </a:rPr>
              <a:t>rijímať a meniť ústavu,</a:t>
            </a:r>
          </a:p>
          <a:p>
            <a:pPr marL="285750" indent="-285750">
              <a:buFontTx/>
              <a:buChar char="-"/>
            </a:pPr>
            <a:r>
              <a:rPr lang="sk-SK" sz="2800" dirty="0" smtClean="0">
                <a:solidFill>
                  <a:schemeClr val="bg1"/>
                </a:solidFill>
              </a:rPr>
              <a:t>prijímať a meniť zákony,</a:t>
            </a:r>
          </a:p>
          <a:p>
            <a:pPr marL="285750" indent="-285750">
              <a:buFontTx/>
              <a:buChar char="-"/>
            </a:pPr>
            <a:r>
              <a:rPr lang="sk-SK" sz="2800" dirty="0">
                <a:solidFill>
                  <a:schemeClr val="bg1"/>
                </a:solidFill>
              </a:rPr>
              <a:t>s</a:t>
            </a:r>
            <a:r>
              <a:rPr lang="sk-SK" sz="2800" dirty="0" smtClean="0">
                <a:solidFill>
                  <a:schemeClr val="bg1"/>
                </a:solidFill>
              </a:rPr>
              <a:t>chvaľovať štátny rozpočet,</a:t>
            </a:r>
          </a:p>
          <a:p>
            <a:pPr marL="285750" indent="-285750">
              <a:buFontTx/>
              <a:buChar char="-"/>
            </a:pPr>
            <a:r>
              <a:rPr lang="sk-SK" sz="2800" dirty="0" smtClean="0">
                <a:solidFill>
                  <a:schemeClr val="bg1"/>
                </a:solidFill>
              </a:rPr>
              <a:t>posudzovať činnosť vlády.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247650" y="136326"/>
            <a:ext cx="316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>
                <a:solidFill>
                  <a:schemeClr val="accent4"/>
                </a:solidFill>
              </a:rPr>
              <a:t>Úlohy </a:t>
            </a:r>
          </a:p>
          <a:p>
            <a:r>
              <a:rPr lang="sk-SK" sz="3600" b="1" dirty="0" smtClean="0">
                <a:solidFill>
                  <a:schemeClr val="accent4"/>
                </a:solidFill>
              </a:rPr>
              <a:t>parlamentu</a:t>
            </a:r>
            <a:endParaRPr lang="sk-SK" sz="3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1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681843" y="171450"/>
            <a:ext cx="80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>
                <a:solidFill>
                  <a:schemeClr val="bg1"/>
                </a:solidFill>
              </a:rPr>
              <a:t>Výkonná moc </a:t>
            </a:r>
            <a:endParaRPr lang="sk-SK" sz="4000" b="1" dirty="0">
              <a:solidFill>
                <a:schemeClr val="bg1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847850" y="879336"/>
            <a:ext cx="3467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bg1"/>
                </a:solidFill>
              </a:rPr>
              <a:t>Sú to štátne orgány, ktoré uvádzajú zákony do života. Tvoria ju vláda a prezident 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(na SR). 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2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345871" y="4549676"/>
            <a:ext cx="7045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>
                <a:solidFill>
                  <a:schemeClr val="bg1"/>
                </a:solidFill>
              </a:rPr>
              <a:t>Jej úlohou je:</a:t>
            </a:r>
          </a:p>
          <a:p>
            <a:pPr marL="285750" indent="-285750" algn="ctr">
              <a:buFontTx/>
              <a:buChar char="-"/>
            </a:pPr>
            <a:r>
              <a:rPr lang="sk-SK" sz="2400" dirty="0" smtClean="0">
                <a:solidFill>
                  <a:schemeClr val="bg1"/>
                </a:solidFill>
              </a:rPr>
              <a:t>Vydávať právne predpisy,</a:t>
            </a:r>
          </a:p>
          <a:p>
            <a:pPr marL="285750" indent="-285750" algn="ctr">
              <a:buFontTx/>
              <a:buChar char="-"/>
            </a:pPr>
            <a:r>
              <a:rPr lang="sk-SK" sz="2400" dirty="0">
                <a:solidFill>
                  <a:schemeClr val="bg1"/>
                </a:solidFill>
              </a:rPr>
              <a:t>p</a:t>
            </a:r>
            <a:r>
              <a:rPr lang="sk-SK" sz="2400" dirty="0" smtClean="0">
                <a:solidFill>
                  <a:schemeClr val="bg1"/>
                </a:solidFill>
              </a:rPr>
              <a:t>redložiť parlamentu programové vyhlásenie a návrh štátneho rozpočtu,</a:t>
            </a:r>
          </a:p>
          <a:p>
            <a:pPr marL="285750" indent="-285750" algn="ctr">
              <a:buFontTx/>
              <a:buChar char="-"/>
            </a:pPr>
            <a:r>
              <a:rPr lang="sk-SK" sz="2400" dirty="0" smtClean="0">
                <a:solidFill>
                  <a:schemeClr val="bg1"/>
                </a:solidFill>
              </a:rPr>
              <a:t>pripravovať návrhy zákonov do parlamentu,</a:t>
            </a:r>
          </a:p>
          <a:p>
            <a:pPr marL="285750" indent="-285750" algn="ctr">
              <a:buFontTx/>
              <a:buChar char="-"/>
            </a:pPr>
            <a:r>
              <a:rPr lang="sk-SK" sz="2400" dirty="0">
                <a:solidFill>
                  <a:schemeClr val="bg1"/>
                </a:solidFill>
              </a:rPr>
              <a:t>d</a:t>
            </a:r>
            <a:r>
              <a:rPr lang="sk-SK" sz="2400" dirty="0" smtClean="0">
                <a:solidFill>
                  <a:schemeClr val="bg1"/>
                </a:solidFill>
              </a:rPr>
              <a:t>ojednávať a pripravovať medzinárodné zmluvy.</a:t>
            </a: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314450" y="400050"/>
            <a:ext cx="2571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b="1" dirty="0" smtClean="0">
                <a:solidFill>
                  <a:schemeClr val="accent4"/>
                </a:solidFill>
              </a:rPr>
              <a:t>Vláda: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868260" y="1789599"/>
            <a:ext cx="8877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/>
              <a:t>Je zbor ministrov na čele s premiérom. </a:t>
            </a:r>
          </a:p>
          <a:p>
            <a:pPr algn="ctr"/>
            <a:r>
              <a:rPr lang="sk-SK" sz="2800" dirty="0" smtClean="0"/>
              <a:t>Zodpovedá za vykonávanie vnútornej a zahraničnej politiky.</a:t>
            </a:r>
          </a:p>
        </p:txBody>
      </p:sp>
    </p:spTree>
    <p:extLst>
      <p:ext uri="{BB962C8B-B14F-4D97-AF65-F5344CB8AC3E}">
        <p14:creationId xmlns:p14="http://schemas.microsoft.com/office/powerpoint/2010/main" val="18898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0" y="19050"/>
            <a:ext cx="54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Do výkonnej moci patrí aj prezident. </a:t>
            </a:r>
            <a:endParaRPr lang="sk-SK" sz="2800" dirty="0"/>
          </a:p>
        </p:txBody>
      </p:sp>
      <p:sp>
        <p:nvSpPr>
          <p:cNvPr id="3" name="BlokTextu 2"/>
          <p:cNvSpPr txBox="1"/>
          <p:nvPr/>
        </p:nvSpPr>
        <p:spPr>
          <a:xfrm>
            <a:off x="2525486" y="570190"/>
            <a:ext cx="2876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/>
              <a:t>Je hlavou štátu, zastupuje štát navonok. </a:t>
            </a:r>
            <a:endParaRPr lang="sk-SK" sz="2800" dirty="0"/>
          </a:p>
        </p:txBody>
      </p:sp>
      <p:sp>
        <p:nvSpPr>
          <p:cNvPr id="4" name="BlokTextu 3"/>
          <p:cNvSpPr txBox="1"/>
          <p:nvPr/>
        </p:nvSpPr>
        <p:spPr>
          <a:xfrm>
            <a:off x="7772400" y="57150"/>
            <a:ext cx="441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/>
              <a:t>Medzi najčastejšie právomoci prezidenta patrí:</a:t>
            </a:r>
          </a:p>
          <a:p>
            <a:pPr marL="285750" indent="-285750" algn="ctr">
              <a:buFontTx/>
              <a:buChar char="-"/>
            </a:pPr>
            <a:r>
              <a:rPr lang="sk-SK" sz="2400" dirty="0" smtClean="0"/>
              <a:t>Dojednávanie a potvrdzovanie </a:t>
            </a:r>
          </a:p>
          <a:p>
            <a:pPr algn="ctr"/>
            <a:r>
              <a:rPr lang="sk-SK" sz="2400" dirty="0"/>
              <a:t> </a:t>
            </a:r>
            <a:r>
              <a:rPr lang="sk-SK" sz="2400" dirty="0" smtClean="0"/>
              <a:t>     medzinárodných zmlúv, </a:t>
            </a:r>
          </a:p>
          <a:p>
            <a:pPr marL="285750" indent="-285750" algn="ctr">
              <a:buFontTx/>
              <a:buChar char="-"/>
            </a:pPr>
            <a:r>
              <a:rPr lang="sk-SK" sz="2400" dirty="0"/>
              <a:t>p</a:t>
            </a:r>
            <a:r>
              <a:rPr lang="sk-SK" sz="2400" dirty="0" smtClean="0"/>
              <a:t>rijímanie a poverovanie vyslancov,</a:t>
            </a:r>
          </a:p>
          <a:p>
            <a:pPr marL="285750" indent="-285750" algn="ctr">
              <a:buFontTx/>
              <a:buChar char="-"/>
            </a:pPr>
            <a:r>
              <a:rPr lang="sk-SK" sz="2400" dirty="0" smtClean="0"/>
              <a:t>vyhlasovanie referenda,</a:t>
            </a:r>
          </a:p>
          <a:p>
            <a:pPr marL="285750" indent="-285750" algn="ctr">
              <a:buFontTx/>
              <a:buChar char="-"/>
            </a:pPr>
            <a:r>
              <a:rPr lang="sk-SK" sz="2400" dirty="0"/>
              <a:t>p</a:t>
            </a:r>
            <a:r>
              <a:rPr lang="sk-SK" sz="2400" dirty="0" smtClean="0"/>
              <a:t>odpisovanie zákonov a ďalšie.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38687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117404" y="137689"/>
            <a:ext cx="2824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b="1" dirty="0" smtClean="0">
                <a:solidFill>
                  <a:schemeClr val="bg1"/>
                </a:solidFill>
              </a:rPr>
              <a:t>Súdna moc </a:t>
            </a:r>
            <a:endParaRPr lang="sk-SK" sz="4400" b="1" dirty="0">
              <a:solidFill>
                <a:schemeClr val="bg1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8266670" y="3315583"/>
            <a:ext cx="38261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200" dirty="0" smtClean="0">
                <a:solidFill>
                  <a:schemeClr val="bg1"/>
                </a:solidFill>
              </a:rPr>
              <a:t>Patrí nezávislým a nestranným súdom, ktoré rozhodujú o sporoch medzi občanmi a o trestných veciach.</a:t>
            </a:r>
          </a:p>
          <a:p>
            <a:pPr algn="ctr"/>
            <a:r>
              <a:rPr lang="sk-SK" sz="2200" dirty="0" smtClean="0">
                <a:solidFill>
                  <a:schemeClr val="bg1"/>
                </a:solidFill>
              </a:rPr>
              <a:t>Osobitné postavenie má ústavný súd – rozhoduje o tom, či sú zákony v súlade s ústavou a tiež aj o tom, keď sú poškodzované základné ľudské práva občanov. </a:t>
            </a:r>
            <a:endParaRPr lang="sk-SK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1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85529" y="360994"/>
            <a:ext cx="44965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chemeClr val="bg1"/>
                </a:solidFill>
              </a:rPr>
              <a:t>Všetky tri zložky štátnej moci sa navzájom dopĺňajú a kontrolujú. </a:t>
            </a:r>
          </a:p>
          <a:p>
            <a:endParaRPr lang="sk-SK" sz="3200" dirty="0" smtClean="0">
              <a:solidFill>
                <a:schemeClr val="bg1"/>
              </a:solidFill>
            </a:endParaRPr>
          </a:p>
          <a:p>
            <a:r>
              <a:rPr lang="sk-SK" sz="3200" dirty="0" smtClean="0">
                <a:solidFill>
                  <a:schemeClr val="bg1"/>
                </a:solidFill>
              </a:rPr>
              <a:t>Postavenie a zodpovednosť všetkých štátnych orgánov presne vymedzuje ústava štátu. </a:t>
            </a:r>
            <a:endParaRPr lang="sk-SK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5311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436</Words>
  <Application>Microsoft Office PowerPoint</Application>
  <PresentationFormat>Širokouhlá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Motív balíka Office</vt:lpstr>
      <vt:lpstr>Zložky štátnej moci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Zložky štátnej moci</dc:title>
  <dc:creator>Veronika</dc:creator>
  <cp:lastModifiedBy>Windows-felhasználó</cp:lastModifiedBy>
  <cp:revision>17</cp:revision>
  <dcterms:created xsi:type="dcterms:W3CDTF">2023-10-16T18:44:01Z</dcterms:created>
  <dcterms:modified xsi:type="dcterms:W3CDTF">2023-11-02T07:45:02Z</dcterms:modified>
</cp:coreProperties>
</file>