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95" autoAdjust="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FCB3-0A34-45CE-B3BF-08A0D227395C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8B0B4-DAE9-4149-849C-A11A62D7F0B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FF45B3-676C-4763-A9DD-D346D330C546}" type="datetimeFigureOut">
              <a:rPr lang="sk-SK" smtClean="0"/>
              <a:t>2.3.2008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8D5760D-9034-4401-94D6-FECABE0EAA8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referát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Ústava Slovenskej republiky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700" dirty="0" smtClean="0">
                <a:solidFill>
                  <a:schemeClr val="bg1"/>
                </a:solidFill>
              </a:rPr>
              <a:t>sloboda </a:t>
            </a:r>
            <a:r>
              <a:rPr lang="sk-SK" sz="2700" dirty="0" smtClean="0">
                <a:solidFill>
                  <a:schemeClr val="bg1"/>
                </a:solidFill>
              </a:rPr>
              <a:t>prejavu a právo na informácie</a:t>
            </a:r>
            <a:r>
              <a:rPr lang="sk-SK" sz="2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sk-SK" sz="2700" dirty="0" smtClean="0">
                <a:solidFill>
                  <a:schemeClr val="bg1"/>
                </a:solidFill>
              </a:rPr>
              <a:t> </a:t>
            </a:r>
            <a:r>
              <a:rPr lang="sk-SK" sz="2700" dirty="0" smtClean="0">
                <a:solidFill>
                  <a:schemeClr val="bg1"/>
                </a:solidFill>
              </a:rPr>
              <a:t>právo vyjadrovať svoje názory slovom, písmom, tlačou a pod., </a:t>
            </a:r>
            <a:endParaRPr lang="sk-SK" sz="2700" dirty="0" smtClean="0">
              <a:solidFill>
                <a:schemeClr val="bg1"/>
              </a:solidFill>
            </a:endParaRPr>
          </a:p>
          <a:p>
            <a:r>
              <a:rPr lang="sk-SK" sz="2700" dirty="0" smtClean="0">
                <a:solidFill>
                  <a:schemeClr val="bg1"/>
                </a:solidFill>
              </a:rPr>
              <a:t> </a:t>
            </a:r>
            <a:r>
              <a:rPr lang="sk-SK" sz="2700" dirty="0" smtClean="0">
                <a:solidFill>
                  <a:schemeClr val="bg1"/>
                </a:solidFill>
              </a:rPr>
              <a:t>petičné </a:t>
            </a:r>
            <a:r>
              <a:rPr lang="sk-SK" sz="2700" dirty="0" smtClean="0">
                <a:solidFill>
                  <a:schemeClr val="bg1"/>
                </a:solidFill>
              </a:rPr>
              <a:t>právo</a:t>
            </a:r>
          </a:p>
          <a:p>
            <a:r>
              <a:rPr lang="sk-SK" sz="2700" dirty="0" smtClean="0">
                <a:solidFill>
                  <a:schemeClr val="bg1"/>
                </a:solidFill>
              </a:rPr>
              <a:t>p</a:t>
            </a:r>
            <a:r>
              <a:rPr lang="sk-SK" sz="2700" dirty="0" smtClean="0">
                <a:solidFill>
                  <a:schemeClr val="bg1"/>
                </a:solidFill>
              </a:rPr>
              <a:t>rávo pokojne </a:t>
            </a:r>
            <a:r>
              <a:rPr lang="sk-SK" sz="2700" dirty="0" smtClean="0">
                <a:solidFill>
                  <a:schemeClr val="bg1"/>
                </a:solidFill>
              </a:rPr>
              <a:t>sa zhromažďovať, združovať sa v spolkoch, spoločnostiach, vrátane práva zakladať politické strany a politické hnutia</a:t>
            </a:r>
            <a:r>
              <a:rPr lang="sk-SK" sz="2700" dirty="0" smtClean="0">
                <a:solidFill>
                  <a:schemeClr val="bg1"/>
                </a:solidFill>
              </a:rPr>
              <a:t>.</a:t>
            </a:r>
          </a:p>
          <a:p>
            <a:r>
              <a:rPr lang="sk-SK" sz="2700" dirty="0" smtClean="0">
                <a:solidFill>
                  <a:schemeClr val="bg1"/>
                </a:solidFill>
              </a:rPr>
              <a:t>všeobecné</a:t>
            </a:r>
            <a:r>
              <a:rPr lang="sk-SK" sz="2700" dirty="0" smtClean="0">
                <a:solidFill>
                  <a:schemeClr val="bg1"/>
                </a:solidFill>
              </a:rPr>
              <a:t>, rovné a priame volebné právo vykonávané tajným </a:t>
            </a:r>
            <a:r>
              <a:rPr lang="sk-SK" sz="2700" dirty="0" smtClean="0">
                <a:solidFill>
                  <a:schemeClr val="bg1"/>
                </a:solidFill>
              </a:rPr>
              <a:t>hlasovaním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Tretí oddiel 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Politické práva (Čl. 26 až 32)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095760"/>
          </a:xfrm>
        </p:spPr>
        <p:txBody>
          <a:bodyPr/>
          <a:lstStyle/>
          <a:p>
            <a:pPr>
              <a:buNone/>
            </a:pPr>
            <a:r>
              <a:rPr lang="sk-SK" sz="3200" dirty="0" smtClean="0">
                <a:solidFill>
                  <a:schemeClr val="bg1"/>
                </a:solidFill>
              </a:rPr>
              <a:t> </a:t>
            </a:r>
            <a:r>
              <a:rPr lang="sk-SK" sz="3600" dirty="0" smtClean="0">
                <a:solidFill>
                  <a:schemeClr val="bg1"/>
                </a:solidFill>
              </a:rPr>
              <a:t>právo</a:t>
            </a:r>
          </a:p>
          <a:p>
            <a:r>
              <a:rPr lang="sk-SK" dirty="0" smtClean="0"/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na vzdelanie v ich jazyku</a:t>
            </a:r>
            <a:r>
              <a:rPr lang="sk-SK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používať materinský jazyk v úradnom styku, ale aj právo účasti na riešení vecí, ktoré sa týkajú národnostných </a:t>
            </a:r>
            <a:r>
              <a:rPr lang="sk-SK" sz="3200" dirty="0" smtClean="0">
                <a:solidFill>
                  <a:schemeClr val="bg1"/>
                </a:solidFill>
              </a:rPr>
              <a:t>menšín,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rozvíjať </a:t>
            </a:r>
            <a:r>
              <a:rPr lang="sk-SK" sz="3200" dirty="0" smtClean="0">
                <a:solidFill>
                  <a:schemeClr val="bg1"/>
                </a:solidFill>
              </a:rPr>
              <a:t>vlastnú kultúru a materinský </a:t>
            </a:r>
            <a:r>
              <a:rPr lang="sk-SK" sz="3200" dirty="0" smtClean="0">
                <a:solidFill>
                  <a:schemeClr val="bg1"/>
                </a:solidFill>
              </a:rPr>
              <a:t>jazyk,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na osvojenie si štátneho jazyka. </a:t>
            </a:r>
            <a:endParaRPr lang="sk-SK" sz="3200" dirty="0">
              <a:solidFill>
                <a:schemeClr val="bg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1927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Štvrtý oddiel 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Práva národnostných menšín a etnických skupín (Čl. 33 a 34)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67198"/>
          </a:xfrm>
        </p:spPr>
        <p:txBody>
          <a:bodyPr>
            <a:normAutofit lnSpcReduction="10000"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právo </a:t>
            </a:r>
            <a:r>
              <a:rPr lang="sk-SK" sz="3200" dirty="0" smtClean="0">
                <a:solidFill>
                  <a:schemeClr val="bg1"/>
                </a:solidFill>
              </a:rPr>
              <a:t>na </a:t>
            </a:r>
            <a:r>
              <a:rPr lang="sk-SK" sz="3200" dirty="0" smtClean="0">
                <a:solidFill>
                  <a:schemeClr val="bg1"/>
                </a:solidFill>
              </a:rPr>
              <a:t>prácu,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právo </a:t>
            </a:r>
            <a:r>
              <a:rPr lang="sk-SK" sz="3200" dirty="0" smtClean="0">
                <a:solidFill>
                  <a:schemeClr val="bg1"/>
                </a:solidFill>
              </a:rPr>
              <a:t>na </a:t>
            </a:r>
            <a:r>
              <a:rPr lang="sk-SK" sz="3200" dirty="0" smtClean="0">
                <a:solidFill>
                  <a:schemeClr val="bg1"/>
                </a:solidFill>
              </a:rPr>
              <a:t>štrajk,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ochrana </a:t>
            </a:r>
            <a:r>
              <a:rPr lang="sk-SK" sz="3200" dirty="0" smtClean="0">
                <a:solidFill>
                  <a:schemeClr val="bg1"/>
                </a:solidFill>
              </a:rPr>
              <a:t>manželstva, rodičovstva, starostlivosti o deti a ich výchovu, ochrana žien, mladistvých, zdravotne postihnutých, 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3200" dirty="0" smtClean="0">
                <a:solidFill>
                  <a:schemeClr val="bg1"/>
                </a:solidFill>
              </a:rPr>
              <a:t>zabezpečenie </a:t>
            </a:r>
            <a:r>
              <a:rPr lang="sk-SK" sz="3200" dirty="0" smtClean="0">
                <a:solidFill>
                  <a:schemeClr val="bg1"/>
                </a:solidFill>
              </a:rPr>
              <a:t>v starobe, 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3200" dirty="0" smtClean="0">
                <a:solidFill>
                  <a:schemeClr val="bg1"/>
                </a:solidFill>
              </a:rPr>
              <a:t>bezplatné </a:t>
            </a:r>
            <a:r>
              <a:rPr lang="sk-SK" sz="3200" dirty="0" smtClean="0">
                <a:solidFill>
                  <a:schemeClr val="bg1"/>
                </a:solidFill>
              </a:rPr>
              <a:t>vzdelanie na základných a stredných </a:t>
            </a:r>
            <a:r>
              <a:rPr lang="sk-SK" sz="3200" dirty="0" smtClean="0">
                <a:solidFill>
                  <a:schemeClr val="bg1"/>
                </a:solidFill>
              </a:rPr>
              <a:t>školách, </a:t>
            </a:r>
            <a:endParaRPr lang="sk-SK" sz="32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0496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Piaty oddiel 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Hospodárske, sociálne a kultúrne práva (Čl. 35 až 43)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>
            <a:normAutofit/>
          </a:bodyPr>
          <a:lstStyle/>
          <a:p>
            <a:endParaRPr lang="sk-SK" sz="3200" dirty="0" smtClean="0">
              <a:solidFill>
                <a:schemeClr val="bg1"/>
              </a:solidFill>
            </a:endParaRPr>
          </a:p>
          <a:p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3200" dirty="0" smtClean="0">
                <a:solidFill>
                  <a:schemeClr val="bg1"/>
                </a:solidFill>
              </a:rPr>
              <a:t>právo </a:t>
            </a:r>
            <a:r>
              <a:rPr lang="sk-SK" sz="3200" dirty="0" smtClean="0">
                <a:solidFill>
                  <a:schemeClr val="bg1"/>
                </a:solidFill>
              </a:rPr>
              <a:t>na priaznivé životné podmienky</a:t>
            </a:r>
            <a:r>
              <a:rPr lang="sk-SK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právo </a:t>
            </a:r>
            <a:r>
              <a:rPr lang="sk-SK" sz="3200" dirty="0" smtClean="0">
                <a:solidFill>
                  <a:schemeClr val="bg1"/>
                </a:solidFill>
              </a:rPr>
              <a:t>na pravdivé, včasné a úplné informácie o stave životného prostredia. </a:t>
            </a:r>
            <a:endParaRPr lang="sk-SK" sz="3200" dirty="0">
              <a:solidFill>
                <a:schemeClr val="bg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1927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Šiesty oddiel 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Právo na ochranu životného prostredia a kultúrneho dedičstva (Čl. 44 a 45) 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právo domáhať sa svojho práva na nezávislom a nestrannom súde, </a:t>
            </a: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právo </a:t>
            </a:r>
            <a:r>
              <a:rPr lang="sk-SK" sz="2800" dirty="0" smtClean="0">
                <a:solidFill>
                  <a:schemeClr val="bg1"/>
                </a:solidFill>
              </a:rPr>
              <a:t>na obhajobu, </a:t>
            </a: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právo </a:t>
            </a:r>
            <a:r>
              <a:rPr lang="sk-SK" sz="2800" dirty="0" smtClean="0">
                <a:solidFill>
                  <a:schemeClr val="bg1"/>
                </a:solidFill>
              </a:rPr>
              <a:t>odoprieť výpoveď, </a:t>
            </a: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zákaz </a:t>
            </a:r>
            <a:r>
              <a:rPr lang="sk-SK" sz="2800" dirty="0" smtClean="0">
                <a:solidFill>
                  <a:schemeClr val="bg1"/>
                </a:solidFill>
              </a:rPr>
              <a:t>retroaktivity zákona v trestných veciach</a:t>
            </a:r>
            <a:r>
              <a:rPr lang="sk-SK" sz="2800" dirty="0" smtClean="0">
                <a:solidFill>
                  <a:schemeClr val="bg1"/>
                </a:solidFill>
              </a:rPr>
              <a:t>,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smtClean="0">
                <a:solidFill>
                  <a:schemeClr val="bg1"/>
                </a:solidFill>
              </a:rPr>
              <a:t>prezumpcia neviny, </a:t>
            </a: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právo </a:t>
            </a:r>
            <a:r>
              <a:rPr lang="sk-SK" sz="2800" dirty="0" smtClean="0">
                <a:solidFill>
                  <a:schemeClr val="bg1"/>
                </a:solidFill>
              </a:rPr>
              <a:t>na </a:t>
            </a:r>
            <a:r>
              <a:rPr lang="sk-SK" sz="2800" dirty="0" smtClean="0">
                <a:solidFill>
                  <a:schemeClr val="bg1"/>
                </a:solidFill>
              </a:rPr>
              <a:t>tlmočníka.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9071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Siedmy oddiel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Právo na súdnu a inú právnu ochranu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(Čl. 46 až 50)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52884"/>
          </a:xfrm>
        </p:spPr>
        <p:txBody>
          <a:bodyPr/>
          <a:lstStyle/>
          <a:p>
            <a:r>
              <a:rPr lang="sk-SK" sz="3200" dirty="0" smtClean="0">
                <a:solidFill>
                  <a:schemeClr val="bg1"/>
                </a:solidFill>
              </a:rPr>
              <a:t>pojem občan Slovenskej republiky</a:t>
            </a:r>
            <a:r>
              <a:rPr lang="sk-SK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určuje </a:t>
            </a:r>
            <a:r>
              <a:rPr lang="sk-SK" sz="3200" dirty="0" smtClean="0">
                <a:solidFill>
                  <a:schemeClr val="bg1"/>
                </a:solidFill>
              </a:rPr>
              <a:t>postavenie cudzincov v SR</a:t>
            </a:r>
            <a:r>
              <a:rPr lang="sk-SK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rieši otázku </a:t>
            </a:r>
            <a:r>
              <a:rPr lang="sk-SK" sz="3200" dirty="0" smtClean="0">
                <a:solidFill>
                  <a:schemeClr val="bg1"/>
                </a:solidFill>
              </a:rPr>
              <a:t>azylu, 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niektoré </a:t>
            </a:r>
            <a:r>
              <a:rPr lang="sk-SK" sz="3200" dirty="0" smtClean="0">
                <a:solidFill>
                  <a:schemeClr val="bg1"/>
                </a:solidFill>
              </a:rPr>
              <a:t>obmedzenia niektorých páv a slobôd pre určité osoby, ktoré pôsobia v štátnom rezorte.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84784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Ôsmy oddiel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Spoločné  ustanovenia k prvej a druhej hlave (Čl. 51 až 54)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sk-SK" b="1" dirty="0" smtClean="0">
              <a:solidFill>
                <a:schemeClr val="bg1"/>
              </a:solidFill>
            </a:endParaRPr>
          </a:p>
          <a:p>
            <a:pPr lvl="0"/>
            <a:r>
              <a:rPr lang="sk-SK" b="1" dirty="0" smtClean="0">
                <a:solidFill>
                  <a:schemeClr val="bg1"/>
                </a:solidFill>
              </a:rPr>
              <a:t>Charakteristika </a:t>
            </a:r>
            <a:r>
              <a:rPr lang="sk-SK" b="1" dirty="0" smtClean="0">
                <a:solidFill>
                  <a:schemeClr val="bg1"/>
                </a:solidFill>
              </a:rPr>
              <a:t>Ústavy Slovenskej republiky</a:t>
            </a:r>
            <a:r>
              <a:rPr lang="sk-SK" b="1" dirty="0" smtClean="0">
                <a:solidFill>
                  <a:schemeClr val="bg1"/>
                </a:solidFill>
              </a:rPr>
              <a:t>.</a:t>
            </a:r>
          </a:p>
          <a:p>
            <a:pPr lvl="0"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pPr lvl="0"/>
            <a:r>
              <a:rPr lang="sk-SK" b="1" dirty="0" smtClean="0">
                <a:solidFill>
                  <a:schemeClr val="bg1"/>
                </a:solidFill>
              </a:rPr>
              <a:t>Vysvetlenie preambuly</a:t>
            </a:r>
            <a:r>
              <a:rPr lang="sk-SK" b="1" dirty="0" smtClean="0">
                <a:solidFill>
                  <a:schemeClr val="bg1"/>
                </a:solidFill>
              </a:rPr>
              <a:t>.</a:t>
            </a:r>
          </a:p>
          <a:p>
            <a:pPr lvl="0"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pPr lvl="0"/>
            <a:r>
              <a:rPr lang="sk-SK" b="1" dirty="0" smtClean="0">
                <a:solidFill>
                  <a:schemeClr val="bg1"/>
                </a:solidFill>
              </a:rPr>
              <a:t>Systematika Ústavy Slovenskej republiky</a:t>
            </a:r>
            <a:r>
              <a:rPr lang="sk-SK" b="1" dirty="0" smtClean="0">
                <a:solidFill>
                  <a:schemeClr val="bg1"/>
                </a:solidFill>
              </a:rPr>
              <a:t>.</a:t>
            </a:r>
          </a:p>
          <a:p>
            <a:pPr lvl="0"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pPr lvl="0"/>
            <a:r>
              <a:rPr lang="sk-SK" b="1" dirty="0" smtClean="0">
                <a:solidFill>
                  <a:schemeClr val="bg1"/>
                </a:solidFill>
              </a:rPr>
              <a:t>Jednotlivé oddiely druhej hlavy Ústavy Slovenskej republiky.</a:t>
            </a:r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Obsah: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prijatá </a:t>
            </a:r>
            <a:r>
              <a:rPr lang="sk-SK" sz="2800" dirty="0" smtClean="0">
                <a:solidFill>
                  <a:schemeClr val="bg1"/>
                </a:solidFill>
              </a:rPr>
              <a:t>bola 1. septembra </a:t>
            </a:r>
            <a:r>
              <a:rPr lang="sk-SK" sz="2800" dirty="0" smtClean="0">
                <a:solidFill>
                  <a:schemeClr val="bg1"/>
                </a:solidFill>
              </a:rPr>
              <a:t>1992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p</a:t>
            </a:r>
            <a:r>
              <a:rPr lang="sk-SK" sz="2800" dirty="0" smtClean="0">
                <a:solidFill>
                  <a:schemeClr val="bg1"/>
                </a:solidFill>
              </a:rPr>
              <a:t>odpísaná bola </a:t>
            </a:r>
            <a:r>
              <a:rPr lang="sk-SK" sz="2800" dirty="0" smtClean="0">
                <a:solidFill>
                  <a:schemeClr val="bg1"/>
                </a:solidFill>
              </a:rPr>
              <a:t>3. septembra 1992 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účinnosť </a:t>
            </a:r>
            <a:r>
              <a:rPr lang="sk-SK" sz="2800" dirty="0" smtClean="0">
                <a:solidFill>
                  <a:schemeClr val="bg1"/>
                </a:solidFill>
              </a:rPr>
              <a:t> nadobudla 1</a:t>
            </a:r>
            <a:r>
              <a:rPr lang="sk-SK" sz="2800" dirty="0" smtClean="0">
                <a:solidFill>
                  <a:schemeClr val="bg1"/>
                </a:solidFill>
              </a:rPr>
              <a:t>. 10. 1992 </a:t>
            </a:r>
            <a:r>
              <a:rPr lang="sk-SK" sz="2800" dirty="0" smtClean="0">
                <a:solidFill>
                  <a:schemeClr val="bg1"/>
                </a:solidFill>
              </a:rPr>
              <a:t>s výnimkou niektorých ustanovení 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7 novelizácii: č</a:t>
            </a:r>
            <a:r>
              <a:rPr lang="sk-SK" sz="2800" dirty="0" smtClean="0">
                <a:solidFill>
                  <a:schemeClr val="bg1"/>
                </a:solidFill>
              </a:rPr>
              <a:t>. 244/1998 </a:t>
            </a:r>
            <a:r>
              <a:rPr lang="sk-SK" sz="2800" dirty="0" err="1" smtClean="0">
                <a:solidFill>
                  <a:schemeClr val="bg1"/>
                </a:solidFill>
              </a:rPr>
              <a:t>Z.z</a:t>
            </a:r>
            <a:r>
              <a:rPr lang="sk-SK" sz="2800" dirty="0" smtClean="0">
                <a:solidFill>
                  <a:schemeClr val="bg1"/>
                </a:solidFill>
              </a:rPr>
              <a:t>., 9/1999 </a:t>
            </a:r>
            <a:r>
              <a:rPr lang="sk-SK" sz="2800" dirty="0" err="1" smtClean="0">
                <a:solidFill>
                  <a:schemeClr val="bg1"/>
                </a:solidFill>
              </a:rPr>
              <a:t>Z.z</a:t>
            </a:r>
            <a:r>
              <a:rPr lang="sk-SK" sz="2800" dirty="0" smtClean="0">
                <a:solidFill>
                  <a:schemeClr val="bg1"/>
                </a:solidFill>
              </a:rPr>
              <a:t>., 90/2001 </a:t>
            </a:r>
            <a:r>
              <a:rPr lang="sk-SK" sz="2800" dirty="0" err="1" smtClean="0">
                <a:solidFill>
                  <a:schemeClr val="bg1"/>
                </a:solidFill>
              </a:rPr>
              <a:t>Z.z</a:t>
            </a:r>
            <a:r>
              <a:rPr lang="sk-SK" sz="2800" dirty="0" smtClean="0">
                <a:solidFill>
                  <a:schemeClr val="bg1"/>
                </a:solidFill>
              </a:rPr>
              <a:t>., 140/2004 </a:t>
            </a:r>
            <a:r>
              <a:rPr lang="sk-SK" sz="2800" dirty="0" err="1" smtClean="0">
                <a:solidFill>
                  <a:schemeClr val="bg1"/>
                </a:solidFill>
              </a:rPr>
              <a:t>Z.z</a:t>
            </a:r>
            <a:r>
              <a:rPr lang="sk-SK" sz="2800" dirty="0" smtClean="0">
                <a:solidFill>
                  <a:schemeClr val="bg1"/>
                </a:solidFill>
              </a:rPr>
              <a:t>., 323/2004 </a:t>
            </a:r>
            <a:r>
              <a:rPr lang="sk-SK" sz="2800" dirty="0" err="1" smtClean="0">
                <a:solidFill>
                  <a:schemeClr val="bg1"/>
                </a:solidFill>
              </a:rPr>
              <a:t>Z.z</a:t>
            </a:r>
            <a:r>
              <a:rPr lang="sk-SK" sz="2800" dirty="0" smtClean="0">
                <a:solidFill>
                  <a:schemeClr val="bg1"/>
                </a:solidFill>
              </a:rPr>
              <a:t>., 463/2005 </a:t>
            </a:r>
            <a:r>
              <a:rPr lang="sk-SK" sz="2800" dirty="0" err="1" smtClean="0">
                <a:solidFill>
                  <a:schemeClr val="bg1"/>
                </a:solidFill>
              </a:rPr>
              <a:t>Z.z</a:t>
            </a:r>
            <a:r>
              <a:rPr lang="sk-SK" sz="2800" dirty="0" smtClean="0">
                <a:solidFill>
                  <a:schemeClr val="bg1"/>
                </a:solidFill>
              </a:rPr>
              <a:t>. a 92/2006 </a:t>
            </a:r>
            <a:r>
              <a:rPr lang="sk-SK" sz="2800" dirty="0" err="1" smtClean="0">
                <a:solidFill>
                  <a:schemeClr val="bg1"/>
                </a:solidFill>
              </a:rPr>
              <a:t>Z.z</a:t>
            </a:r>
            <a:r>
              <a:rPr lang="sk-SK" sz="2800" dirty="0" smtClean="0">
                <a:solidFill>
                  <a:schemeClr val="bg1"/>
                </a:solidFill>
              </a:rPr>
              <a:t>.</a:t>
            </a:r>
            <a:endParaRPr lang="sk-SK" sz="2800" dirty="0" smtClean="0">
              <a:solidFill>
                <a:schemeClr val="bg1"/>
              </a:solidFill>
            </a:endParaRPr>
          </a:p>
          <a:p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Charakteristika Ústavy SR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 smtClean="0">
                <a:solidFill>
                  <a:schemeClr val="bg1"/>
                </a:solidFill>
              </a:rPr>
              <a:t>Písaná</a:t>
            </a:r>
          </a:p>
          <a:p>
            <a:r>
              <a:rPr lang="sk-SK" sz="4000" dirty="0" smtClean="0">
                <a:solidFill>
                  <a:schemeClr val="bg1"/>
                </a:solidFill>
              </a:rPr>
              <a:t>Rigidná</a:t>
            </a:r>
          </a:p>
          <a:p>
            <a:r>
              <a:rPr lang="sk-SK" sz="4000" dirty="0" smtClean="0">
                <a:solidFill>
                  <a:schemeClr val="bg1"/>
                </a:solidFill>
              </a:rPr>
              <a:t>Právna</a:t>
            </a:r>
          </a:p>
          <a:p>
            <a:r>
              <a:rPr lang="sk-SK" sz="4000" dirty="0" err="1" smtClean="0">
                <a:solidFill>
                  <a:schemeClr val="bg1"/>
                </a:solidFill>
              </a:rPr>
              <a:t>Unitaristická</a:t>
            </a:r>
            <a:endParaRPr lang="sk-SK" sz="4000" dirty="0" smtClean="0">
              <a:solidFill>
                <a:schemeClr val="bg1"/>
              </a:solidFill>
            </a:endParaRPr>
          </a:p>
          <a:p>
            <a:r>
              <a:rPr lang="sk-SK" sz="4000" dirty="0" smtClean="0">
                <a:solidFill>
                  <a:schemeClr val="bg1"/>
                </a:solidFill>
              </a:rPr>
              <a:t>Demokratickú.</a:t>
            </a:r>
          </a:p>
          <a:p>
            <a:r>
              <a:rPr lang="sk-SK" sz="4000" dirty="0" smtClean="0">
                <a:solidFill>
                  <a:schemeClr val="bg1"/>
                </a:solidFill>
              </a:rPr>
              <a:t>Republikánska</a:t>
            </a:r>
            <a:endParaRPr lang="sk-SK" sz="4000" dirty="0" smtClean="0">
              <a:solidFill>
                <a:schemeClr val="bg1"/>
              </a:solidFill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Charakteristika  Ústavy SR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„My národ slovenský,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pamätajúc na politické a kultúrne dedičstvo svojich predkov a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na stáročné skúsenosti zo zápasov o národné bytie a vlastnú štátnosť ,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v zmysle cyrilo-metodského duchovného dedičstva a historického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odkazu Veľkej Moravy,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vychádzajúc z prirodzeného práva národov na sebaurčenie,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spoločne s príslušníkmi národnostných menšín a etnických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skupín žijúcich na území Slovenskej republiky,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v záujme trvalej mierovej spolupráce s ostatnými demokratickými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štátmi,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usilujúc sa o uplatňovanie demokratickej formy vlády, záruk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slobodného života, rozvoja duchovnej kultúry a hospodárskej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prosperity,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teda my občania Slovenskej republiky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uznášame sa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prostredníctvom svojich zástupcov na tejto ústave.“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Preambula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Prvá hlava </a:t>
            </a:r>
            <a:r>
              <a:rPr lang="sk-SK" dirty="0" smtClean="0"/>
              <a:t>– tri oddiely</a:t>
            </a:r>
            <a:endParaRPr lang="sk-SK" dirty="0" smtClean="0"/>
          </a:p>
          <a:p>
            <a:r>
              <a:rPr lang="sk-SK" dirty="0" smtClean="0"/>
              <a:t>Druhá hlava – osem oddielov</a:t>
            </a:r>
          </a:p>
          <a:p>
            <a:r>
              <a:rPr lang="sk-SK" dirty="0" smtClean="0"/>
              <a:t>Tretia hlava – dva oddiely</a:t>
            </a:r>
          </a:p>
          <a:p>
            <a:r>
              <a:rPr lang="sk-SK" dirty="0" smtClean="0"/>
              <a:t>Štvrtá hlava</a:t>
            </a:r>
          </a:p>
          <a:p>
            <a:r>
              <a:rPr lang="sk-SK" dirty="0" smtClean="0"/>
              <a:t>Piata hlava  – dva oddiely</a:t>
            </a:r>
          </a:p>
          <a:p>
            <a:r>
              <a:rPr lang="sk-SK" dirty="0" smtClean="0"/>
              <a:t>Šiesta hlava – dva oddiely</a:t>
            </a:r>
          </a:p>
          <a:p>
            <a:r>
              <a:rPr lang="sk-SK" dirty="0" smtClean="0"/>
              <a:t>Siedma hlava – dva oddiely</a:t>
            </a:r>
          </a:p>
          <a:p>
            <a:r>
              <a:rPr lang="sk-SK" dirty="0" smtClean="0"/>
              <a:t>Ôsma hlava – dva oddiely</a:t>
            </a:r>
          </a:p>
          <a:p>
            <a:r>
              <a:rPr lang="sk-SK" dirty="0" smtClean="0"/>
              <a:t>Deviata  hlava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olidFill>
                  <a:schemeClr val="bg1"/>
                </a:solidFill>
              </a:rPr>
              <a:t>Systematika Ústavy SR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k-SK" sz="4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sk-SK" sz="4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sk-SK" sz="4400" dirty="0" smtClean="0">
                <a:solidFill>
                  <a:schemeClr val="bg1"/>
                </a:solidFill>
              </a:rPr>
              <a:t>Základné práva a slobody</a:t>
            </a:r>
          </a:p>
          <a:p>
            <a:pPr algn="ctr">
              <a:buNone/>
            </a:pPr>
            <a:endParaRPr lang="sk-SK" sz="4400" dirty="0" smtClean="0">
              <a:solidFill>
                <a:schemeClr val="bg1"/>
              </a:solidFill>
            </a:endParaRPr>
          </a:p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Najrozsiahlejšia časť Ústavy SR</a:t>
            </a:r>
          </a:p>
          <a:p>
            <a:endParaRPr lang="sk-SK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Druhá hlava Ústavy SR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Čl. 11 – zrušený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základné práva a </a:t>
            </a:r>
            <a:r>
              <a:rPr lang="sk-SK" sz="2800" dirty="0" smtClean="0">
                <a:solidFill>
                  <a:schemeClr val="bg1"/>
                </a:solidFill>
              </a:rPr>
              <a:t>slobody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ľudia sú slobodní a rovní v dôstojnosti i v </a:t>
            </a:r>
            <a:r>
              <a:rPr lang="sk-SK" sz="2800" dirty="0" smtClean="0">
                <a:solidFill>
                  <a:schemeClr val="bg1"/>
                </a:solidFill>
              </a:rPr>
              <a:t>právach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Základné práva a slobody sa zaručujú bez rozdielu rasy, pohlavia, farby pleti, jazyka, náboženstva a viery, politického a iného zmýšľania, národného alebo sociálneho pôvodu, príslušnosti k národnosti alebo etnickej skupine. </a:t>
            </a:r>
            <a:endParaRPr lang="sk-SK" sz="2800" dirty="0" smtClean="0">
              <a:solidFill>
                <a:schemeClr val="bg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olidFill>
                  <a:schemeClr val="bg1"/>
                </a:solidFill>
              </a:rPr>
              <a:t>Prvý oddiel 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Všeobecné ustanovenia (Čl. 11 až 13)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78634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Každý má právo na</a:t>
            </a:r>
            <a:r>
              <a:rPr lang="sk-SK" dirty="0" smtClean="0">
                <a:solidFill>
                  <a:schemeClr val="bg1"/>
                </a:solidFill>
              </a:rPr>
              <a:t>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život vrátane zákazu trestu smrti,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osobná </a:t>
            </a:r>
            <a:r>
              <a:rPr lang="sk-SK" dirty="0" smtClean="0">
                <a:solidFill>
                  <a:schemeClr val="bg1"/>
                </a:solidFill>
              </a:rPr>
              <a:t>sloboda,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nedotknuteľnosť </a:t>
            </a:r>
            <a:r>
              <a:rPr lang="sk-SK" dirty="0" smtClean="0">
                <a:solidFill>
                  <a:schemeClr val="bg1"/>
                </a:solidFill>
              </a:rPr>
              <a:t>osoby a jej súkromia,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ľudská </a:t>
            </a:r>
            <a:r>
              <a:rPr lang="sk-SK" dirty="0" smtClean="0">
                <a:solidFill>
                  <a:schemeClr val="bg1"/>
                </a:solidFill>
              </a:rPr>
              <a:t>dôstojnosť,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osobná </a:t>
            </a:r>
            <a:r>
              <a:rPr lang="sk-SK" dirty="0" smtClean="0">
                <a:solidFill>
                  <a:schemeClr val="bg1"/>
                </a:solidFill>
              </a:rPr>
              <a:t>česť,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dobrá </a:t>
            </a:r>
            <a:r>
              <a:rPr lang="sk-SK" dirty="0" smtClean="0">
                <a:solidFill>
                  <a:schemeClr val="bg1"/>
                </a:solidFill>
              </a:rPr>
              <a:t>povesť a meno,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listové </a:t>
            </a:r>
            <a:r>
              <a:rPr lang="sk-SK" dirty="0" smtClean="0">
                <a:solidFill>
                  <a:schemeClr val="bg1"/>
                </a:solidFill>
              </a:rPr>
              <a:t>tajomstvo,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sloboda </a:t>
            </a:r>
            <a:r>
              <a:rPr lang="sk-SK" dirty="0" smtClean="0">
                <a:solidFill>
                  <a:schemeClr val="bg1"/>
                </a:solidFill>
              </a:rPr>
              <a:t>pohybu a pobytu,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právo </a:t>
            </a:r>
            <a:r>
              <a:rPr lang="sk-SK" dirty="0" smtClean="0">
                <a:solidFill>
                  <a:schemeClr val="bg1"/>
                </a:solidFill>
              </a:rPr>
              <a:t>na ochranu pred zasahovaním do súkromia a rodinného života.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vlastníctvo </a:t>
            </a:r>
            <a:r>
              <a:rPr lang="sk-SK" dirty="0" smtClean="0">
                <a:solidFill>
                  <a:schemeClr val="bg1"/>
                </a:solidFill>
              </a:rPr>
              <a:t>a právo dediť.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62088"/>
          </a:xfrm>
        </p:spPr>
        <p:txBody>
          <a:bodyPr>
            <a:noAutofit/>
          </a:bodyPr>
          <a:lstStyle/>
          <a:p>
            <a:pPr algn="ctr"/>
            <a:r>
              <a:rPr lang="sk-SK" sz="3400" dirty="0" smtClean="0">
                <a:solidFill>
                  <a:schemeClr val="bg1"/>
                </a:solidFill>
              </a:rPr>
              <a:t>Druhý oddiel</a:t>
            </a:r>
            <a:br>
              <a:rPr lang="sk-SK" sz="3400" dirty="0" smtClean="0">
                <a:solidFill>
                  <a:schemeClr val="bg1"/>
                </a:solidFill>
              </a:rPr>
            </a:br>
            <a:r>
              <a:rPr lang="sk-SK" sz="3400" dirty="0" smtClean="0">
                <a:solidFill>
                  <a:schemeClr val="bg1"/>
                </a:solidFill>
              </a:rPr>
              <a:t> Základné ľudské práva a slobody  </a:t>
            </a:r>
            <a:br>
              <a:rPr lang="sk-SK" sz="3400" dirty="0" smtClean="0">
                <a:solidFill>
                  <a:schemeClr val="bg1"/>
                </a:solidFill>
              </a:rPr>
            </a:br>
            <a:r>
              <a:rPr lang="sk-SK" sz="3400" dirty="0" smtClean="0">
                <a:solidFill>
                  <a:schemeClr val="bg1"/>
                </a:solidFill>
              </a:rPr>
              <a:t>(Čl. 14 až 25)</a:t>
            </a:r>
            <a:endParaRPr lang="sk-SK" sz="3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</TotalTime>
  <Words>568</Words>
  <Application>Microsoft Office PowerPoint</Application>
  <PresentationFormat>Prezentácia na obrazovke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Papier</vt:lpstr>
      <vt:lpstr>Ústava Slovenskej republiky</vt:lpstr>
      <vt:lpstr>Obsah:</vt:lpstr>
      <vt:lpstr>Charakteristika Ústavy SR</vt:lpstr>
      <vt:lpstr>Charakteristika  Ústavy SR</vt:lpstr>
      <vt:lpstr>Preambula</vt:lpstr>
      <vt:lpstr> Systematika Ústavy SR</vt:lpstr>
      <vt:lpstr>Druhá hlava Ústavy SR</vt:lpstr>
      <vt:lpstr>  Prvý oddiel  Všeobecné ustanovenia (Čl. 11 až 13)</vt:lpstr>
      <vt:lpstr>Druhý oddiel  Základné ľudské práva a slobody   (Čl. 14 až 25)</vt:lpstr>
      <vt:lpstr>Tretí oddiel  Politické práva (Čl. 26 až 32)</vt:lpstr>
      <vt:lpstr>Štvrtý oddiel  Práva národnostných menšín a etnických skupín (Čl. 33 a 34)</vt:lpstr>
      <vt:lpstr>Piaty oddiel  Hospodárske, sociálne a kultúrne práva (Čl. 35 až 43)</vt:lpstr>
      <vt:lpstr>Šiesty oddiel  Právo na ochranu životného prostredia a kultúrneho dedičstva (Čl. 44 a 45) </vt:lpstr>
      <vt:lpstr>Siedmy oddiel Právo na súdnu a inú právnu ochranu (Čl. 46 až 50)</vt:lpstr>
      <vt:lpstr>Ôsmy oddiel Spoločné  ustanovenia k prvej a druhej hlave (Čl. 51 až 54)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Ústava Slovenskej republiky</dc:title>
  <dc:creator>PC</dc:creator>
  <cp:lastModifiedBy>PC</cp:lastModifiedBy>
  <cp:revision>6</cp:revision>
  <dcterms:created xsi:type="dcterms:W3CDTF">2008-03-02T19:23:45Z</dcterms:created>
  <dcterms:modified xsi:type="dcterms:W3CDTF">2008-03-02T20:18:09Z</dcterms:modified>
</cp:coreProperties>
</file>