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953F-A70B-46DE-8167-2B3CCCAFD607}" type="datetimeFigureOut">
              <a:rPr lang="sk-SK" smtClean="0"/>
              <a:t>17. 10. 2012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14CF-C7C9-4009-8F62-BF526C56229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1918" TargetMode="External"/><Relationship Id="rId2" Type="http://schemas.openxmlformats.org/officeDocument/2006/relationships/hyperlink" Target="http://sk.wikipedia.org/wiki/28._okt%C3%B3b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.wikipedia.org/wiki/1920" TargetMode="External"/><Relationship Id="rId4" Type="http://schemas.openxmlformats.org/officeDocument/2006/relationships/hyperlink" Target="http://sk.wikipedia.org/wiki/29._febru%C3%A1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%C3%9Astava_Slovenskej_republiky_(1992)" TargetMode="External"/><Relationship Id="rId2" Type="http://schemas.openxmlformats.org/officeDocument/2006/relationships/hyperlink" Target="http://www.ludskeprava.euroiuris.sk/index.php?link=charta_zakladnych_prav_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142985"/>
            <a:ext cx="7743852" cy="2457466"/>
          </a:xfrm>
        </p:spPr>
        <p:txBody>
          <a:bodyPr>
            <a:normAutofit fontScale="90000"/>
          </a:bodyPr>
          <a:lstStyle/>
          <a:p>
            <a:r>
              <a:rPr lang="sk-SK" b="1" dirty="0">
                <a:latin typeface="Baskerville Old Face" pitchFamily="18" charset="0"/>
              </a:rPr>
              <a:t>Ústavný vývoj, Ústava Slovenskej republiky, Charta ľudských práv a   slobôd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43438" y="5143512"/>
            <a:ext cx="3857652" cy="107157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Barbora </a:t>
            </a:r>
            <a:r>
              <a:rPr lang="sk-SK" dirty="0" err="1" smtClean="0">
                <a:solidFill>
                  <a:schemeClr val="tx1"/>
                </a:solidFill>
              </a:rPr>
              <a:t>Dikyová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12 MVO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7410" name="Picture 2" descr="http://hlavuhore.files.wordpress.com/2009/09/img11928122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2538407" cy="3636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43372" y="4500570"/>
            <a:ext cx="4543428" cy="162559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20482" name="Picture 2" descr="http://www.virtualniuniverzita.cz/images/datovky/problematicke-otazk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2857500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1</a:t>
            </a:r>
            <a:r>
              <a:rPr lang="sk-SK" b="1" dirty="0" smtClean="0"/>
              <a:t>.</a:t>
            </a:r>
            <a:r>
              <a:rPr lang="sk-SK" b="1" dirty="0" smtClean="0">
                <a:latin typeface="Baskerville Old Face" pitchFamily="18" charset="0"/>
              </a:rPr>
              <a:t> Ústavný vývoj  SR</a:t>
            </a:r>
            <a:br>
              <a:rPr lang="sk-SK" b="1" dirty="0" smtClean="0">
                <a:latin typeface="Baskerville Old Face" pitchFamily="18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49831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1) Habsburská monarchia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</a:t>
            </a:r>
            <a:r>
              <a:rPr lang="sk-SK" sz="2800" dirty="0" err="1" smtClean="0"/>
              <a:t>Stadionova</a:t>
            </a:r>
            <a:r>
              <a:rPr lang="sk-SK" sz="2800" dirty="0" smtClean="0"/>
              <a:t> </a:t>
            </a:r>
            <a:r>
              <a:rPr lang="sk-SK" sz="2800" dirty="0"/>
              <a:t>ústava</a:t>
            </a:r>
          </a:p>
          <a:p>
            <a:pPr>
              <a:buNone/>
            </a:pPr>
            <a:r>
              <a:rPr lang="sk-SK" sz="2800" dirty="0" smtClean="0"/>
              <a:t>       Silvestrovský patent</a:t>
            </a:r>
          </a:p>
          <a:p>
            <a:pPr>
              <a:buNone/>
            </a:pPr>
            <a:r>
              <a:rPr lang="sk-SK" sz="2800" dirty="0" smtClean="0"/>
              <a:t> 2)</a:t>
            </a:r>
            <a:r>
              <a:rPr lang="sk-SK" sz="2800" dirty="0"/>
              <a:t> </a:t>
            </a:r>
            <a:r>
              <a:rPr lang="sk-SK" sz="3500" dirty="0"/>
              <a:t>Prvá česko-slovenská republika</a:t>
            </a:r>
          </a:p>
          <a:p>
            <a:pPr>
              <a:buNone/>
            </a:pPr>
            <a:r>
              <a:rPr lang="sk-SK" sz="2800" dirty="0" smtClean="0"/>
              <a:t>        </a:t>
            </a:r>
            <a:r>
              <a:rPr lang="sk-SK" sz="2800" b="1" dirty="0"/>
              <a:t>Prvé ústavné </a:t>
            </a:r>
            <a:r>
              <a:rPr lang="sk-SK" sz="2800" b="1" dirty="0" smtClean="0"/>
              <a:t>provizórium</a:t>
            </a:r>
            <a:r>
              <a:rPr lang="sk-SK" sz="2800" dirty="0" smtClean="0"/>
              <a:t>(</a:t>
            </a:r>
            <a:r>
              <a:rPr lang="sk-SK" sz="2800" dirty="0">
                <a:hlinkClick r:id="rId2" tooltip="28. október"/>
              </a:rPr>
              <a:t>28. októbra</a:t>
            </a:r>
            <a:r>
              <a:rPr lang="sk-SK" sz="2800" dirty="0"/>
              <a:t> </a:t>
            </a:r>
            <a:r>
              <a:rPr lang="sk-SK" sz="2800" dirty="0" smtClean="0">
                <a:hlinkClick r:id="rId3" tooltip="1918"/>
              </a:rPr>
              <a:t>1918</a:t>
            </a:r>
            <a:r>
              <a:rPr lang="sk-SK" sz="2800" dirty="0" smtClean="0"/>
              <a:t>, </a:t>
            </a:r>
            <a:r>
              <a:rPr lang="sk-SK" sz="2800" dirty="0"/>
              <a:t>zákon č. 11/1918 Zb. 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b="1" dirty="0"/>
              <a:t> </a:t>
            </a:r>
            <a:r>
              <a:rPr lang="sk-SK" sz="2800" b="1" dirty="0" smtClean="0"/>
              <a:t>       Druhé </a:t>
            </a:r>
            <a:r>
              <a:rPr lang="sk-SK" sz="2800" b="1" dirty="0"/>
              <a:t>ústavné </a:t>
            </a:r>
            <a:r>
              <a:rPr lang="sk-SK" sz="2800" b="1" dirty="0" smtClean="0"/>
              <a:t>provizórium (</a:t>
            </a:r>
            <a:r>
              <a:rPr lang="sk-SK" sz="2800" dirty="0" smtClean="0"/>
              <a:t>č</a:t>
            </a:r>
            <a:r>
              <a:rPr lang="sk-SK" sz="2800" dirty="0"/>
              <a:t>. 37/1918 schválený Národným </a:t>
            </a:r>
            <a:r>
              <a:rPr lang="sk-SK" sz="2800" dirty="0" smtClean="0"/>
              <a:t>zhromaždením)</a:t>
            </a:r>
          </a:p>
          <a:p>
            <a:pPr>
              <a:buNone/>
            </a:pPr>
            <a:r>
              <a:rPr lang="sk-SK" sz="2800" b="1" dirty="0" smtClean="0"/>
              <a:t>        Ústavná </a:t>
            </a:r>
            <a:r>
              <a:rPr lang="sk-SK" sz="2800" b="1" dirty="0"/>
              <a:t>listina Československej </a:t>
            </a:r>
            <a:r>
              <a:rPr lang="sk-SK" sz="2800" b="1" dirty="0" smtClean="0"/>
              <a:t>republiky(</a:t>
            </a:r>
            <a:r>
              <a:rPr lang="sk-SK" sz="2800" dirty="0"/>
              <a:t>zákon </a:t>
            </a:r>
            <a:r>
              <a:rPr lang="sk-SK" sz="2800" dirty="0" smtClean="0"/>
              <a:t> </a:t>
            </a:r>
            <a:r>
              <a:rPr lang="sk-SK" sz="2800" dirty="0"/>
              <a:t>č. 121/1920 Zb. </a:t>
            </a:r>
            <a:r>
              <a:rPr lang="sk-SK" sz="2800" dirty="0">
                <a:hlinkClick r:id="rId4" tooltip="29. február"/>
              </a:rPr>
              <a:t>29. februára</a:t>
            </a:r>
            <a:r>
              <a:rPr lang="sk-SK" sz="2800" dirty="0"/>
              <a:t> </a:t>
            </a:r>
            <a:r>
              <a:rPr lang="sk-SK" sz="2800" dirty="0" smtClean="0">
                <a:hlinkClick r:id="rId5" tooltip="1920"/>
              </a:rPr>
              <a:t>1920</a:t>
            </a:r>
            <a:r>
              <a:rPr lang="sk-SK" sz="2800" dirty="0" smtClean="0"/>
              <a:t>)</a:t>
            </a:r>
            <a:endParaRPr lang="sk-SK" sz="2800" b="1" dirty="0"/>
          </a:p>
          <a:p>
            <a:pPr>
              <a:buNone/>
            </a:pPr>
            <a:r>
              <a:rPr lang="sk-SK" sz="2800" dirty="0"/>
              <a:t> </a:t>
            </a:r>
            <a:endParaRPr lang="sk-SK" sz="2800" b="1" dirty="0"/>
          </a:p>
          <a:p>
            <a:pPr>
              <a:buNone/>
            </a:pPr>
            <a:endParaRPr lang="sk-SK" sz="2800" b="1" dirty="0"/>
          </a:p>
          <a:p>
            <a:pPr>
              <a:buNone/>
            </a:pPr>
            <a:endParaRPr lang="sk-SK" sz="2800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571480"/>
            <a:ext cx="8258204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3)</a:t>
            </a:r>
            <a:r>
              <a:rPr lang="sk-SK" dirty="0"/>
              <a:t> Prvá Slovenská republika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14</a:t>
            </a:r>
            <a:r>
              <a:rPr lang="sk-SK" dirty="0"/>
              <a:t>. marca 1939 </a:t>
            </a:r>
            <a:r>
              <a:rPr lang="sk-SK" dirty="0" smtClean="0"/>
              <a:t>, </a:t>
            </a:r>
            <a:r>
              <a:rPr lang="sk-SK" dirty="0"/>
              <a:t>Ústava Slovenskej republiky č. 185/1939 bola prijatá 21. júla 1939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4)</a:t>
            </a:r>
            <a:r>
              <a:rPr lang="sk-SK" dirty="0"/>
              <a:t> </a:t>
            </a:r>
            <a:r>
              <a:rPr lang="sk-SK" dirty="0" err="1" smtClean="0"/>
              <a:t>Česko-Slovensko</a:t>
            </a:r>
            <a:endParaRPr lang="sk-SK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Ústava 9. mája,</a:t>
            </a:r>
            <a:r>
              <a:rPr lang="sk-SK" b="1" dirty="0"/>
              <a:t> </a:t>
            </a:r>
            <a:endParaRPr lang="sk-SK" b="1" dirty="0" smtClean="0"/>
          </a:p>
          <a:p>
            <a:pPr>
              <a:buNone/>
            </a:pPr>
            <a:r>
              <a:rPr lang="sk-SK" dirty="0" smtClean="0"/>
              <a:t> Ústava </a:t>
            </a:r>
            <a:r>
              <a:rPr lang="sk-SK" dirty="0"/>
              <a:t>Československej socialistickej </a:t>
            </a:r>
            <a:r>
              <a:rPr lang="sk-SK" dirty="0" smtClean="0"/>
              <a:t>republiky</a:t>
            </a:r>
          </a:p>
          <a:p>
            <a:pPr>
              <a:buNone/>
            </a:pPr>
            <a:r>
              <a:rPr lang="sk-SK" dirty="0" smtClean="0"/>
              <a:t> Ústavný </a:t>
            </a:r>
            <a:r>
              <a:rPr lang="sk-SK" dirty="0"/>
              <a:t>zákon o československej </a:t>
            </a:r>
            <a:r>
              <a:rPr lang="sk-SK" dirty="0" smtClean="0"/>
              <a:t>federácii</a:t>
            </a:r>
          </a:p>
          <a:p>
            <a:pPr>
              <a:buNone/>
            </a:pPr>
            <a:r>
              <a:rPr lang="sk-SK" dirty="0" smtClean="0"/>
              <a:t>5)</a:t>
            </a:r>
            <a:r>
              <a:rPr lang="sk-SK" dirty="0"/>
              <a:t> Slovenská </a:t>
            </a:r>
            <a:r>
              <a:rPr lang="sk-SK" dirty="0" smtClean="0"/>
              <a:t>republika</a:t>
            </a:r>
          </a:p>
          <a:p>
            <a:pPr>
              <a:buNone/>
            </a:pPr>
            <a:r>
              <a:rPr lang="sk-SK" dirty="0"/>
              <a:t> 1. septembra </a:t>
            </a:r>
            <a:r>
              <a:rPr lang="sk-SK" dirty="0" smtClean="0"/>
              <a:t>1992,</a:t>
            </a:r>
            <a:r>
              <a:rPr lang="sk-SK" dirty="0"/>
              <a:t>  </a:t>
            </a:r>
            <a:r>
              <a:rPr lang="sk-SK" dirty="0" smtClean="0"/>
              <a:t>Novelizovaná - </a:t>
            </a:r>
            <a:r>
              <a:rPr lang="sk-SK" dirty="0"/>
              <a:t>osemkrát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Ústava </a:t>
            </a:r>
            <a:r>
              <a:rPr lang="sk-SK" b="1" dirty="0"/>
              <a:t>Slovenskej republiky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</a:t>
            </a:r>
            <a:r>
              <a:rPr lang="sk-SK" dirty="0" smtClean="0"/>
              <a:t>ákladný </a:t>
            </a:r>
            <a:r>
              <a:rPr lang="sk-SK" dirty="0"/>
              <a:t>zákon štátu majúci najvyššiu právnu </a:t>
            </a:r>
            <a:r>
              <a:rPr lang="sk-SK" dirty="0" smtClean="0"/>
              <a:t>silu.</a:t>
            </a:r>
          </a:p>
          <a:p>
            <a:r>
              <a:rPr lang="sk-SK" dirty="0"/>
              <a:t>právny a politický dokument</a:t>
            </a:r>
            <a:endParaRPr lang="sk-SK" dirty="0" smtClean="0"/>
          </a:p>
          <a:p>
            <a:r>
              <a:rPr lang="sk-SK" dirty="0" smtClean="0"/>
              <a:t>upravuje </a:t>
            </a:r>
            <a:r>
              <a:rPr lang="sk-SK" dirty="0"/>
              <a:t>najdôležitejšie spoločenské vzťahy vrátene štruktúry štátnych, súdnych a samosprávnych orgánov 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ísaná, rigidná, právna, </a:t>
            </a:r>
            <a:r>
              <a:rPr lang="sk-SK" dirty="0" err="1" smtClean="0"/>
              <a:t>unitaristická</a:t>
            </a:r>
            <a:r>
              <a:rPr lang="sk-SK" dirty="0" smtClean="0"/>
              <a:t>, republikánska, demokratická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Štruktúra Ústavy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Preambula</a:t>
            </a:r>
          </a:p>
          <a:p>
            <a:r>
              <a:rPr lang="sk-SK" dirty="0" smtClean="0"/>
              <a:t>9 hláv - </a:t>
            </a:r>
            <a:r>
              <a:rPr lang="sk-SK" dirty="0"/>
              <a:t>oddiely </a:t>
            </a:r>
            <a:endParaRPr lang="sk-SK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- 156 článkov</a:t>
            </a:r>
          </a:p>
          <a:p>
            <a:pPr>
              <a:buNone/>
            </a:pPr>
            <a:r>
              <a:rPr lang="sk-SK" dirty="0" smtClean="0"/>
              <a:t>    Preambula</a:t>
            </a:r>
            <a:r>
              <a:rPr lang="sk-SK" dirty="0"/>
              <a:t>, Základné ustanovenia , Základné práva a slobody, Hospodárstvo Slovenskej republiky a Najvyšší kontrolný úrad Slovenskej republiky, Územná samospráva, Zákonodarná moc, Výkonná moc, Súdna moc, Prokuratúra Slovenskej republiky, Prechodné a záverečné ustanovenia.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Preambula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Predstavuje úvod do ústavy </a:t>
            </a:r>
            <a:r>
              <a:rPr lang="sk-SK" dirty="0" smtClean="0"/>
              <a:t>a uznášanie </a:t>
            </a:r>
            <a:r>
              <a:rPr lang="sk-SK" dirty="0"/>
              <a:t>sa slovenského národa na tejto ústave</a:t>
            </a:r>
            <a:r>
              <a:rPr lang="sk-SK" dirty="0" smtClean="0"/>
              <a:t>.</a:t>
            </a:r>
          </a:p>
          <a:p>
            <a:r>
              <a:rPr lang="sk-SK" dirty="0" smtClean="0"/>
              <a:t>Politická deklarácia</a:t>
            </a:r>
            <a:r>
              <a:rPr lang="sk-SK" dirty="0"/>
              <a:t> </a:t>
            </a:r>
            <a:endParaRPr lang="sk-SK" dirty="0" smtClean="0"/>
          </a:p>
          <a:p>
            <a:r>
              <a:rPr lang="sk-SK" dirty="0" smtClean="0"/>
              <a:t>Kto sme?    „ My národ slovenský...“</a:t>
            </a:r>
          </a:p>
          <a:p>
            <a:r>
              <a:rPr lang="sk-SK" dirty="0" smtClean="0"/>
              <a:t>Čo očakávame?</a:t>
            </a:r>
          </a:p>
          <a:p>
            <a:r>
              <a:rPr lang="sk-SK" dirty="0" smtClean="0"/>
              <a:t>Ciele?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Charta </a:t>
            </a:r>
            <a:r>
              <a:rPr lang="sk-SK" dirty="0"/>
              <a:t>ľudských práv a </a:t>
            </a:r>
            <a:r>
              <a:rPr lang="sk-SK" dirty="0" smtClean="0"/>
              <a:t>slobôd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bola prijatá na zasadnutí </a:t>
            </a:r>
          </a:p>
          <a:p>
            <a:pPr>
              <a:buNone/>
            </a:pPr>
            <a:r>
              <a:rPr lang="sk-SK" dirty="0" smtClean="0"/>
              <a:t>     III. Valného zhromaždenia Organizácie spojených národov (OSN) vo forme rezolúcie  číslo </a:t>
            </a:r>
          </a:p>
          <a:p>
            <a:pPr>
              <a:buNone/>
            </a:pPr>
            <a:r>
              <a:rPr lang="sk-SK" dirty="0" smtClean="0"/>
              <a:t>     217 (III) dňa 10. decembra 1948.</a:t>
            </a:r>
          </a:p>
          <a:p>
            <a:r>
              <a:rPr lang="sk-SK" dirty="0" smtClean="0"/>
              <a:t>potvrdzuje </a:t>
            </a:r>
            <a:r>
              <a:rPr lang="sk-SK" dirty="0"/>
              <a:t>práva vyplývajúce najmä z ústavných tradícií a medzinárodných záväzkov spoločných pre členské štáty, Európskeho dohovoru o ochrane ľudských práv a základných slobôd, sociálnych chárt prijatých Úniou a Radou Európy, ako aj judikatúry Súdneho dvora Európskej únie a Európskeho súdu pre ľudské práva</a:t>
            </a:r>
            <a:r>
              <a:rPr lang="sk-SK" dirty="0" smtClean="0"/>
              <a:t>.</a:t>
            </a:r>
          </a:p>
          <a:p>
            <a:r>
              <a:rPr lang="sk-SK" dirty="0" smtClean="0"/>
              <a:t>Je NAD Ústavou SR.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Pramene </a:t>
            </a:r>
            <a:r>
              <a:rPr lang="sk-SK" b="1" dirty="0"/>
              <a:t>práva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zdroj poznania a existencie </a:t>
            </a:r>
            <a:r>
              <a:rPr lang="sk-SK" dirty="0" smtClean="0"/>
              <a:t>práva</a:t>
            </a:r>
            <a:r>
              <a:rPr lang="sk-SK" dirty="0"/>
              <a:t> chápaný v materiálnom a formálnom zmysle. Patria sem právne normy </a:t>
            </a:r>
            <a:r>
              <a:rPr lang="sk-SK" dirty="0" smtClean="0"/>
              <a:t>(zákony</a:t>
            </a:r>
            <a:r>
              <a:rPr lang="sk-SK" dirty="0"/>
              <a:t> a pod.), právne obyčaje, súdne precedensy a medzinárodné dokumenty (zmluvy i zásady</a:t>
            </a:r>
            <a:r>
              <a:rPr lang="sk-SK" dirty="0" smtClean="0"/>
              <a:t>).</a:t>
            </a:r>
          </a:p>
          <a:p>
            <a:r>
              <a:rPr lang="sk-SK" dirty="0"/>
              <a:t> podmienky života </a:t>
            </a:r>
            <a:r>
              <a:rPr lang="sk-SK" dirty="0" smtClean="0"/>
              <a:t>spoločnosti</a:t>
            </a:r>
            <a:r>
              <a:rPr lang="sk-SK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http://www.ludskeprava.euroiuris.sk/index.php?link=charta_zakladnych_prav_eu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http://sk.wikipedia.org/wiki/%C3%9Astava_Slovenskej_republiky_(1992)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163</Words>
  <Application>Microsoft Office PowerPoint</Application>
  <PresentationFormat>Prezentácia na obrazovke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Ústavný vývoj, Ústava Slovenskej republiky, Charta ľudských práv a   slobôd </vt:lpstr>
      <vt:lpstr>1. Ústavný vývoj  SR </vt:lpstr>
      <vt:lpstr>Snímka 3</vt:lpstr>
      <vt:lpstr>Ústava Slovenskej republiky  </vt:lpstr>
      <vt:lpstr>Štruktúra Ústavy SR</vt:lpstr>
      <vt:lpstr>Preambula</vt:lpstr>
      <vt:lpstr>Charta ľudských práv a slobôd </vt:lpstr>
      <vt:lpstr>Pramene práva </vt:lpstr>
      <vt:lpstr>Zdroje</vt:lpstr>
      <vt:lpstr>Otázky?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Ústavný vývoj, Ústava Slovenskej republiky, Charta ľudských práv a   slobôd</dc:title>
  <dc:creator>ntb</dc:creator>
  <cp:lastModifiedBy>ntb</cp:lastModifiedBy>
  <cp:revision>14</cp:revision>
  <dcterms:created xsi:type="dcterms:W3CDTF">2012-10-17T18:45:32Z</dcterms:created>
  <dcterms:modified xsi:type="dcterms:W3CDTF">2012-10-17T20:56:11Z</dcterms:modified>
</cp:coreProperties>
</file>