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5143500" type="screen16x9"/>
  <p:notesSz cx="6858000" cy="9144000"/>
  <p:embeddedFontLst>
    <p:embeddedFont>
      <p:font typeface="Caveat" charset="-18"/>
      <p:regular r:id="rId12"/>
      <p:bold r:id="rId13"/>
    </p:embeddedFont>
    <p:embeddedFont>
      <p:font typeface="Roboto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676" y="-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0da005b9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0da005b9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0da005b93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0da005b93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0da005b93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0da005b93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0da005b9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0da005b9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0da005b93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0da005b93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0da005b9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0da005b9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0da005b93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0da005b93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translate.googleusercontent.com/translate_c?depth=1&amp;hl=sk&amp;prev=search&amp;pto=aue&amp;rurl=translate.google.com&amp;sl=en&amp;sp=nmt4&amp;u=https://en.m.wikipedia.org/wiki/Refugees&amp;usg=ALkJrhh2bvFxSaUyYRFkC_DPOZF5LK_rCw" TargetMode="External"/><Relationship Id="rId3" Type="http://schemas.openxmlformats.org/officeDocument/2006/relationships/hyperlink" Target="https://translate.googleusercontent.com/translate_c?depth=1&amp;hl=sk&amp;prev=search&amp;pto=aue&amp;rurl=translate.google.com&amp;sl=en&amp;sp=nmt4&amp;u=https://en.m.wikipedia.org/wiki/United_Nations_Security_Council_Resolution_1145&amp;usg=ALkJrhilisJiOnZiBu5cJ1AB-ISgcCgvnQ" TargetMode="External"/><Relationship Id="rId7" Type="http://schemas.openxmlformats.org/officeDocument/2006/relationships/hyperlink" Target="https://translate.googleusercontent.com/translate_c?depth=1&amp;hl=sk&amp;prev=search&amp;pto=aue&amp;rurl=translate.google.com&amp;sl=en&amp;sp=nmt4&amp;u=https://en.m.wikipedia.org/wiki/Minority_rights&amp;usg=ALkJrhiCq6cdvAX22-G7gJTJHxa3wSXHr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ranslate.googleusercontent.com/translate_c?depth=1&amp;hl=sk&amp;prev=search&amp;pto=aue&amp;rurl=translate.google.com&amp;sl=en&amp;sp=nmt4&amp;u=https://en.m.wikipedia.org/wiki/Human_rights&amp;usg=ALkJrhjv06w8qOn5We7ZGaCsdUYWTSnVGA" TargetMode="External"/><Relationship Id="rId5" Type="http://schemas.openxmlformats.org/officeDocument/2006/relationships/hyperlink" Target="https://translate.googleusercontent.com/translate_c?depth=1&amp;hl=sk&amp;prev=search&amp;pto=aue&amp;rurl=translate.google.com&amp;sl=en&amp;sp=nmt4&amp;u=https://en.m.wikipedia.org/wiki/OSCE_Mission_to_Croatia&amp;usg=ALkJrhgFQsDoFWR9a3Rchdl4isT3qPfM8w" TargetMode="External"/><Relationship Id="rId4" Type="http://schemas.openxmlformats.org/officeDocument/2006/relationships/hyperlink" Target="https://translate.googleusercontent.com/translate_c?depth=1&amp;hl=sk&amp;prev=search&amp;pto=aue&amp;rurl=translate.google.com&amp;sl=en&amp;sp=nmt4&amp;u=https://en.m.wikipedia.org/wiki/Organization_for_Security_and_Cooperation_in_Europe&amp;usg=ALkJrhj8v7wYjpKGeKu0M5PHkEz1JNrUyw" TargetMode="External"/><Relationship Id="rId9" Type="http://schemas.openxmlformats.org/officeDocument/2006/relationships/hyperlink" Target="https://translate.googleusercontent.com/translate_c?depth=1&amp;hl=sk&amp;prev=search&amp;pto=aue&amp;rurl=translate.google.com&amp;sl=en&amp;sp=nmt4&amp;u=https://en.m.wikipedia.org/wiki/Public_administration&amp;usg=ALkJrhghzfzZQfFoR9bhIWTOkSGBNrYVf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41814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9000">
                <a:latin typeface="Caveat"/>
                <a:ea typeface="Caveat"/>
                <a:cs typeface="Caveat"/>
                <a:sym typeface="Caveat"/>
              </a:rPr>
              <a:t>UNTAES</a:t>
            </a:r>
            <a:endParaRPr sz="90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500"/>
              <a:t>United Nations Transitional Administration for Eastern Slavonia, Baranja and Western Sirmium</a:t>
            </a:r>
            <a:endParaRPr sz="1500"/>
          </a:p>
        </p:txBody>
      </p:sp>
      <p:sp>
        <p:nvSpPr>
          <p:cNvPr id="69" name="Google Shape;69;p13"/>
          <p:cNvSpPr txBox="1"/>
          <p:nvPr/>
        </p:nvSpPr>
        <p:spPr>
          <a:xfrm>
            <a:off x="3040125" y="4257500"/>
            <a:ext cx="29229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voj.1.st. SUVÁKOVÁ Nikola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M11bBOŠ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2020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8425" y="1136205"/>
            <a:ext cx="1864198" cy="1616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/>
        </p:nvSpPr>
        <p:spPr>
          <a:xfrm>
            <a:off x="3723375" y="580125"/>
            <a:ext cx="5102100" cy="42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-"/>
            </a:pPr>
            <a:r>
              <a:rPr lang="sk" sz="1700" dirty="0">
                <a:latin typeface="Roboto"/>
                <a:ea typeface="Roboto"/>
                <a:cs typeface="Roboto"/>
                <a:sym typeface="Roboto"/>
              </a:rPr>
              <a:t>V januári </a:t>
            </a:r>
            <a:r>
              <a:rPr lang="sk" sz="1700" b="1" dirty="0">
                <a:latin typeface="Roboto"/>
                <a:ea typeface="Roboto"/>
                <a:cs typeface="Roboto"/>
                <a:sym typeface="Roboto"/>
              </a:rPr>
              <a:t>1996</a:t>
            </a:r>
            <a:r>
              <a:rPr lang="sk" sz="1700" dirty="0">
                <a:latin typeface="Roboto"/>
                <a:ea typeface="Roboto"/>
                <a:cs typeface="Roboto"/>
                <a:sym typeface="Roboto"/>
              </a:rPr>
              <a:t> OSN ustanovila novú mierovú operáciu v Chorvátsku </a:t>
            </a:r>
            <a:r>
              <a:rPr lang="sk" sz="1700" dirty="0" smtClean="0">
                <a:latin typeface="Roboto"/>
                <a:ea typeface="Roboto"/>
                <a:cs typeface="Roboto"/>
                <a:sym typeface="Roboto"/>
              </a:rPr>
              <a:t>- Eastern </a:t>
            </a:r>
            <a:r>
              <a:rPr lang="sk" sz="1700" dirty="0">
                <a:latin typeface="Roboto"/>
                <a:ea typeface="Roboto"/>
                <a:cs typeface="Roboto"/>
                <a:sym typeface="Roboto"/>
              </a:rPr>
              <a:t>Slavonia, Baranja a Western Sirmium.</a:t>
            </a:r>
            <a:endParaRPr sz="17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sk" sz="1600" b="1" dirty="0">
                <a:latin typeface="Roboto"/>
                <a:ea typeface="Roboto"/>
                <a:cs typeface="Roboto"/>
                <a:sym typeface="Roboto"/>
              </a:rPr>
              <a:t>Basic Agreement </a:t>
            </a:r>
            <a:r>
              <a:rPr lang="sk" sz="1600" dirty="0">
                <a:latin typeface="Roboto"/>
                <a:ea typeface="Roboto"/>
                <a:cs typeface="Roboto"/>
                <a:sym typeface="Roboto"/>
              </a:rPr>
              <a:t>- podpísaná 12.11.1995 - medzi chorvátskou vládou a miestnymi srbskými orgánmi.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highlight>
                <a:srgbClr val="FFFFFF"/>
              </a:highlight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sk" sz="1500" dirty="0">
                <a:latin typeface="Roboto"/>
                <a:ea typeface="Roboto"/>
                <a:cs typeface="Roboto"/>
                <a:sym typeface="Roboto"/>
              </a:rPr>
              <a:t>Na základe </a:t>
            </a:r>
            <a:r>
              <a:rPr lang="sk" sz="1500" b="1" dirty="0">
                <a:latin typeface="Roboto"/>
                <a:ea typeface="Roboto"/>
                <a:cs typeface="Roboto"/>
                <a:sym typeface="Roboto"/>
              </a:rPr>
              <a:t>kapitoly VII. charty </a:t>
            </a:r>
            <a:r>
              <a:rPr lang="sk" sz="1500" dirty="0">
                <a:latin typeface="Roboto"/>
                <a:ea typeface="Roboto"/>
                <a:cs typeface="Roboto"/>
                <a:sym typeface="Roboto"/>
              </a:rPr>
              <a:t>- Bezpečnostná rada prijala rezolúciu 1037(1996) - </a:t>
            </a:r>
            <a:r>
              <a:rPr lang="sk" sz="1500" b="1" dirty="0">
                <a:latin typeface="Roboto"/>
                <a:ea typeface="Roboto"/>
                <a:cs typeface="Roboto"/>
                <a:sym typeface="Roboto"/>
              </a:rPr>
              <a:t>UNTAES </a:t>
            </a:r>
            <a:r>
              <a:rPr lang="sk" sz="1500" dirty="0">
                <a:latin typeface="Roboto"/>
                <a:ea typeface="Roboto"/>
                <a:cs typeface="Roboto"/>
                <a:sym typeface="Roboto"/>
              </a:rPr>
              <a:t>- na 12 mesiacov - 5000 vojakov 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sk" sz="1500" b="1" dirty="0">
                <a:latin typeface="Roboto"/>
                <a:ea typeface="Roboto"/>
                <a:cs typeface="Roboto"/>
                <a:sym typeface="Roboto"/>
              </a:rPr>
              <a:t>20.05.1996 - UNTAES plne nasadený </a:t>
            </a:r>
            <a:endParaRPr sz="15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47" y="307239"/>
            <a:ext cx="3309581" cy="452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l="63170" t="30173" r="10224" b="14360"/>
          <a:stretch/>
        </p:blipFill>
        <p:spPr>
          <a:xfrm>
            <a:off x="698650" y="385325"/>
            <a:ext cx="4116749" cy="437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4">
            <a:alphaModFix/>
          </a:blip>
          <a:srcRect l="63869" t="49354" r="22763" b="31342"/>
          <a:stretch/>
        </p:blipFill>
        <p:spPr>
          <a:xfrm>
            <a:off x="5516000" y="201700"/>
            <a:ext cx="2826874" cy="229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4">
            <a:alphaModFix/>
          </a:blip>
          <a:srcRect l="77884" t="50085" r="12072" b="33545"/>
          <a:stretch/>
        </p:blipFill>
        <p:spPr>
          <a:xfrm>
            <a:off x="5827437" y="2571750"/>
            <a:ext cx="2203992" cy="229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265500" y="724200"/>
            <a:ext cx="4045200" cy="199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4900">
                <a:latin typeface="Caveat"/>
                <a:ea typeface="Caveat"/>
                <a:cs typeface="Caveat"/>
                <a:sym typeface="Caveat"/>
              </a:rPr>
              <a:t>Udalosti pred zriadením UNTAES</a:t>
            </a:r>
            <a:endParaRPr sz="49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2"/>
          </p:nvPr>
        </p:nvSpPr>
        <p:spPr>
          <a:xfrm>
            <a:off x="4927700" y="474600"/>
            <a:ext cx="3837000" cy="41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sk" sz="1700"/>
              <a:t>Po </a:t>
            </a:r>
            <a:r>
              <a:rPr lang="sk" sz="1700" b="1"/>
              <a:t>operácií Storm</a:t>
            </a:r>
            <a:r>
              <a:rPr lang="sk" sz="1700"/>
              <a:t> - 1995</a:t>
            </a:r>
            <a:endParaRPr sz="1700"/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-"/>
            </a:pPr>
            <a:r>
              <a:rPr lang="sk" sz="1700"/>
              <a:t>“</a:t>
            </a:r>
            <a:r>
              <a:rPr lang="sk" sz="1700" b="1"/>
              <a:t>Skok na Dalj</a:t>
            </a:r>
            <a:r>
              <a:rPr lang="sk" sz="1700"/>
              <a:t>” (Jump to Dalj)</a:t>
            </a:r>
            <a:endParaRPr sz="1700"/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-"/>
            </a:pPr>
            <a:r>
              <a:rPr lang="sk" sz="1700" b="1"/>
              <a:t>Erdutova dohoda </a:t>
            </a:r>
            <a:r>
              <a:rPr lang="sk" sz="1700"/>
              <a:t>- november 1995 - medzi chorvátskou vládou a predstaviteľmi Srbov</a:t>
            </a:r>
            <a:endParaRPr sz="1700"/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-"/>
            </a:pPr>
            <a:r>
              <a:rPr lang="sk" sz="1700" b="1"/>
              <a:t>UNTAES</a:t>
            </a:r>
            <a:r>
              <a:rPr lang="sk" sz="1700"/>
              <a:t> - protektorát OSN nad regiónom v rezolúcií 1037</a:t>
            </a:r>
            <a:endParaRPr sz="1700"/>
          </a:p>
          <a:p>
            <a:pPr marL="457200" lvl="0" indent="-336550" algn="l" rtl="0">
              <a:spcBef>
                <a:spcPts val="1000"/>
              </a:spcBef>
              <a:spcAft>
                <a:spcPts val="1000"/>
              </a:spcAft>
              <a:buSzPts val="1700"/>
              <a:buChar char="-"/>
            </a:pPr>
            <a:r>
              <a:rPr lang="sk" sz="1700" b="1"/>
              <a:t>Daytonská mierová dohoda</a:t>
            </a:r>
            <a:r>
              <a:rPr lang="sk" sz="1700"/>
              <a:t> - ukončila najsmrteľnejšie konflikty juhoslovanských vojen</a:t>
            </a:r>
            <a:endParaRPr sz="1700"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350" y="3005900"/>
            <a:ext cx="209550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36850" y="1899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4900">
                <a:latin typeface="Caveat"/>
                <a:ea typeface="Caveat"/>
                <a:cs typeface="Caveat"/>
                <a:sym typeface="Caveat"/>
              </a:rPr>
              <a:t>Dočasná správa </a:t>
            </a:r>
            <a:endParaRPr sz="49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524200" y="1366125"/>
            <a:ext cx="8149500" cy="3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-"/>
            </a:pPr>
            <a:r>
              <a:rPr lang="sk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15. január 1996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-"/>
            </a:pPr>
            <a:r>
              <a:rPr lang="sk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Malo to trvať jeden rok, s ustanovením, ktoré umožňovalo predĺženie mandátu až o jeden rok, ak o to jedna zo strán požiada.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-"/>
            </a:pPr>
            <a:r>
              <a:rPr lang="sk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Hlavnou úlohou - monitorovať demilitarizáciu a zabezpečiť mierovú reintegráciu územia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-"/>
            </a:pPr>
            <a:r>
              <a:rPr lang="sk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Pri plnom nasadení UNTAES pozostavalo z - 4849 vojakov, 99 vojenských pozorovateľov, 401 príslušníkov civilnej polície  ( 5000 vojakov, 99 vojenských pozorovateľov, 500 príslušníkov civilnej polície)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700"/>
              <a:buFont typeface="Roboto"/>
              <a:buChar char="-"/>
            </a:pPr>
            <a:r>
              <a:rPr lang="sk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Spojené štáty prevzali dominantnú úlohu pri implementácií  procesu reintegrácie.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4900">
                <a:latin typeface="Caveat"/>
                <a:ea typeface="Caveat"/>
                <a:cs typeface="Caveat"/>
                <a:sym typeface="Caveat"/>
              </a:rPr>
              <a:t>Reforma miestnej polície</a:t>
            </a:r>
            <a:endParaRPr sz="49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9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sk" sz="1700">
                <a:solidFill>
                  <a:srgbClr val="000000"/>
                </a:solidFill>
              </a:rPr>
              <a:t>Jedna z hlavných úloh UNTAES</a:t>
            </a:r>
            <a:endParaRPr sz="1700">
              <a:solidFill>
                <a:srgbClr val="000000"/>
              </a:solidFill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sk" sz="1700">
                <a:solidFill>
                  <a:srgbClr val="000000"/>
                </a:solidFill>
              </a:rPr>
              <a:t>Prvotným problémom UNTAES bolo nahradenie symbolov Juhoslovanskej zväzovej republiky </a:t>
            </a:r>
            <a:endParaRPr sz="1700">
              <a:solidFill>
                <a:srgbClr val="000000"/>
              </a:solidFill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sk" sz="1700">
                <a:solidFill>
                  <a:srgbClr val="000000"/>
                </a:solidFill>
              </a:rPr>
              <a:t>Druhým problémom - chorvátska vláda odmietla vyplácať platy v juhoslovánskyých dinároch </a:t>
            </a:r>
            <a:endParaRPr sz="1700">
              <a:solidFill>
                <a:srgbClr val="000000"/>
              </a:solidFill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sk" sz="1700">
                <a:solidFill>
                  <a:srgbClr val="000000"/>
                </a:solidFill>
                <a:highlight>
                  <a:srgbClr val="FFFFFF"/>
                </a:highlight>
              </a:rPr>
              <a:t>Riadenie prechodných policajných síl fungovalo na základe dualizmu, kde na každom najvyššom mieste v regióne boli dvaja jednotlivci, jeden z chorvátskej a jeden zo srbskej komunity, vrátane dvojitých veliteľov policajných síl. </a:t>
            </a:r>
            <a:endParaRPr sz="17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4900" dirty="0">
                <a:latin typeface="Caveat"/>
                <a:ea typeface="Caveat"/>
                <a:cs typeface="Caveat"/>
                <a:sym typeface="Caveat"/>
              </a:rPr>
              <a:t>Následné </a:t>
            </a:r>
            <a:r>
              <a:rPr lang="sk" sz="4900" dirty="0" smtClean="0">
                <a:latin typeface="Caveat"/>
                <a:ea typeface="Caveat"/>
                <a:cs typeface="Caveat"/>
                <a:sym typeface="Caveat"/>
              </a:rPr>
              <a:t>udalosti</a:t>
            </a:r>
            <a:endParaRPr sz="4900" dirty="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471900" y="1836325"/>
            <a:ext cx="8222100" cy="31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sk" sz="1700" dirty="0">
                <a:solidFill>
                  <a:srgbClr val="00000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Bezpečnostná rada OSN rezolúcie 1145</a:t>
            </a:r>
            <a:r>
              <a:rPr lang="sk" sz="1700" dirty="0">
                <a:solidFill>
                  <a:srgbClr val="000000"/>
                </a:solidFill>
              </a:rPr>
              <a:t> na konci roka 1997 </a:t>
            </a:r>
            <a:r>
              <a:rPr lang="sk" sz="1700" dirty="0" smtClean="0">
                <a:solidFill>
                  <a:srgbClr val="000000"/>
                </a:solidFill>
              </a:rPr>
              <a:t>usporiadala </a:t>
            </a:r>
            <a:r>
              <a:rPr lang="sk" sz="1700" dirty="0">
                <a:solidFill>
                  <a:srgbClr val="000000"/>
                </a:solidFill>
              </a:rPr>
              <a:t>pre </a:t>
            </a:r>
            <a:r>
              <a:rPr lang="sk" sz="1700" dirty="0" smtClean="0">
                <a:solidFill>
                  <a:srgbClr val="000000"/>
                </a:solidFill>
              </a:rPr>
              <a:t>policajnú </a:t>
            </a:r>
            <a:r>
              <a:rPr lang="sk" sz="1700" dirty="0">
                <a:solidFill>
                  <a:srgbClr val="000000"/>
                </a:solidFill>
              </a:rPr>
              <a:t>skupinu OSN Support (UNPSG) prevziať UNTAES policajné úlohy, efektívne uzatvára Untaes misiu 15. januára 1998. </a:t>
            </a:r>
            <a:endParaRPr sz="1700" dirty="0">
              <a:solidFill>
                <a:srgbClr val="000000"/>
              </a:solidFill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sk" sz="1700" dirty="0">
                <a:solidFill>
                  <a:srgbClr val="000000"/>
                </a:solidFill>
              </a:rPr>
              <a:t>skupina podpory 180 civilných policajtov OSN </a:t>
            </a:r>
            <a:r>
              <a:rPr lang="sk" sz="1700" dirty="0" smtClean="0">
                <a:solidFill>
                  <a:srgbClr val="000000"/>
                </a:solidFill>
              </a:rPr>
              <a:t>zostala </a:t>
            </a:r>
            <a:r>
              <a:rPr lang="sk" sz="1700" dirty="0">
                <a:solidFill>
                  <a:srgbClr val="000000"/>
                </a:solidFill>
              </a:rPr>
              <a:t>monitorovať pokrok chorvátskej polície a dohliadať </a:t>
            </a:r>
            <a:r>
              <a:rPr lang="sk" sz="1700" dirty="0" smtClean="0">
                <a:solidFill>
                  <a:srgbClr val="000000"/>
                </a:solidFill>
              </a:rPr>
              <a:t>na </a:t>
            </a:r>
            <a:r>
              <a:rPr lang="sk" sz="1700" dirty="0">
                <a:solidFill>
                  <a:srgbClr val="000000"/>
                </a:solidFill>
              </a:rPr>
              <a:t>návrat utečencov. </a:t>
            </a:r>
            <a:endParaRPr sz="1700" dirty="0">
              <a:solidFill>
                <a:srgbClr val="000000"/>
              </a:solidFill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700"/>
              <a:buChar char="-"/>
            </a:pPr>
            <a:r>
              <a:rPr lang="sk" sz="1700" dirty="0">
                <a:solidFill>
                  <a:srgbClr val="000000"/>
                </a:solidFill>
              </a:rPr>
              <a:t>Ako ďalšiu pomoc misii UNTAES zriadila </a:t>
            </a:r>
            <a:r>
              <a:rPr lang="sk" sz="1700" dirty="0">
                <a:solidFill>
                  <a:srgbClr val="000000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Organizácia pre bezpečnosť a spoluprácu v Európe </a:t>
            </a:r>
            <a:r>
              <a:rPr lang="sk" sz="1700" dirty="0">
                <a:solidFill>
                  <a:srgbClr val="000000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misiu OBSE v Chorvátsku,</a:t>
            </a:r>
            <a:r>
              <a:rPr lang="sk" sz="1700" dirty="0">
                <a:solidFill>
                  <a:srgbClr val="000000"/>
                </a:solidFill>
              </a:rPr>
              <a:t> ktorej úlohou bolo prehliadať dodržiavanie </a:t>
            </a:r>
            <a:r>
              <a:rPr lang="sk" sz="1700" dirty="0">
                <a:solidFill>
                  <a:srgbClr val="000000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ľudských </a:t>
            </a:r>
            <a:r>
              <a:rPr lang="sk" sz="1700" dirty="0">
                <a:solidFill>
                  <a:srgbClr val="000000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práv</a:t>
            </a:r>
            <a:r>
              <a:rPr lang="sk" sz="1700" dirty="0">
                <a:solidFill>
                  <a:srgbClr val="000000"/>
                </a:solidFill>
              </a:rPr>
              <a:t> a </a:t>
            </a:r>
            <a:r>
              <a:rPr lang="sk" sz="1700" dirty="0">
                <a:solidFill>
                  <a:srgbClr val="000000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práv menšín</a:t>
            </a:r>
            <a:r>
              <a:rPr lang="sk" sz="1700" dirty="0">
                <a:solidFill>
                  <a:srgbClr val="000000"/>
                </a:solidFill>
              </a:rPr>
              <a:t> , návrat </a:t>
            </a:r>
            <a:r>
              <a:rPr lang="sk" sz="1700" dirty="0">
                <a:solidFill>
                  <a:srgbClr val="000000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utečencov</a:t>
            </a:r>
            <a:r>
              <a:rPr lang="sk" sz="1700" dirty="0">
                <a:solidFill>
                  <a:srgbClr val="000000"/>
                </a:solidFill>
              </a:rPr>
              <a:t> , formovanie </a:t>
            </a:r>
            <a:r>
              <a:rPr lang="sk" sz="1700" dirty="0">
                <a:solidFill>
                  <a:srgbClr val="000000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verejných inštitúcií</a:t>
            </a:r>
            <a:r>
              <a:rPr lang="sk" sz="1700" dirty="0">
                <a:solidFill>
                  <a:srgbClr val="000000"/>
                </a:solidFill>
              </a:rPr>
              <a:t> a monitorovanie práce civilnej polície</a:t>
            </a:r>
            <a:endParaRPr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" sz="4900" dirty="0" smtClean="0">
                <a:latin typeface="Caveat"/>
                <a:ea typeface="Caveat"/>
                <a:cs typeface="Caveat"/>
                <a:sym typeface="Caveat"/>
              </a:rPr>
              <a:t>Zdroje</a:t>
            </a:r>
            <a:endParaRPr lang="sk-SK" sz="4900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https://peacekeeping.un.org/en/mission/past/untaes_b.htm</a:t>
            </a:r>
            <a:endParaRPr lang="sk-S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latin typeface="Caveat"/>
                <a:ea typeface="Caveat"/>
                <a:cs typeface="Caveat"/>
                <a:sym typeface="Caveat"/>
              </a:rPr>
              <a:t>Ďakujem za pozornosť.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373</Words>
  <Application>Microsoft Office PowerPoint</Application>
  <PresentationFormat>Prezentácia na obrazovke (16:9)</PresentationFormat>
  <Paragraphs>36</Paragraphs>
  <Slides>9</Slides>
  <Notes>8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3" baseType="lpstr">
      <vt:lpstr>Arial</vt:lpstr>
      <vt:lpstr>Caveat</vt:lpstr>
      <vt:lpstr>Roboto</vt:lpstr>
      <vt:lpstr>Material</vt:lpstr>
      <vt:lpstr>UNTAES</vt:lpstr>
      <vt:lpstr>Snímka 2</vt:lpstr>
      <vt:lpstr>Snímka 3</vt:lpstr>
      <vt:lpstr>Udalosti pred zriadením UNTAES</vt:lpstr>
      <vt:lpstr>Dočasná správa </vt:lpstr>
      <vt:lpstr>Reforma miestnej polície</vt:lpstr>
      <vt:lpstr>Následné udalosti</vt:lpstr>
      <vt:lpstr>Zdroje</vt:lpstr>
      <vt:lpstr>Ďakujem za pozornosť.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UNTAES</dc:title>
  <dc:creator>Užívateľ2</dc:creator>
  <cp:lastModifiedBy>Windows User</cp:lastModifiedBy>
  <cp:revision>3</cp:revision>
  <dcterms:modified xsi:type="dcterms:W3CDTF">2020-10-13T10:16:04Z</dcterms:modified>
</cp:coreProperties>
</file>