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Spectra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regular.fntdata"/><Relationship Id="rId11" Type="http://schemas.openxmlformats.org/officeDocument/2006/relationships/slide" Target="slides/slide6.xml"/><Relationship Id="rId22" Type="http://schemas.openxmlformats.org/officeDocument/2006/relationships/font" Target="fonts/Spectral-italic.fntdata"/><Relationship Id="rId10" Type="http://schemas.openxmlformats.org/officeDocument/2006/relationships/slide" Target="slides/slide5.xml"/><Relationship Id="rId21" Type="http://schemas.openxmlformats.org/officeDocument/2006/relationships/font" Target="fonts/Spectral-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pectra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9d82aae5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d82aae5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9d82aae5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d82aae5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d82aae5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d82aae5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d82aae5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d82aae5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d82aae5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d82aae5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d82aae5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d82aae5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9d82aae5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9d82aae5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9d82aae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9d82aae5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d82aae5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d82aae5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s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490953" y="988000"/>
            <a:ext cx="53424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k">
                <a:solidFill>
                  <a:srgbClr val="FFFFFF"/>
                </a:solidFill>
                <a:latin typeface="Spectral"/>
                <a:ea typeface="Spectral"/>
                <a:cs typeface="Spectral"/>
                <a:sym typeface="Spectral"/>
              </a:rPr>
              <a:t>VÝBUCH V BANI HANDLOVÁ 2009</a:t>
            </a:r>
            <a:endParaRPr>
              <a:solidFill>
                <a:srgbClr val="FFFFFF"/>
              </a:solidFill>
              <a:latin typeface="Spectral"/>
              <a:ea typeface="Spectral"/>
              <a:cs typeface="Spectral"/>
              <a:sym typeface="Spectral"/>
            </a:endParaRPr>
          </a:p>
        </p:txBody>
      </p:sp>
      <p:sp>
        <p:nvSpPr>
          <p:cNvPr id="60" name="Google Shape;60;p13"/>
          <p:cNvSpPr txBox="1"/>
          <p:nvPr>
            <p:ph idx="1" type="subTitle"/>
          </p:nvPr>
        </p:nvSpPr>
        <p:spPr>
          <a:xfrm>
            <a:off x="5580600" y="4268225"/>
            <a:ext cx="3563400" cy="7926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sk">
                <a:solidFill>
                  <a:srgbClr val="000000"/>
                </a:solidFill>
              </a:rPr>
              <a:t>voj. SUVÁKOVÁ Nikola </a:t>
            </a:r>
            <a:endParaRPr>
              <a:solidFill>
                <a:srgbClr val="000000"/>
              </a:solidFill>
            </a:endParaRPr>
          </a:p>
          <a:p>
            <a:pPr indent="0" lvl="0" marL="0" rtl="0" algn="ctr">
              <a:spcBef>
                <a:spcPts val="0"/>
              </a:spcBef>
              <a:spcAft>
                <a:spcPts val="0"/>
              </a:spcAft>
              <a:buNone/>
            </a:pPr>
            <a:r>
              <a:rPr lang="sk">
                <a:solidFill>
                  <a:srgbClr val="000000"/>
                </a:solidFill>
              </a:rPr>
              <a:t>2020/2021</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k"/>
              <a:t>ĎAKUJEM ZA POZORNOSŤ.</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ÚVOD</a:t>
            </a:r>
            <a:endParaRPr/>
          </a:p>
        </p:txBody>
      </p:sp>
      <p:sp>
        <p:nvSpPr>
          <p:cNvPr id="66" name="Google Shape;66;p14"/>
          <p:cNvSpPr txBox="1"/>
          <p:nvPr>
            <p:ph idx="1" type="body"/>
          </p:nvPr>
        </p:nvSpPr>
        <p:spPr>
          <a:xfrm>
            <a:off x="311700" y="1152475"/>
            <a:ext cx="8520600" cy="2406300"/>
          </a:xfrm>
          <a:prstGeom prst="rect">
            <a:avLst/>
          </a:prstGeom>
          <a:solidFill>
            <a:schemeClr val="dk2"/>
          </a:solidFill>
        </p:spPr>
        <p:txBody>
          <a:bodyPr anchorCtr="0" anchor="t" bIns="91425" lIns="91425" spcFirstLastPara="1" rIns="91425" wrap="square" tIns="91425">
            <a:normAutofit/>
          </a:bodyPr>
          <a:lstStyle/>
          <a:p>
            <a:pPr indent="457200" lvl="0" marL="0" rtl="0" algn="just">
              <a:spcBef>
                <a:spcPts val="0"/>
              </a:spcBef>
              <a:spcAft>
                <a:spcPts val="1200"/>
              </a:spcAft>
              <a:buNone/>
            </a:pPr>
            <a:r>
              <a:rPr lang="sk">
                <a:solidFill>
                  <a:srgbClr val="000000"/>
                </a:solidFill>
              </a:rPr>
              <a:t>V mojej práci som sa zamerala na krízovú situáciu vzniknutú práve v Bani Handlová. Výbuch bane v Handlovej sa pokladá za najväčšie nešťastie v novodobej histórií baníctva Slovenskej republiky. Udalosť poznamenala životy baníckych rodín, pričom bola do značnej miery medializovaná. Výbuch v Bani Handlová otriasol c</a:t>
            </a:r>
            <a:r>
              <a:rPr lang="sk">
                <a:solidFill>
                  <a:srgbClr val="000000"/>
                </a:solidFill>
              </a:rPr>
              <a:t>elým baníckym spo</a:t>
            </a:r>
            <a:r>
              <a:rPr lang="sk">
                <a:solidFill>
                  <a:srgbClr val="000000"/>
                </a:solidFill>
              </a:rPr>
              <a:t>ločenstvom a verejnosťou. K udalosti došlo vo Východnej Bani dňa 10.9.2009 – tento dátum sa stal čiernym dňom v moderných dejinách Slovenska.</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TECHNOLOGICKÉ HAVÁRIE </a:t>
            </a:r>
            <a:endParaRPr/>
          </a:p>
        </p:txBody>
      </p:sp>
      <p:sp>
        <p:nvSpPr>
          <p:cNvPr id="72" name="Google Shape;72;p15"/>
          <p:cNvSpPr txBox="1"/>
          <p:nvPr>
            <p:ph idx="1" type="body"/>
          </p:nvPr>
        </p:nvSpPr>
        <p:spPr>
          <a:xfrm>
            <a:off x="311700" y="1152475"/>
            <a:ext cx="5700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sk"/>
              <a:t>Technologické havárie </a:t>
            </a:r>
            <a:r>
              <a:rPr lang="sk"/>
              <a:t>sú najmä požiare, výbuchy, úniky nebezpečných látok do ovzdušia či vodných tokov. </a:t>
            </a:r>
            <a:endParaRPr/>
          </a:p>
          <a:p>
            <a:pPr indent="0" lvl="0" marL="0" rtl="0" algn="l">
              <a:spcBef>
                <a:spcPts val="1200"/>
              </a:spcBef>
              <a:spcAft>
                <a:spcPts val="0"/>
              </a:spcAft>
              <a:buNone/>
            </a:pPr>
            <a:r>
              <a:rPr b="1" lang="sk"/>
              <a:t>Požiar</a:t>
            </a:r>
            <a:r>
              <a:rPr lang="sk"/>
              <a:t> je nežiaduce horenie, pri ktorom sú ohrozené ľudské životy, zdravie, zvieratá, majetok a životné prostredie.</a:t>
            </a:r>
            <a:endParaRPr/>
          </a:p>
          <a:p>
            <a:pPr indent="0" lvl="0" marL="0" rtl="0" algn="l">
              <a:spcBef>
                <a:spcPts val="1200"/>
              </a:spcBef>
              <a:spcAft>
                <a:spcPts val="1200"/>
              </a:spcAft>
              <a:buNone/>
            </a:pPr>
            <a:r>
              <a:rPr b="1" lang="sk"/>
              <a:t>Výbuch</a:t>
            </a:r>
            <a:r>
              <a:rPr lang="sk"/>
              <a:t> je sprevádzaný tepelným, zvukovým a svetelným efektom. K výbuchu môže dôjsť, ak sa na mieste nachádzajú horľavé zmesi, ale taktiež môže byť zapríčinený pomocou iniciačných zdrojov. </a:t>
            </a:r>
            <a:endParaRPr/>
          </a:p>
        </p:txBody>
      </p:sp>
      <p:pic>
        <p:nvPicPr>
          <p:cNvPr id="73" name="Google Shape;73;p15"/>
          <p:cNvPicPr preferRelativeResize="0"/>
          <p:nvPr/>
        </p:nvPicPr>
        <p:blipFill>
          <a:blip r:embed="rId3">
            <a:alphaModFix/>
          </a:blip>
          <a:stretch>
            <a:fillRect/>
          </a:stretch>
        </p:blipFill>
        <p:spPr>
          <a:xfrm rot="1336685">
            <a:off x="5748033" y="-32633"/>
            <a:ext cx="4827986" cy="5208764"/>
          </a:xfrm>
          <a:prstGeom prst="chord">
            <a:avLst>
              <a:gd fmla="val 2700000" name="adj1"/>
              <a:gd fmla="val 16200000" name="adj2"/>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solidFill>
                  <a:srgbClr val="FFFFFF"/>
                </a:solidFill>
              </a:rPr>
              <a:t>VÝCHODNÁ ŠACHTA BANE</a:t>
            </a:r>
            <a:endParaRPr>
              <a:solidFill>
                <a:srgbClr val="FFFFFF"/>
              </a:solidFill>
            </a:endParaRPr>
          </a:p>
        </p:txBody>
      </p:sp>
      <p:sp>
        <p:nvSpPr>
          <p:cNvPr id="79" name="Google Shape;79;p16"/>
          <p:cNvSpPr txBox="1"/>
          <p:nvPr>
            <p:ph idx="1" type="body"/>
          </p:nvPr>
        </p:nvSpPr>
        <p:spPr>
          <a:xfrm>
            <a:off x="311700" y="1017725"/>
            <a:ext cx="8520600" cy="3592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sk" sz="1800">
                <a:solidFill>
                  <a:srgbClr val="FFFFFF"/>
                </a:solidFill>
              </a:rPr>
              <a:t>- P</a:t>
            </a:r>
            <a:r>
              <a:rPr lang="sk" sz="1800">
                <a:solidFill>
                  <a:srgbClr val="FFFFFF"/>
                </a:solidFill>
              </a:rPr>
              <a:t>odľa banských odborníkov vždy patrila </a:t>
            </a:r>
            <a:endParaRPr sz="1800">
              <a:solidFill>
                <a:srgbClr val="FFFFFF"/>
              </a:solidFill>
            </a:endParaRPr>
          </a:p>
          <a:p>
            <a:pPr indent="0" lvl="0" marL="0" rtl="0" algn="just">
              <a:lnSpc>
                <a:spcPct val="95000"/>
              </a:lnSpc>
              <a:spcBef>
                <a:spcPts val="0"/>
              </a:spcBef>
              <a:spcAft>
                <a:spcPts val="0"/>
              </a:spcAft>
              <a:buSzPts val="1018"/>
              <a:buNone/>
            </a:pPr>
            <a:r>
              <a:rPr lang="sk" sz="1800">
                <a:solidFill>
                  <a:srgbClr val="FFFFFF"/>
                </a:solidFill>
              </a:rPr>
              <a:t>a bude patriť medzi najnebezpečnejšie na </a:t>
            </a:r>
            <a:endParaRPr sz="1800">
              <a:solidFill>
                <a:srgbClr val="FFFFFF"/>
              </a:solidFill>
            </a:endParaRPr>
          </a:p>
          <a:p>
            <a:pPr indent="0" lvl="0" marL="0" rtl="0" algn="just">
              <a:lnSpc>
                <a:spcPct val="95000"/>
              </a:lnSpc>
              <a:spcBef>
                <a:spcPts val="0"/>
              </a:spcBef>
              <a:spcAft>
                <a:spcPts val="0"/>
              </a:spcAft>
              <a:buSzPts val="1018"/>
              <a:buNone/>
            </a:pPr>
            <a:r>
              <a:rPr lang="sk" sz="1800">
                <a:solidFill>
                  <a:srgbClr val="FFFFFF"/>
                </a:solidFill>
              </a:rPr>
              <a:t>Slovensku.</a:t>
            </a:r>
            <a:endParaRPr sz="1800">
              <a:solidFill>
                <a:srgbClr val="FFFFFF"/>
              </a:solidFill>
            </a:endParaRPr>
          </a:p>
          <a:p>
            <a:pPr indent="0" lvl="0" marL="0" rtl="0" algn="just">
              <a:lnSpc>
                <a:spcPct val="95000"/>
              </a:lnSpc>
              <a:spcBef>
                <a:spcPts val="1000"/>
              </a:spcBef>
              <a:spcAft>
                <a:spcPts val="0"/>
              </a:spcAft>
              <a:buSzPts val="1018"/>
              <a:buNone/>
            </a:pPr>
            <a:r>
              <a:rPr lang="sk" sz="1800">
                <a:solidFill>
                  <a:srgbClr val="FFFFFF"/>
                </a:solidFill>
              </a:rPr>
              <a:t>- B</a:t>
            </a:r>
            <a:r>
              <a:rPr lang="sk" sz="1800">
                <a:solidFill>
                  <a:srgbClr val="FFFFFF"/>
                </a:solidFill>
              </a:rPr>
              <a:t>aňa je, bola a bude aj v budúcnosti veľmi </a:t>
            </a:r>
            <a:endParaRPr sz="1800">
              <a:solidFill>
                <a:srgbClr val="FFFFFF"/>
              </a:solidFill>
            </a:endParaRPr>
          </a:p>
          <a:p>
            <a:pPr indent="0" lvl="0" marL="0" rtl="0" algn="just">
              <a:lnSpc>
                <a:spcPct val="95000"/>
              </a:lnSpc>
              <a:spcBef>
                <a:spcPts val="0"/>
              </a:spcBef>
              <a:spcAft>
                <a:spcPts val="0"/>
              </a:spcAft>
              <a:buSzPts val="1018"/>
              <a:buNone/>
            </a:pPr>
            <a:r>
              <a:rPr lang="sk" sz="1800">
                <a:solidFill>
                  <a:srgbClr val="FFFFFF"/>
                </a:solidFill>
              </a:rPr>
              <a:t>činná aj plynmi, najmä metánom </a:t>
            </a:r>
            <a:endParaRPr sz="1800">
              <a:solidFill>
                <a:srgbClr val="FFFFFF"/>
              </a:solidFill>
            </a:endParaRPr>
          </a:p>
          <a:p>
            <a:pPr indent="0" lvl="0" marL="0" rtl="0" algn="just">
              <a:lnSpc>
                <a:spcPct val="95000"/>
              </a:lnSpc>
              <a:spcBef>
                <a:spcPts val="1000"/>
              </a:spcBef>
              <a:spcAft>
                <a:spcPts val="0"/>
              </a:spcAft>
              <a:buSzPts val="1018"/>
              <a:buNone/>
            </a:pPr>
            <a:r>
              <a:rPr lang="sk" sz="1800">
                <a:solidFill>
                  <a:srgbClr val="FFFFFF"/>
                </a:solidFill>
              </a:rPr>
              <a:t>- </a:t>
            </a:r>
            <a:r>
              <a:rPr lang="sk" sz="1800">
                <a:solidFill>
                  <a:srgbClr val="FFFFFF"/>
                </a:solidFill>
              </a:rPr>
              <a:t>Práve pre veľké množstvo metánu bola </a:t>
            </a:r>
            <a:endParaRPr sz="1800">
              <a:solidFill>
                <a:srgbClr val="FFFFFF"/>
              </a:solidFill>
            </a:endParaRPr>
          </a:p>
          <a:p>
            <a:pPr indent="0" lvl="0" marL="0" rtl="0" algn="just">
              <a:lnSpc>
                <a:spcPct val="95000"/>
              </a:lnSpc>
              <a:spcBef>
                <a:spcPts val="0"/>
              </a:spcBef>
              <a:spcAft>
                <a:spcPts val="0"/>
              </a:spcAft>
              <a:buSzPts val="1018"/>
              <a:buNone/>
            </a:pPr>
            <a:r>
              <a:rPr lang="sk" sz="1800">
                <a:solidFill>
                  <a:srgbClr val="FFFFFF"/>
                </a:solidFill>
              </a:rPr>
              <a:t>baňa zaradená do kategórie nebezpečných </a:t>
            </a:r>
            <a:endParaRPr sz="1800">
              <a:solidFill>
                <a:srgbClr val="FFFFFF"/>
              </a:solidFill>
            </a:endParaRPr>
          </a:p>
          <a:p>
            <a:pPr indent="0" lvl="0" marL="0" rtl="0" algn="just">
              <a:lnSpc>
                <a:spcPct val="95000"/>
              </a:lnSpc>
              <a:spcBef>
                <a:spcPts val="0"/>
              </a:spcBef>
              <a:spcAft>
                <a:spcPts val="0"/>
              </a:spcAft>
              <a:buSzPts val="1018"/>
              <a:buNone/>
            </a:pPr>
            <a:r>
              <a:rPr lang="sk" sz="1800">
                <a:solidFill>
                  <a:srgbClr val="FFFFFF"/>
                </a:solidFill>
              </a:rPr>
              <a:t>baní s veľkou možnosťou výbuchu.</a:t>
            </a:r>
            <a:endParaRPr sz="1800">
              <a:solidFill>
                <a:srgbClr val="FFFFFF"/>
              </a:solidFill>
            </a:endParaRPr>
          </a:p>
          <a:p>
            <a:pPr indent="0" lvl="0" marL="0" rtl="0" algn="just">
              <a:lnSpc>
                <a:spcPct val="95000"/>
              </a:lnSpc>
              <a:spcBef>
                <a:spcPts val="1000"/>
              </a:spcBef>
              <a:spcAft>
                <a:spcPts val="0"/>
              </a:spcAft>
              <a:buSzPts val="1018"/>
              <a:buNone/>
            </a:pPr>
            <a:r>
              <a:rPr lang="sk" sz="1800">
                <a:solidFill>
                  <a:srgbClr val="FFFFFF"/>
                </a:solidFill>
              </a:rPr>
              <a:t>- </a:t>
            </a:r>
            <a:r>
              <a:rPr lang="sk" sz="1800">
                <a:solidFill>
                  <a:srgbClr val="FFFFFF"/>
                </a:solidFill>
              </a:rPr>
              <a:t>Táto šachta dostala svoje pomenovanie podľa spôsobu sfárania – šachtou.</a:t>
            </a:r>
            <a:endParaRPr sz="1800">
              <a:solidFill>
                <a:srgbClr val="FFFFFF"/>
              </a:solidFill>
            </a:endParaRPr>
          </a:p>
          <a:p>
            <a:pPr indent="0" lvl="0" marL="0" rtl="0" algn="just">
              <a:lnSpc>
                <a:spcPct val="95000"/>
              </a:lnSpc>
              <a:spcBef>
                <a:spcPts val="1200"/>
              </a:spcBef>
              <a:spcAft>
                <a:spcPts val="1200"/>
              </a:spcAft>
              <a:buSzPts val="1018"/>
              <a:buNone/>
            </a:pPr>
            <a:r>
              <a:rPr lang="sk" sz="1800">
                <a:solidFill>
                  <a:srgbClr val="FFFFFF"/>
                </a:solidFill>
              </a:rPr>
              <a:t>- </a:t>
            </a:r>
            <a:r>
              <a:rPr lang="sk" sz="1800">
                <a:solidFill>
                  <a:srgbClr val="FFFFFF"/>
                </a:solidFill>
              </a:rPr>
              <a:t> V roku 1990 rozhodnutím vtedajšieho federálneho ministerstva palív a energetiky túto východnú šachtu, ako ťažné pracovisko uzatvorili pre jeho nebezpečenstvo. </a:t>
            </a:r>
            <a:endParaRPr sz="1800">
              <a:solidFill>
                <a:srgbClr val="FFFFFF"/>
              </a:solidFill>
            </a:endParaRPr>
          </a:p>
        </p:txBody>
      </p:sp>
      <p:pic>
        <p:nvPicPr>
          <p:cNvPr id="80" name="Google Shape;80;p16"/>
          <p:cNvPicPr preferRelativeResize="0"/>
          <p:nvPr/>
        </p:nvPicPr>
        <p:blipFill>
          <a:blip r:embed="rId3">
            <a:alphaModFix/>
          </a:blip>
          <a:stretch>
            <a:fillRect/>
          </a:stretch>
        </p:blipFill>
        <p:spPr>
          <a:xfrm>
            <a:off x="4883700" y="11"/>
            <a:ext cx="4260300" cy="313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ČIERNY PONDELOK </a:t>
            </a:r>
            <a:endParaRPr/>
          </a:p>
        </p:txBody>
      </p:sp>
      <p:sp>
        <p:nvSpPr>
          <p:cNvPr id="86" name="Google Shape;86;p17"/>
          <p:cNvSpPr txBox="1"/>
          <p:nvPr>
            <p:ph idx="1" type="body"/>
          </p:nvPr>
        </p:nvSpPr>
        <p:spPr>
          <a:xfrm>
            <a:off x="55500" y="1017725"/>
            <a:ext cx="4385100" cy="3919800"/>
          </a:xfrm>
          <a:prstGeom prst="rect">
            <a:avLst/>
          </a:prstGeom>
        </p:spPr>
        <p:txBody>
          <a:bodyPr anchorCtr="0" anchor="t" bIns="91425" lIns="91425" spcFirstLastPara="1" rIns="91425" wrap="square" tIns="91425">
            <a:normAutofit fontScale="55000" lnSpcReduction="20000"/>
          </a:bodyPr>
          <a:lstStyle/>
          <a:p>
            <a:pPr indent="-342106" lvl="0" marL="457200" rtl="0" algn="l">
              <a:spcBef>
                <a:spcPts val="0"/>
              </a:spcBef>
              <a:spcAft>
                <a:spcPts val="0"/>
              </a:spcAft>
              <a:buSzPct val="100000"/>
              <a:buChar char="-"/>
            </a:pPr>
            <a:r>
              <a:rPr lang="sk" sz="3250"/>
              <a:t>7:00 hod. vypukol vo Východnej šachte, v hĺbke 330m pod povrchom zeme požiar</a:t>
            </a:r>
            <a:endParaRPr sz="3250"/>
          </a:p>
          <a:p>
            <a:pPr indent="-342106" lvl="0" marL="457200" rtl="0" algn="l">
              <a:spcBef>
                <a:spcPts val="0"/>
              </a:spcBef>
              <a:spcAft>
                <a:spcPts val="0"/>
              </a:spcAft>
              <a:buSzPct val="100000"/>
              <a:buChar char="-"/>
            </a:pPr>
            <a:r>
              <a:rPr lang="sk" sz="3250"/>
              <a:t>9:30 hod. nastal výbuch.</a:t>
            </a:r>
            <a:endParaRPr sz="3250"/>
          </a:p>
          <a:p>
            <a:pPr indent="-342106" lvl="0" marL="457200" rtl="0" algn="l">
              <a:spcBef>
                <a:spcPts val="0"/>
              </a:spcBef>
              <a:spcAft>
                <a:spcPts val="0"/>
              </a:spcAft>
              <a:buSzPct val="100000"/>
              <a:buChar char="-"/>
            </a:pPr>
            <a:r>
              <a:rPr lang="sk" sz="3250"/>
              <a:t>9 baníkov, 11 banských záchranárov </a:t>
            </a:r>
            <a:endParaRPr sz="3250"/>
          </a:p>
          <a:p>
            <a:pPr indent="-342106" lvl="0" marL="457200" rtl="0" algn="l">
              <a:spcBef>
                <a:spcPts val="0"/>
              </a:spcBef>
              <a:spcAft>
                <a:spcPts val="0"/>
              </a:spcAft>
              <a:buSzPct val="100000"/>
              <a:buChar char="-"/>
            </a:pPr>
            <a:r>
              <a:rPr lang="sk" sz="3250"/>
              <a:t>tesne pred polnocou sa záchranárom podarilo na povrch dostať prvých 6 mŕtvych tiel</a:t>
            </a:r>
            <a:endParaRPr sz="3250"/>
          </a:p>
          <a:p>
            <a:pPr indent="-342106" lvl="0" marL="457200" rtl="0" algn="l">
              <a:spcBef>
                <a:spcPts val="0"/>
              </a:spcBef>
              <a:spcAft>
                <a:spcPts val="0"/>
              </a:spcAft>
              <a:buSzPct val="100000"/>
              <a:buChar char="-"/>
            </a:pPr>
            <a:r>
              <a:rPr lang="sk" sz="3250"/>
              <a:t>počas celej noci prebiehali záchranárske práce </a:t>
            </a:r>
            <a:endParaRPr sz="3250"/>
          </a:p>
          <a:p>
            <a:pPr indent="-342106" lvl="0" marL="457200" rtl="0" algn="l">
              <a:spcBef>
                <a:spcPts val="0"/>
              </a:spcBef>
              <a:spcAft>
                <a:spcPts val="0"/>
              </a:spcAft>
              <a:buSzPct val="100000"/>
              <a:buChar char="-"/>
            </a:pPr>
            <a:r>
              <a:rPr lang="sk" sz="3250"/>
              <a:t>20 mŕtvych, 9 ranených </a:t>
            </a:r>
            <a:endParaRPr sz="3250"/>
          </a:p>
          <a:p>
            <a:pPr indent="-342106" lvl="0" marL="457200" rtl="0" algn="l">
              <a:spcBef>
                <a:spcPts val="0"/>
              </a:spcBef>
              <a:spcAft>
                <a:spcPts val="0"/>
              </a:spcAft>
              <a:buSzPct val="100000"/>
              <a:buChar char="-"/>
            </a:pPr>
            <a:r>
              <a:rPr lang="sk" sz="3250"/>
              <a:t>12. august - Štátny smútok</a:t>
            </a:r>
            <a:endParaRPr sz="32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4344050" y="0"/>
            <a:ext cx="479995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22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solidFill>
                  <a:srgbClr val="FFFFFF"/>
                </a:solidFill>
              </a:rPr>
              <a:t>ODSÚDENÍ</a:t>
            </a:r>
            <a:endParaRPr>
              <a:solidFill>
                <a:srgbClr val="FFFFFF"/>
              </a:solidFill>
            </a:endParaRPr>
          </a:p>
        </p:txBody>
      </p:sp>
      <p:sp>
        <p:nvSpPr>
          <p:cNvPr id="93" name="Google Shape;93;p18"/>
          <p:cNvSpPr txBox="1"/>
          <p:nvPr>
            <p:ph idx="1" type="body"/>
          </p:nvPr>
        </p:nvSpPr>
        <p:spPr>
          <a:xfrm>
            <a:off x="311688" y="797100"/>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sk" sz="1800">
                <a:solidFill>
                  <a:srgbClr val="FFFFFF"/>
                </a:solidFill>
              </a:rPr>
              <a:t>Obžalovanými z prečinu všeobecného ohrozenia boli zamestnanci Hornonitrianskych baní Prievidza (HBP), ktorí sa podieľali na likvidácii požiaru - Ladislav H., Jozef T. a Dalibor R.</a:t>
            </a:r>
            <a:endParaRPr sz="1800">
              <a:solidFill>
                <a:srgbClr val="FFFFFF"/>
              </a:solidFill>
            </a:endParaRPr>
          </a:p>
        </p:txBody>
      </p:sp>
      <p:sp>
        <p:nvSpPr>
          <p:cNvPr id="94" name="Google Shape;94;p18"/>
          <p:cNvSpPr txBox="1"/>
          <p:nvPr>
            <p:ph idx="2" type="body"/>
          </p:nvPr>
        </p:nvSpPr>
        <p:spPr>
          <a:xfrm>
            <a:off x="4832400" y="1152475"/>
            <a:ext cx="3999900" cy="35508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sk" sz="2152">
                <a:solidFill>
                  <a:srgbClr val="FFFFFF"/>
                </a:solidFill>
              </a:rPr>
              <a:t>Máj 2015 - Február 2020 </a:t>
            </a:r>
            <a:endParaRPr sz="2152">
              <a:solidFill>
                <a:srgbClr val="FFFFFF"/>
              </a:solidFill>
            </a:endParaRPr>
          </a:p>
          <a:p>
            <a:pPr indent="0" lvl="0" marL="0" rtl="0" algn="just">
              <a:lnSpc>
                <a:spcPct val="100000"/>
              </a:lnSpc>
              <a:spcBef>
                <a:spcPts val="1200"/>
              </a:spcBef>
              <a:spcAft>
                <a:spcPts val="0"/>
              </a:spcAft>
              <a:buNone/>
            </a:pPr>
            <a:r>
              <a:rPr b="1" lang="sk" sz="2075">
                <a:solidFill>
                  <a:srgbClr val="FFFFFF"/>
                </a:solidFill>
              </a:rPr>
              <a:t>Dalibor R. - </a:t>
            </a:r>
            <a:r>
              <a:rPr lang="sk" sz="2075">
                <a:solidFill>
                  <a:srgbClr val="FFFFFF"/>
                </a:solidFill>
              </a:rPr>
              <a:t>veliteľ likvidácie havárie</a:t>
            </a:r>
            <a:endParaRPr sz="2075">
              <a:solidFill>
                <a:srgbClr val="FFFFFF"/>
              </a:solidFill>
            </a:endParaRPr>
          </a:p>
          <a:p>
            <a:pPr indent="0" lvl="0" marL="0" rtl="0" algn="just">
              <a:lnSpc>
                <a:spcPct val="100000"/>
              </a:lnSpc>
              <a:spcBef>
                <a:spcPts val="0"/>
              </a:spcBef>
              <a:spcAft>
                <a:spcPts val="0"/>
              </a:spcAft>
              <a:buNone/>
            </a:pPr>
            <a:r>
              <a:rPr lang="sk" sz="2075">
                <a:solidFill>
                  <a:srgbClr val="FFFFFF"/>
                </a:solidFill>
              </a:rPr>
              <a:t>- </a:t>
            </a:r>
            <a:r>
              <a:rPr b="1" lang="sk" sz="2075">
                <a:solidFill>
                  <a:srgbClr val="FFFFFF"/>
                </a:solidFill>
              </a:rPr>
              <a:t>8 rokov basy + zákaz výkonu funkcie </a:t>
            </a:r>
            <a:r>
              <a:rPr lang="sk" sz="2075">
                <a:solidFill>
                  <a:srgbClr val="FFFFFF"/>
                </a:solidFill>
              </a:rPr>
              <a:t>na 7 rokov</a:t>
            </a:r>
            <a:endParaRPr sz="2075">
              <a:solidFill>
                <a:srgbClr val="FFFFFF"/>
              </a:solidFill>
            </a:endParaRPr>
          </a:p>
          <a:p>
            <a:pPr indent="0" lvl="0" marL="0" rtl="0" algn="just">
              <a:lnSpc>
                <a:spcPct val="100000"/>
              </a:lnSpc>
              <a:spcBef>
                <a:spcPts val="0"/>
              </a:spcBef>
              <a:spcAft>
                <a:spcPts val="0"/>
              </a:spcAft>
              <a:buNone/>
            </a:pPr>
            <a:r>
              <a:t/>
            </a:r>
            <a:endParaRPr sz="2075">
              <a:solidFill>
                <a:srgbClr val="FFFFFF"/>
              </a:solidFill>
            </a:endParaRPr>
          </a:p>
          <a:p>
            <a:pPr indent="0" lvl="0" marL="0" rtl="0" algn="just">
              <a:lnSpc>
                <a:spcPct val="100000"/>
              </a:lnSpc>
              <a:spcBef>
                <a:spcPts val="0"/>
              </a:spcBef>
              <a:spcAft>
                <a:spcPts val="0"/>
              </a:spcAft>
              <a:buNone/>
            </a:pPr>
            <a:r>
              <a:rPr b="1" lang="sk" sz="2075">
                <a:solidFill>
                  <a:srgbClr val="FFFFFF"/>
                </a:solidFill>
              </a:rPr>
              <a:t>Jozef T. -  </a:t>
            </a:r>
            <a:r>
              <a:rPr lang="sk" sz="2075">
                <a:solidFill>
                  <a:srgbClr val="FFFFFF"/>
                </a:solidFill>
              </a:rPr>
              <a:t>prvý veliteľ likvidácie havárie</a:t>
            </a:r>
            <a:endParaRPr sz="2075">
              <a:solidFill>
                <a:srgbClr val="FFFFFF"/>
              </a:solidFill>
            </a:endParaRPr>
          </a:p>
          <a:p>
            <a:pPr indent="0" lvl="0" marL="0" rtl="0" algn="just">
              <a:lnSpc>
                <a:spcPct val="100000"/>
              </a:lnSpc>
              <a:spcBef>
                <a:spcPts val="0"/>
              </a:spcBef>
              <a:spcAft>
                <a:spcPts val="0"/>
              </a:spcAft>
              <a:buNone/>
            </a:pPr>
            <a:r>
              <a:rPr lang="sk" sz="2075">
                <a:solidFill>
                  <a:srgbClr val="FFFFFF"/>
                </a:solidFill>
              </a:rPr>
              <a:t>- </a:t>
            </a:r>
            <a:r>
              <a:rPr b="1" lang="sk" sz="2075">
                <a:solidFill>
                  <a:srgbClr val="FFFFFF"/>
                </a:solidFill>
              </a:rPr>
              <a:t>6 rokov basy </a:t>
            </a:r>
            <a:r>
              <a:rPr lang="sk" sz="2075">
                <a:solidFill>
                  <a:srgbClr val="FFFFFF"/>
                </a:solidFill>
              </a:rPr>
              <a:t>+ zákaz výkonu funkcie na 7 rokov</a:t>
            </a:r>
            <a:endParaRPr sz="2075">
              <a:solidFill>
                <a:srgbClr val="FFFFFF"/>
              </a:solidFill>
            </a:endParaRPr>
          </a:p>
          <a:p>
            <a:pPr indent="0" lvl="0" marL="0" rtl="0" algn="just">
              <a:lnSpc>
                <a:spcPct val="100000"/>
              </a:lnSpc>
              <a:spcBef>
                <a:spcPts val="0"/>
              </a:spcBef>
              <a:spcAft>
                <a:spcPts val="0"/>
              </a:spcAft>
              <a:buNone/>
            </a:pPr>
            <a:r>
              <a:t/>
            </a:r>
            <a:endParaRPr sz="2075">
              <a:solidFill>
                <a:srgbClr val="FFFFFF"/>
              </a:solidFill>
            </a:endParaRPr>
          </a:p>
          <a:p>
            <a:pPr indent="0" lvl="0" marL="0" rtl="0" algn="just">
              <a:lnSpc>
                <a:spcPct val="100000"/>
              </a:lnSpc>
              <a:spcBef>
                <a:spcPts val="0"/>
              </a:spcBef>
              <a:spcAft>
                <a:spcPts val="0"/>
              </a:spcAft>
              <a:buNone/>
            </a:pPr>
            <a:r>
              <a:rPr b="1" lang="sk" sz="2075">
                <a:solidFill>
                  <a:srgbClr val="FFFFFF"/>
                </a:solidFill>
              </a:rPr>
              <a:t>Ladislav H.- </a:t>
            </a:r>
            <a:r>
              <a:rPr lang="sk" sz="2075">
                <a:solidFill>
                  <a:srgbClr val="FFFFFF"/>
                </a:solidFill>
              </a:rPr>
              <a:t>vedúci bane</a:t>
            </a:r>
            <a:endParaRPr sz="2075">
              <a:solidFill>
                <a:srgbClr val="FFFFFF"/>
              </a:solidFill>
            </a:endParaRPr>
          </a:p>
          <a:p>
            <a:pPr indent="0" lvl="0" marL="0" rtl="0" algn="just">
              <a:lnSpc>
                <a:spcPct val="100000"/>
              </a:lnSpc>
              <a:spcBef>
                <a:spcPts val="0"/>
              </a:spcBef>
              <a:spcAft>
                <a:spcPts val="0"/>
              </a:spcAft>
              <a:buNone/>
            </a:pPr>
            <a:r>
              <a:rPr lang="sk" sz="2075">
                <a:solidFill>
                  <a:srgbClr val="FFFFFF"/>
                </a:solidFill>
              </a:rPr>
              <a:t>- </a:t>
            </a:r>
            <a:r>
              <a:rPr b="1" lang="sk" sz="2075">
                <a:solidFill>
                  <a:srgbClr val="FFFFFF"/>
                </a:solidFill>
              </a:rPr>
              <a:t>5 rokov basy + zákaz výkonu </a:t>
            </a:r>
            <a:r>
              <a:rPr lang="sk" sz="2075">
                <a:solidFill>
                  <a:srgbClr val="FFFFFF"/>
                </a:solidFill>
              </a:rPr>
              <a:t>funkcie na 6 rokov</a:t>
            </a:r>
            <a:endParaRPr sz="2075">
              <a:solidFill>
                <a:srgbClr val="FFFFFF"/>
              </a:solidFill>
            </a:endParaRPr>
          </a:p>
          <a:p>
            <a:pPr indent="0" lvl="0" marL="0" rtl="0" algn="l">
              <a:spcBef>
                <a:spcPts val="0"/>
              </a:spcBef>
              <a:spcAft>
                <a:spcPts val="1200"/>
              </a:spcAft>
              <a:buNone/>
            </a:pPr>
            <a:r>
              <a:t/>
            </a:r>
            <a:endParaRPr sz="1800">
              <a:solidFill>
                <a:srgbClr val="FFFFFF"/>
              </a:solidFill>
            </a:endParaRPr>
          </a:p>
        </p:txBody>
      </p:sp>
      <p:pic>
        <p:nvPicPr>
          <p:cNvPr id="95" name="Google Shape;95;p18"/>
          <p:cNvPicPr preferRelativeResize="0"/>
          <p:nvPr/>
        </p:nvPicPr>
        <p:blipFill>
          <a:blip r:embed="rId3">
            <a:alphaModFix/>
          </a:blip>
          <a:stretch>
            <a:fillRect/>
          </a:stretch>
        </p:blipFill>
        <p:spPr>
          <a:xfrm>
            <a:off x="421500" y="2874875"/>
            <a:ext cx="3780275" cy="211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ZNALEC Z ČIECH</a:t>
            </a:r>
            <a:endParaRPr/>
          </a:p>
        </p:txBody>
      </p:sp>
      <p:sp>
        <p:nvSpPr>
          <p:cNvPr id="101" name="Google Shape;101;p19"/>
          <p:cNvSpPr txBox="1"/>
          <p:nvPr>
            <p:ph idx="1" type="body"/>
          </p:nvPr>
        </p:nvSpPr>
        <p:spPr>
          <a:xfrm>
            <a:off x="311700" y="1152475"/>
            <a:ext cx="8520600" cy="2406300"/>
          </a:xfrm>
          <a:prstGeom prst="rect">
            <a:avLst/>
          </a:prstGeom>
          <a:solidFill>
            <a:schemeClr val="lt2"/>
          </a:solidFill>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lang="sk">
                <a:solidFill>
                  <a:srgbClr val="000000"/>
                </a:solidFill>
              </a:rPr>
              <a:t>k výbuchu dopomohlo otvorenie dverí, ktoré nariadilo vedenie bane - trdí znalec zo Slovenska </a:t>
            </a:r>
            <a:endParaRPr>
              <a:solidFill>
                <a:srgbClr val="000000"/>
              </a:solidFill>
            </a:endParaRPr>
          </a:p>
          <a:p>
            <a:pPr indent="-342900" lvl="0" marL="457200" rtl="0" algn="just">
              <a:spcBef>
                <a:spcPts val="0"/>
              </a:spcBef>
              <a:spcAft>
                <a:spcPts val="0"/>
              </a:spcAft>
              <a:buClr>
                <a:srgbClr val="000000"/>
              </a:buClr>
              <a:buSzPts val="1800"/>
              <a:buChar char="-"/>
            </a:pPr>
            <a:r>
              <a:rPr lang="sk">
                <a:solidFill>
                  <a:srgbClr val="000000"/>
                </a:solidFill>
              </a:rPr>
              <a:t> „Vytvoril som jednoduchý matematický model, mal som presné rozmery chodby. Ten ukázal, ako sa mení prietok vzduchu pri zmene prepojenia chodieb. Ukázalo sa, že keď sa chodba otvorí, má to vplyv na prietok vzduchu v kľúčovej chodbe, pretože sa znížia prietoky a rýchlosti prúdenia vetra - konštatoval znalec.“ - Ľudovít Jelemenský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69075" y="621375"/>
            <a:ext cx="5764200" cy="2228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sk" sz="2040"/>
              <a:t>„Kamarátom som povedal, nech počkajú, a išiel som sa pozrieť, či je voľná cesta. Otočil som sa, prešiel som tri kroky a tlaková vlna ma zmietla na zem. Neviem, koľko metrov som letel. Ležal som na zemi, nevidel som ani na milimeter. Strhlo mi lampu a vyzlieklo odev. Nemal som čo dýchať…“ Miroslav Masarik </a:t>
            </a:r>
            <a:endParaRPr sz="2040"/>
          </a:p>
        </p:txBody>
      </p:sp>
      <p:pic>
        <p:nvPicPr>
          <p:cNvPr id="107" name="Google Shape;107;p20"/>
          <p:cNvPicPr preferRelativeResize="0"/>
          <p:nvPr/>
        </p:nvPicPr>
        <p:blipFill>
          <a:blip r:embed="rId3">
            <a:alphaModFix/>
          </a:blip>
          <a:stretch>
            <a:fillRect/>
          </a:stretch>
        </p:blipFill>
        <p:spPr>
          <a:xfrm>
            <a:off x="6426625" y="935550"/>
            <a:ext cx="239077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k"/>
              <a:t>DEŇ BIELYCH RUŽÍ</a:t>
            </a:r>
            <a:endParaRPr/>
          </a:p>
        </p:txBody>
      </p:sp>
      <p:pic>
        <p:nvPicPr>
          <p:cNvPr id="113" name="Google Shape;113;p21"/>
          <p:cNvPicPr preferRelativeResize="0"/>
          <p:nvPr/>
        </p:nvPicPr>
        <p:blipFill>
          <a:blip r:embed="rId3">
            <a:alphaModFix/>
          </a:blip>
          <a:stretch>
            <a:fillRect/>
          </a:stretch>
        </p:blipFill>
        <p:spPr>
          <a:xfrm>
            <a:off x="4724400" y="981375"/>
            <a:ext cx="4419600" cy="3180750"/>
          </a:xfrm>
          <a:prstGeom prst="rect">
            <a:avLst/>
          </a:prstGeom>
          <a:noFill/>
          <a:ln>
            <a:noFill/>
          </a:ln>
        </p:spPr>
      </p:pic>
      <p:sp>
        <p:nvSpPr>
          <p:cNvPr id="114" name="Google Shape;114;p21"/>
          <p:cNvSpPr txBox="1"/>
          <p:nvPr/>
        </p:nvSpPr>
        <p:spPr>
          <a:xfrm>
            <a:off x="476400" y="3019500"/>
            <a:ext cx="40956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sk" sz="1800">
                <a:solidFill>
                  <a:srgbClr val="FFFFFF"/>
                </a:solidFill>
                <a:latin typeface="Proxima Nova"/>
                <a:ea typeface="Proxima Nova"/>
                <a:cs typeface="Proxima Nova"/>
                <a:sym typeface="Proxima Nova"/>
              </a:rPr>
              <a:t>„Chceli sme tento deň odlíšiť od všetkých ostatných v meste a dať mu tak vážnosť, ktorá mu nepochybne prináleží. Biele ruže sú symbolom – biela ako nevinnosť  a zelená ako nádej, že sa takáto tragédia už nikdy nestane,“</a:t>
            </a:r>
            <a:endParaRPr sz="1800">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