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8" r:id="rId9"/>
    <p:sldId id="269" r:id="rId10"/>
    <p:sldId id="270" r:id="rId11"/>
    <p:sldId id="273" r:id="rId12"/>
    <p:sldId id="272" r:id="rId13"/>
    <p:sldId id="271" r:id="rId14"/>
    <p:sldId id="266" r:id="rId15"/>
    <p:sldId id="267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24DD9-3500-4CF0-A9EB-C094281B07C5}" type="datetimeFigureOut">
              <a:rPr lang="sk-SK" smtClean="0"/>
              <a:pPr/>
              <a:t>28. 11. 2012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67E0C-6F22-46FF-9426-C555F69429D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16" name="Zástupný symbol pro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AB1-273A-466F-A463-40B3D43C561D}" type="datetime1">
              <a:rPr lang="cs-CZ" smtClean="0"/>
              <a:pPr/>
              <a:t>28.11.2012</a:t>
            </a:fld>
            <a:endParaRPr lang="cs-CZ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E679-738B-48C4-982E-D12F897EC7A1}" type="datetime1">
              <a:rPr lang="cs-CZ" smtClean="0"/>
              <a:pPr/>
              <a:t>28.11.2012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51E-409C-4BC2-BB48-66FBD4BCBE27}" type="datetime1">
              <a:rPr lang="cs-CZ" smtClean="0"/>
              <a:pPr/>
              <a:t>28.11.2012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7" name="Zástupný symbol pro obsah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14E6-78C5-4A6B-8E95-5F357A9C9998}" type="datetime1">
              <a:rPr lang="cs-CZ" smtClean="0"/>
              <a:pPr/>
              <a:t>28.11.2012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9" name="Zástupný symbol pro datum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8599-85E0-4186-87A8-D8A29E657B06}" type="datetime1">
              <a:rPr lang="cs-CZ" smtClean="0"/>
              <a:pPr/>
              <a:t>28.11.2012</a:t>
            </a:fld>
            <a:endParaRPr lang="cs-CZ"/>
          </a:p>
        </p:txBody>
      </p:sp>
      <p:sp>
        <p:nvSpPr>
          <p:cNvPr id="11" name="Zástupný symbol pro zápatí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FC96-050B-40E3-98CC-A9E8012D3DBC}" type="datetime1">
              <a:rPr lang="cs-CZ" smtClean="0"/>
              <a:pPr/>
              <a:t>28.11.2012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25" name="Zástupný symbol pro text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8" name="Zástupný symbol pro obsah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9AB7-FB51-44D7-852D-1F447BA84009}" type="datetime1">
              <a:rPr lang="cs-CZ" smtClean="0"/>
              <a:pPr/>
              <a:t>28.11.2012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D5EF-FBE7-4393-9C44-7DEE5CB37025}" type="datetime1">
              <a:rPr lang="cs-CZ" smtClean="0"/>
              <a:pPr/>
              <a:t>28.11.2012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E174-873E-4B87-8AB0-C678A36B6888}" type="datetime1">
              <a:rPr lang="cs-CZ" smtClean="0"/>
              <a:pPr/>
              <a:t>28.11.2012</a:t>
            </a:fld>
            <a:endParaRPr lang="cs-CZ"/>
          </a:p>
        </p:txBody>
      </p:sp>
      <p:sp>
        <p:nvSpPr>
          <p:cNvPr id="24" name="Zástupný symbol pro zápatí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626D-6410-41E2-A19C-273FB320103A}" type="datetime1">
              <a:rPr lang="cs-CZ" smtClean="0"/>
              <a:pPr/>
              <a:t>28.11.2012</a:t>
            </a:fld>
            <a:endParaRPr lang="cs-CZ"/>
          </a:p>
        </p:txBody>
      </p:sp>
      <p:sp>
        <p:nvSpPr>
          <p:cNvPr id="29" name="Zástupný symbol pro zápatí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rázek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951F-4007-4F3C-90B2-C623B4F18B27}" type="datetime1">
              <a:rPr lang="cs-CZ" smtClean="0"/>
              <a:pPr/>
              <a:t>28.11.2012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datum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A2E15B-9BCD-48AC-AEDD-D464721C386C}" type="datetime1">
              <a:rPr lang="cs-CZ" smtClean="0"/>
              <a:pPr/>
              <a:t>28.11.2012</a:t>
            </a:fld>
            <a:endParaRPr lang="cs-CZ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nadpis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pravo.sk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Základné pojmy pracovného práva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Vypracovala: voj. Katarína </a:t>
            </a:r>
            <a:r>
              <a:rPr lang="sk-SK" dirty="0" err="1" smtClean="0"/>
              <a:t>Kabrhelová</a:t>
            </a:r>
            <a:endParaRPr lang="sk-SK" dirty="0"/>
          </a:p>
        </p:txBody>
      </p:sp>
      <p:pic>
        <p:nvPicPr>
          <p:cNvPr id="4" name="Obrázek 3" descr="Zakonnik_pra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500" y="289451"/>
            <a:ext cx="4027884" cy="3658661"/>
          </a:xfrm>
          <a:prstGeom prst="rect">
            <a:avLst/>
          </a:prstGeom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Přímá spojovací čára 10"/>
          <p:cNvCxnSpPr/>
          <p:nvPr/>
        </p:nvCxnSpPr>
        <p:spPr>
          <a:xfrm>
            <a:off x="580571" y="4775200"/>
            <a:ext cx="1903197" cy="208280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ek 7" descr="14_podpis_zmluv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865970"/>
            <a:ext cx="1872208" cy="1992029"/>
          </a:xfrm>
          <a:prstGeom prst="rect">
            <a:avLst/>
          </a:prstGeom>
        </p:spPr>
      </p:pic>
      <p:cxnSp>
        <p:nvCxnSpPr>
          <p:cNvPr id="12" name="Přímá spojovací čára 11"/>
          <p:cNvCxnSpPr/>
          <p:nvPr/>
        </p:nvCxnSpPr>
        <p:spPr>
          <a:xfrm>
            <a:off x="619944" y="4805536"/>
            <a:ext cx="2016224" cy="2204864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čára 12"/>
          <p:cNvCxnSpPr/>
          <p:nvPr/>
        </p:nvCxnSpPr>
        <p:spPr>
          <a:xfrm flipH="1">
            <a:off x="467544" y="4797152"/>
            <a:ext cx="2088232" cy="2232248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 pracovného práva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2200" dirty="0" smtClean="0">
                <a:solidFill>
                  <a:schemeClr val="accent2">
                    <a:lumMod val="50000"/>
                  </a:schemeClr>
                </a:solidFill>
              </a:rPr>
              <a:t>Zmluva</a:t>
            </a:r>
            <a:endParaRPr lang="sk-SK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sk-SK" sz="2200" dirty="0" smtClean="0">
                <a:solidFill>
                  <a:schemeClr val="accent2">
                    <a:lumMod val="50000"/>
                  </a:schemeClr>
                </a:solidFill>
              </a:rPr>
              <a:t>Smrť zamestnanca</a:t>
            </a:r>
            <a:endParaRPr lang="sk-SK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Zmluva podľa tohto zákona alebo iných pracovnoprávnych predpisov je uzatvorená, len čo sa účastníci dohodli na jej obsahu.</a:t>
            </a:r>
          </a:p>
          <a:p>
            <a:endParaRPr lang="sk-SK" dirty="0" smtClean="0"/>
          </a:p>
          <a:p>
            <a:r>
              <a:rPr lang="sk-SK" b="1" dirty="0" smtClean="0"/>
              <a:t>Pracovná zmluva </a:t>
            </a:r>
            <a:r>
              <a:rPr lang="sk-SK" dirty="0" smtClean="0">
                <a:sym typeface="Wingdings" pitchFamily="2" charset="2"/>
              </a:rPr>
              <a:t> súhlasný prejav vôle zamestnanca a zamestnávateľa na základne, ktorého vzniká pracovný pomer.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Peňažné nároky zamestnanca jeho smrťou nezanikajú (prechádzajú na jeho manžela/ku, deti a rodičov),</a:t>
            </a:r>
          </a:p>
          <a:p>
            <a:r>
              <a:rPr lang="sk-SK" dirty="0" smtClean="0"/>
              <a:t>p</a:t>
            </a:r>
            <a:r>
              <a:rPr lang="sk-SK" smtClean="0"/>
              <a:t>eňažné </a:t>
            </a:r>
            <a:r>
              <a:rPr lang="sk-SK" dirty="0" smtClean="0"/>
              <a:t>nároky zamestnávateľa zanikajú smrťou zamestnanca s výnimkou nárokov, o ktorých sa právoplatne rozhodlo alebo ktoré zamestnanec pred svojou smrťou písomne uznal.</a:t>
            </a:r>
          </a:p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Nároky zamestnancov pri platobnej neschopnosti zamestnávateľa  §21</a:t>
            </a:r>
            <a:endParaRPr lang="sk-SK" dirty="0"/>
          </a:p>
        </p:txBody>
      </p:sp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/>
              <a:t>Ak sa zamestnávateľ stane platobne neschopným a nemôže uspokojiť nároky zamestnancov z pracovnoprávnych vzťahov, tieto nároky sa uspokoja dávkou garančného </a:t>
            </a:r>
            <a:r>
              <a:rPr lang="sk-SK" dirty="0" smtClean="0"/>
              <a:t>poistenia </a:t>
            </a:r>
            <a:r>
              <a:rPr lang="sk-SK" dirty="0" smtClean="0"/>
              <a:t>podľa osobitného predpisu.</a:t>
            </a:r>
          </a:p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11</a:t>
            </a:fld>
            <a:endParaRPr lang="cs-CZ"/>
          </a:p>
        </p:txBody>
      </p:sp>
      <p:pic>
        <p:nvPicPr>
          <p:cNvPr id="10" name="Obrázek 9" descr="0001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698167"/>
            <a:ext cx="2699792" cy="2159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 pracovného práva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2200" dirty="0" smtClean="0">
                <a:solidFill>
                  <a:schemeClr val="accent2">
                    <a:lumMod val="50000"/>
                  </a:schemeClr>
                </a:solidFill>
              </a:rPr>
              <a:t>Doručovanie </a:t>
            </a:r>
            <a:endParaRPr lang="sk-SK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61634" y="99145"/>
            <a:ext cx="4482366" cy="1116434"/>
          </a:xfrm>
        </p:spPr>
        <p:txBody>
          <a:bodyPr>
            <a:noAutofit/>
          </a:bodyPr>
          <a:lstStyle/>
          <a:p>
            <a:r>
              <a:rPr lang="sk-SK" sz="2400" dirty="0" smtClean="0">
                <a:solidFill>
                  <a:schemeClr val="accent2">
                    <a:lumMod val="50000"/>
                  </a:schemeClr>
                </a:solidFill>
              </a:rPr>
              <a:t>Prechod práv a povinností z pracovnoprávnych vzťahov</a:t>
            </a:r>
            <a:endParaRPr lang="sk-SK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sk-SK" dirty="0" smtClean="0"/>
              <a:t>Písomnosti týkajúce sa pracovného pomeru, práv a povinností musia byť doručené zamestnancovi do vlastných rúk.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smtClean="0"/>
              <a:t>Ak zanikne zamestnávateľ, ktorý má právneho nástupcu, prechádzajú práva a povinnosti z pracovnoprávnych vzťahov na tohto nástupcu, ak osobitný predpis neustanovuje inak.</a:t>
            </a:r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12</a:t>
            </a:fld>
            <a:endParaRPr lang="cs-CZ"/>
          </a:p>
        </p:txBody>
      </p:sp>
      <p:pic>
        <p:nvPicPr>
          <p:cNvPr id="8" name="Obrázek 7" descr="imagePrevi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306569"/>
            <a:ext cx="2880320" cy="2275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 pracovného práva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2200" dirty="0" smtClean="0">
                <a:solidFill>
                  <a:schemeClr val="accent2">
                    <a:lumMod val="50000"/>
                  </a:schemeClr>
                </a:solidFill>
              </a:rPr>
              <a:t>Zánik práva</a:t>
            </a:r>
            <a:endParaRPr lang="sk-SK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sk-SK" sz="2200" dirty="0" smtClean="0">
                <a:solidFill>
                  <a:schemeClr val="accent2">
                    <a:lumMod val="50000"/>
                  </a:schemeClr>
                </a:solidFill>
              </a:rPr>
              <a:t>Počítanie času</a:t>
            </a:r>
            <a:endParaRPr lang="sk-SK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 zániku práva dochádza preto, že sa v ustanovenej lehote neuplatnilo.</a:t>
            </a:r>
          </a:p>
          <a:p>
            <a:endParaRPr lang="sk-SK" dirty="0" smtClean="0"/>
          </a:p>
          <a:p>
            <a:r>
              <a:rPr lang="sk-SK" dirty="0" smtClean="0"/>
              <a:t>Ak sa právo uplatnilo po uplynutí ustanovenej lehoty, súd prihliadne na zánik práva.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Doba,</a:t>
            </a:r>
          </a:p>
          <a:p>
            <a:r>
              <a:rPr lang="sk-SK" smtClean="0"/>
              <a:t>na </a:t>
            </a:r>
            <a:r>
              <a:rPr lang="sk-SK" dirty="0" smtClean="0"/>
              <a:t>ktorú boli obmedzené práva alebo povinnosti, </a:t>
            </a:r>
          </a:p>
          <a:p>
            <a:r>
              <a:rPr lang="sk-SK" dirty="0" smtClean="0"/>
              <a:t>ktorej uplynutím je podmienený vznik práva alebo povinnosti.</a:t>
            </a:r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13</a:t>
            </a:fld>
            <a:endParaRPr lang="cs-CZ"/>
          </a:p>
        </p:txBody>
      </p:sp>
      <p:pic>
        <p:nvPicPr>
          <p:cNvPr id="8" name="Obrázek 7" descr="perex_fo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328" y="3501008"/>
            <a:ext cx="1296144" cy="1963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zakonni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7989" y="2284873"/>
            <a:ext cx="3166011" cy="4573127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literatúra: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2400" dirty="0" smtClean="0"/>
              <a:t>Zákonník práce s komentárom a judikatúrou platný od 1. septembra 2011</a:t>
            </a:r>
          </a:p>
          <a:p>
            <a:pPr lvl="1"/>
            <a:r>
              <a:rPr lang="sk-SK" sz="2400" dirty="0" smtClean="0"/>
              <a:t>Helena </a:t>
            </a:r>
            <a:r>
              <a:rPr lang="sk-SK" sz="2400" dirty="0" err="1" smtClean="0"/>
              <a:t>Berancová</a:t>
            </a:r>
            <a:r>
              <a:rPr lang="sk-SK" sz="2400" dirty="0" smtClean="0"/>
              <a:t> – Pracovné právo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Internetové odkazy:</a:t>
            </a:r>
          </a:p>
          <a:p>
            <a:pPr lvl="1"/>
            <a:r>
              <a:rPr lang="sk-SK" sz="2400" dirty="0" smtClean="0">
                <a:hlinkClick r:id="rId3"/>
              </a:rPr>
              <a:t>http://www.e-pravo.sk</a:t>
            </a:r>
            <a:endParaRPr lang="sk-SK" sz="2400" dirty="0" smtClean="0"/>
          </a:p>
          <a:p>
            <a:pPr lvl="1">
              <a:buNone/>
            </a:pPr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3500" b="1" dirty="0" smtClean="0"/>
              <a:t>Otázky?!</a:t>
            </a:r>
            <a:endParaRPr lang="sk-SK" sz="3500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15</a:t>
            </a:fld>
            <a:endParaRPr lang="cs-CZ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500" dirty="0" smtClean="0"/>
              <a:t>Ďakujem za pozornosť</a:t>
            </a:r>
            <a:endParaRPr lang="sk-SK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paragraf2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09748">
            <a:off x="4855949" y="175921"/>
            <a:ext cx="4710627" cy="422499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 pracovného práva: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 smtClean="0"/>
              <a:t>Pracovný pomer,</a:t>
            </a:r>
          </a:p>
          <a:p>
            <a:r>
              <a:rPr lang="sk-SK" dirty="0" smtClean="0"/>
              <a:t>zamestnávateľ, </a:t>
            </a:r>
          </a:p>
          <a:p>
            <a:r>
              <a:rPr lang="sk-SK" dirty="0" smtClean="0"/>
              <a:t>zamestnanec,</a:t>
            </a:r>
          </a:p>
          <a:p>
            <a:r>
              <a:rPr lang="sk-SK" dirty="0" smtClean="0"/>
              <a:t>zástupcovia zamestnancov,</a:t>
            </a:r>
          </a:p>
          <a:p>
            <a:r>
              <a:rPr lang="sk-SK" dirty="0" smtClean="0"/>
              <a:t>riešenie sporov,</a:t>
            </a:r>
          </a:p>
          <a:p>
            <a:r>
              <a:rPr lang="sk-SK" dirty="0" smtClean="0"/>
              <a:t>právne úkony,</a:t>
            </a:r>
          </a:p>
          <a:p>
            <a:r>
              <a:rPr lang="sk-SK" dirty="0" smtClean="0"/>
              <a:t>zmluva,</a:t>
            </a:r>
          </a:p>
          <a:p>
            <a:r>
              <a:rPr lang="sk-SK" dirty="0" smtClean="0"/>
              <a:t>smrť zamestnanca,</a:t>
            </a:r>
          </a:p>
          <a:p>
            <a:r>
              <a:rPr lang="sk-SK" dirty="0" smtClean="0"/>
              <a:t>zánik práva,</a:t>
            </a:r>
          </a:p>
          <a:p>
            <a:r>
              <a:rPr lang="sk-SK" dirty="0" smtClean="0"/>
              <a:t>počítanie času,</a:t>
            </a:r>
          </a:p>
          <a:p>
            <a:r>
              <a:rPr lang="sk-SK" dirty="0" smtClean="0"/>
              <a:t>nároky zamestnancov pri platobnej neschopnosti zamestnávateľa,</a:t>
            </a:r>
          </a:p>
          <a:p>
            <a:r>
              <a:rPr lang="sk-SK" dirty="0" smtClean="0"/>
              <a:t>prechod práv a povinností z pracovno-právnych vzťahov,</a:t>
            </a:r>
          </a:p>
          <a:p>
            <a:r>
              <a:rPr lang="sk-SK" dirty="0" smtClean="0"/>
              <a:t>doručovanie.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riaditel_s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0760" y="4422818"/>
            <a:ext cx="3103240" cy="243518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Pracovný pomer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 smtClean="0">
                <a:solidFill>
                  <a:schemeClr val="tx1"/>
                </a:solidFill>
              </a:rPr>
              <a:t>Pracovnoprávny vzťah založený na základe pracovnej zmluvy medzi zamestnávateľom a zamestnancom, kedy sa zamestnanec zmluvne zaväzuje na výkon práce pre zamestnávateľa. </a:t>
            </a:r>
          </a:p>
          <a:p>
            <a:endParaRPr lang="sk-SK" sz="2500" dirty="0" smtClean="0">
              <a:solidFill>
                <a:schemeClr val="tx1"/>
              </a:solidFill>
            </a:endParaRPr>
          </a:p>
          <a:p>
            <a:r>
              <a:rPr lang="sk-SK" sz="2500" dirty="0" smtClean="0">
                <a:solidFill>
                  <a:schemeClr val="tx1"/>
                </a:solidFill>
              </a:rPr>
              <a:t>Pracovný pomer nemožno chápať len v rovine záväzkov či povinností na strane zamestnanca a zamestnávateľa, ale aj ako vzťah kolektívny, spoločenský (zástupcovia).</a:t>
            </a:r>
          </a:p>
          <a:p>
            <a:endParaRPr lang="sk-SK" sz="2500" dirty="0">
              <a:solidFill>
                <a:schemeClr val="tx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Zamestnávateľ    § 7-10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 smtClean="0"/>
              <a:t>Zamestnávateľ je právnická alebo fyzická osoba, kt. zamestnáva aspoň jednu fyzickú osobu v pracovnoprávnom vzťahu.</a:t>
            </a:r>
          </a:p>
          <a:p>
            <a:r>
              <a:rPr lang="sk-SK" sz="2500" dirty="0" smtClean="0"/>
              <a:t>Zamestnávateľ vystupuje v pracovnoprávnych vzťahoch vo svojom mene a na vlastnú zodpovednosť.</a:t>
            </a:r>
          </a:p>
          <a:p>
            <a:endParaRPr lang="sk-SK" sz="2500" dirty="0" smtClean="0"/>
          </a:p>
          <a:p>
            <a:r>
              <a:rPr lang="sk-SK" sz="2500" dirty="0" smtClean="0"/>
              <a:t>Zamestnávateľ:</a:t>
            </a:r>
          </a:p>
          <a:p>
            <a:pPr lvl="1"/>
            <a:r>
              <a:rPr lang="sk-SK" sz="2100" dirty="0" smtClean="0"/>
              <a:t>právnická osoba,</a:t>
            </a:r>
          </a:p>
          <a:p>
            <a:pPr lvl="1"/>
            <a:r>
              <a:rPr lang="sk-SK" sz="2100" dirty="0" smtClean="0"/>
              <a:t>fyzická osoba,</a:t>
            </a:r>
          </a:p>
          <a:p>
            <a:pPr lvl="1"/>
            <a:r>
              <a:rPr lang="sk-SK" sz="2100" dirty="0" smtClean="0"/>
              <a:t>organizačná jednotka zamestnávateľa.</a:t>
            </a:r>
            <a:endParaRPr lang="sk-SK" sz="21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</a:t>
            </a:fld>
            <a:endParaRPr lang="cs-CZ"/>
          </a:p>
        </p:txBody>
      </p:sp>
      <p:pic>
        <p:nvPicPr>
          <p:cNvPr id="5" name="Obrázek 4" descr="561119190620113881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3717032"/>
            <a:ext cx="257175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Zamestnávateľ      § 7-10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/>
          </a:bodyPr>
          <a:lstStyle/>
          <a:p>
            <a:r>
              <a:rPr lang="sk-SK" sz="2500" dirty="0" smtClean="0">
                <a:solidFill>
                  <a:schemeClr val="tx1"/>
                </a:solidFill>
              </a:rPr>
              <a:t>FO môže byť zamestnávateľom ak má:</a:t>
            </a:r>
          </a:p>
          <a:p>
            <a:pPr lvl="1"/>
            <a:r>
              <a:rPr lang="sk-SK" sz="2000" dirty="0" smtClean="0">
                <a:solidFill>
                  <a:schemeClr val="tx1"/>
                </a:solidFill>
              </a:rPr>
              <a:t>spôsobilosť na práva a povinnosti,</a:t>
            </a:r>
          </a:p>
          <a:p>
            <a:pPr lvl="1"/>
            <a:r>
              <a:rPr lang="sk-SK" sz="2000" dirty="0" smtClean="0">
                <a:solidFill>
                  <a:schemeClr val="tx1"/>
                </a:solidFill>
              </a:rPr>
              <a:t> spôsobilosť právnymi úkonmi nadobúdať práva a povinnosti z pracovnoprávnych vzťahov.</a:t>
            </a:r>
          </a:p>
          <a:p>
            <a:pPr lvl="1"/>
            <a:endParaRPr lang="sk-SK" sz="2500" dirty="0" smtClean="0">
              <a:solidFill>
                <a:schemeClr val="tx1"/>
              </a:solidFill>
            </a:endParaRPr>
          </a:p>
          <a:p>
            <a:r>
              <a:rPr lang="sk-SK" sz="2500" dirty="0" smtClean="0">
                <a:solidFill>
                  <a:schemeClr val="tx1"/>
                </a:solidFill>
              </a:rPr>
              <a:t>V pracovnoprávnych vzťahoch robí právne úkony za zamestnávateľa, ktorý je:</a:t>
            </a:r>
          </a:p>
          <a:p>
            <a:pPr lvl="1"/>
            <a:r>
              <a:rPr lang="sk-SK" sz="2100" b="1" dirty="0" smtClean="0">
                <a:solidFill>
                  <a:schemeClr val="tx1"/>
                </a:solidFill>
              </a:rPr>
              <a:t>PO</a:t>
            </a:r>
            <a:r>
              <a:rPr lang="sk-SK" sz="2100" dirty="0" smtClean="0">
                <a:solidFill>
                  <a:schemeClr val="tx1"/>
                </a:solidFill>
              </a:rPr>
              <a:t> </a:t>
            </a:r>
            <a:r>
              <a:rPr lang="sk-SK" sz="2100" dirty="0" smtClean="0">
                <a:solidFill>
                  <a:schemeClr val="tx1"/>
                </a:solidFill>
                <a:sym typeface="Wingdings" pitchFamily="2" charset="2"/>
              </a:rPr>
              <a:t> (</a:t>
            </a:r>
            <a:r>
              <a:rPr lang="sk-SK" sz="2400" dirty="0" smtClean="0">
                <a:solidFill>
                  <a:schemeClr val="tx1"/>
                </a:solidFill>
              </a:rPr>
              <a:t>štatutárny orgán alebo člen štatutárneho orgánu),</a:t>
            </a:r>
          </a:p>
          <a:p>
            <a:pPr lvl="1"/>
            <a:r>
              <a:rPr lang="sk-SK" sz="2400" dirty="0" smtClean="0">
                <a:solidFill>
                  <a:schemeClr val="tx1"/>
                </a:solidFill>
              </a:rPr>
              <a:t>FO </a:t>
            </a:r>
            <a:r>
              <a:rPr lang="sk-SK" sz="2400" dirty="0" smtClean="0">
                <a:solidFill>
                  <a:schemeClr val="tx1"/>
                </a:solidFill>
                <a:sym typeface="Wingdings" pitchFamily="2" charset="2"/>
              </a:rPr>
              <a:t> (koná osobne).</a:t>
            </a:r>
          </a:p>
          <a:p>
            <a:pPr lvl="1"/>
            <a:endParaRPr lang="sk-SK" sz="24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endParaRPr lang="sk-SK" sz="24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r>
              <a:rPr lang="sk-SK" sz="1800" dirty="0" smtClean="0">
                <a:solidFill>
                  <a:schemeClr val="tx1"/>
                </a:solidFill>
              </a:rPr>
              <a:t>Zamestnávateľ môže písomne poveriť ďalších svojich zamestnancov, aby robili určité právne úkony.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Zamestnanec § 11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 smtClean="0"/>
              <a:t>Zamestnanec je fyzická osoba, ktorá v pracovnoprávnych vzťahoch vykonáva pre zamestnávateľa závislú prácu za určitú odmenu (mzdu).</a:t>
            </a:r>
          </a:p>
          <a:p>
            <a:r>
              <a:rPr lang="sk-SK" sz="2500" dirty="0" smtClean="0"/>
              <a:t>Spôsobilosť fyzickej osoby mať v pracovnoprávnych vzťahoch práva a povinnosti ako zamestnanec a spôsobilosť vlastnými právnymi úkonmi nadobúdať tieto práva a brať na seba tieto povinnosti vzniká dňom, keď fyzická osoba dovŕši 15 rokov veku.  </a:t>
            </a:r>
          </a:p>
          <a:p>
            <a:endParaRPr lang="sk-SK" sz="25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6</a:t>
            </a:fld>
            <a:endParaRPr lang="cs-CZ"/>
          </a:p>
        </p:txBody>
      </p:sp>
      <p:pic>
        <p:nvPicPr>
          <p:cNvPr id="6" name="Obrázek 5" descr="workaholic-smal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5" y="4365104"/>
            <a:ext cx="2820089" cy="2492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Naháňačka za 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229512">
            <a:off x="2501560" y="2366672"/>
            <a:ext cx="4141316" cy="414131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Zamestnanec    §11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 smtClean="0"/>
              <a:t>Práca fyzickej osoby vo veku do 15 rokov alebo práca fyzickej osoby staršej ako 15 rokov do skončenia povinnej školskej dochádzky je zakázaná (môžu vykonávať len ľahké práce).</a:t>
            </a:r>
          </a:p>
          <a:p>
            <a:r>
              <a:rPr lang="sk-SK" sz="2800" dirty="0" smtClean="0"/>
              <a:t>Zamestnanec môže uzatvoriť dohodu o hmotnej zodpovednosti najskôr v deň, keď dovŕši 18 rokov veku.</a:t>
            </a:r>
            <a:br>
              <a:rPr lang="sk-SK" sz="2800" dirty="0" smtClean="0"/>
            </a:br>
            <a:endParaRPr lang="sk-SK" sz="250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 pracovného práva</a:t>
            </a:r>
            <a:endParaRPr lang="sk-SK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>
          <a:xfrm>
            <a:off x="281444" y="476672"/>
            <a:ext cx="4290556" cy="829840"/>
          </a:xfrm>
        </p:spPr>
        <p:txBody>
          <a:bodyPr>
            <a:normAutofit/>
          </a:bodyPr>
          <a:lstStyle/>
          <a:p>
            <a:r>
              <a:rPr lang="sk-SK" sz="2200" dirty="0" smtClean="0">
                <a:solidFill>
                  <a:schemeClr val="accent2">
                    <a:lumMod val="50000"/>
                  </a:schemeClr>
                </a:solidFill>
              </a:rPr>
              <a:t>Zástupcovia zamestnancov  </a:t>
            </a:r>
          </a:p>
          <a:p>
            <a:r>
              <a:rPr lang="sk-SK" sz="2200" dirty="0" smtClean="0">
                <a:solidFill>
                  <a:schemeClr val="accent2">
                    <a:lumMod val="50000"/>
                  </a:schemeClr>
                </a:solidFill>
              </a:rPr>
              <a:t>§ 11a</a:t>
            </a:r>
            <a:endParaRPr lang="sk-SK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sk-SK" sz="2200" dirty="0" smtClean="0">
                <a:solidFill>
                  <a:schemeClr val="accent2">
                    <a:lumMod val="50000"/>
                  </a:schemeClr>
                </a:solidFill>
              </a:rPr>
              <a:t>Riešenie sporov    § 14</a:t>
            </a:r>
            <a:endParaRPr lang="sk-SK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Odborový orgán,</a:t>
            </a:r>
          </a:p>
          <a:p>
            <a:r>
              <a:rPr lang="sk-SK" dirty="0" smtClean="0"/>
              <a:t>zamestnanecká rada,</a:t>
            </a:r>
          </a:p>
          <a:p>
            <a:r>
              <a:rPr lang="sk-SK" dirty="0" smtClean="0"/>
              <a:t>zamestnanecký dôverník.</a:t>
            </a:r>
          </a:p>
          <a:p>
            <a:r>
              <a:rPr lang="sk-SK" dirty="0" smtClean="0"/>
              <a:t>osobitný orgán (v družstve),</a:t>
            </a:r>
          </a:p>
          <a:p>
            <a:endParaRPr lang="sk-SK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Spory medzi zamestnancom a zamestnávateľom o nároky z pracovnoprávnych vzťahov prejednávajú a rozhodujú súdy.</a:t>
            </a:r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 pracovného práva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2200" dirty="0" smtClean="0">
                <a:solidFill>
                  <a:schemeClr val="accent2">
                    <a:lumMod val="50000"/>
                  </a:schemeClr>
                </a:solidFill>
              </a:rPr>
              <a:t>Právne úkony</a:t>
            </a:r>
            <a:endParaRPr lang="sk-SK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sk-SK" sz="2200" dirty="0" smtClean="0">
                <a:solidFill>
                  <a:schemeClr val="accent2">
                    <a:lumMod val="50000"/>
                  </a:schemeClr>
                </a:solidFill>
              </a:rPr>
              <a:t>Neplatný právny úkon</a:t>
            </a:r>
            <a:endParaRPr lang="sk-SK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Právny úkon je prejav vôle smerujúci najmä k vzniku, zmene alebo zániku tých práv a povinností, ktoré právne predpisy spájajú s týmto prejavom.</a:t>
            </a:r>
            <a:endParaRPr lang="sk-SK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sk-SK" sz="2600" b="1" dirty="0" smtClean="0"/>
              <a:t>Je ten,</a:t>
            </a:r>
          </a:p>
          <a:p>
            <a:r>
              <a:rPr lang="sk-SK" dirty="0" smtClean="0"/>
              <a:t>na ktorý neudelili predpísaný súhlas zástupcovia zamestnancov, </a:t>
            </a:r>
          </a:p>
          <a:p>
            <a:r>
              <a:rPr lang="sk-SK" dirty="0" smtClean="0"/>
              <a:t>ktorý nebol vopred prerokovaný so zástupcami zamestnancov, </a:t>
            </a:r>
          </a:p>
          <a:p>
            <a:r>
              <a:rPr lang="sk-SK" dirty="0" smtClean="0"/>
              <a:t>ktorý sa neurobil formou predpísanou týmto zákonom,</a:t>
            </a:r>
          </a:p>
          <a:p>
            <a:r>
              <a:rPr lang="sk-SK" dirty="0" smtClean="0"/>
              <a:t>ktorým sa zamestnanec vopred vzdáva svojich práv</a:t>
            </a:r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9</a:t>
            </a:fld>
            <a:endParaRPr lang="cs-CZ"/>
          </a:p>
        </p:txBody>
      </p:sp>
      <p:pic>
        <p:nvPicPr>
          <p:cNvPr id="8" name="Obrázek 7" descr="paragra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3429000"/>
            <a:ext cx="2880964" cy="2497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a">
  <a:themeElements>
    <a:clrScheme name="Cest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225</TotalTime>
  <Words>658</Words>
  <Application>Microsoft Office PowerPoint</Application>
  <PresentationFormat>Předvádění na obrazovce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Cesta</vt:lpstr>
      <vt:lpstr>Základné pojmy pracovného práva</vt:lpstr>
      <vt:lpstr>Základné pojmy pracovného práva:</vt:lpstr>
      <vt:lpstr>Pracovný pomer</vt:lpstr>
      <vt:lpstr>Zamestnávateľ    § 7-10</vt:lpstr>
      <vt:lpstr>Zamestnávateľ      § 7-10</vt:lpstr>
      <vt:lpstr>Zamestnanec § 11</vt:lpstr>
      <vt:lpstr>Zamestnanec    §11</vt:lpstr>
      <vt:lpstr>Základné pojmy pracovného práva</vt:lpstr>
      <vt:lpstr>Základné pojmy pracovného práva</vt:lpstr>
      <vt:lpstr>Základné pojmy pracovného práva</vt:lpstr>
      <vt:lpstr>Nároky zamestnancov pri platobnej neschopnosti zamestnávateľa  §21</vt:lpstr>
      <vt:lpstr>Základné pojmy pracovného práva</vt:lpstr>
      <vt:lpstr>Základné pojmy pracovného práva</vt:lpstr>
      <vt:lpstr>Použitá literatúra: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Základné pojmy pracovného práva</dc:title>
  <dc:creator>Katka</dc:creator>
  <cp:lastModifiedBy>Katka</cp:lastModifiedBy>
  <cp:revision>43</cp:revision>
  <dcterms:created xsi:type="dcterms:W3CDTF">2012-11-27T13:35:05Z</dcterms:created>
  <dcterms:modified xsi:type="dcterms:W3CDTF">2012-11-28T20:11:50Z</dcterms:modified>
</cp:coreProperties>
</file>