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3912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1" autoAdjust="0"/>
    <p:restoredTop sz="94660"/>
  </p:normalViewPr>
  <p:slideViewPr>
    <p:cSldViewPr>
      <p:cViewPr>
        <p:scale>
          <a:sx n="70" d="100"/>
          <a:sy n="70" d="100"/>
        </p:scale>
        <p:origin x="-133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  <p:transition>
    <p:wheel spokes="8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>
    <p:wheel spokes="8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7F44-D274-4FFA-9768-E0FC16F53CB3}" type="datetimeFigureOut">
              <a:rPr lang="sk-SK" smtClean="0"/>
              <a:t>27. 10. 2012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D7545-F347-4F29-9944-A64D7D58E61B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>
    <p:wheel spokes="8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paragraf_ilustrak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85728"/>
            <a:ext cx="5572164" cy="617984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991742" cy="4895864"/>
          </a:xfrm>
        </p:spPr>
        <p:txBody>
          <a:bodyPr>
            <a:noAutofit/>
          </a:bodyPr>
          <a:lstStyle/>
          <a:p>
            <a:pPr algn="ctr"/>
            <a:r>
              <a:rPr lang="sk-SK" sz="7200" b="1" i="1" dirty="0" smtClean="0">
                <a:latin typeface="Times New Roman" pitchFamily="18" charset="0"/>
                <a:cs typeface="Times New Roman" pitchFamily="18" charset="0"/>
              </a:rPr>
              <a:t>Základné </a:t>
            </a:r>
            <a:r>
              <a:rPr lang="sk-SK" sz="7200" b="1" i="1" dirty="0">
                <a:latin typeface="Times New Roman" pitchFamily="18" charset="0"/>
                <a:cs typeface="Times New Roman" pitchFamily="18" charset="0"/>
              </a:rPr>
              <a:t>zásady správneho konania</a:t>
            </a:r>
            <a:br>
              <a:rPr lang="sk-SK" sz="7200" b="1" i="1" dirty="0">
                <a:latin typeface="Times New Roman" pitchFamily="18" charset="0"/>
                <a:cs typeface="Times New Roman" pitchFamily="18" charset="0"/>
              </a:rPr>
            </a:br>
            <a:endParaRPr lang="sk-SK" sz="7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4282" y="5786454"/>
            <a:ext cx="9358346" cy="1752600"/>
          </a:xfrm>
        </p:spPr>
        <p:txBody>
          <a:bodyPr>
            <a:normAutofit/>
          </a:bodyPr>
          <a:lstStyle/>
          <a:p>
            <a:pPr algn="l"/>
            <a:r>
              <a:rPr lang="sk-SK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Akadémia ozbrojených síl 				11ES	</a:t>
            </a:r>
          </a:p>
          <a:p>
            <a:pPr algn="l"/>
            <a:r>
              <a:rPr lang="sk-SK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27.10.2012						Jana </a:t>
            </a:r>
            <a:r>
              <a:rPr lang="sk-SK" sz="24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Kochjárová</a:t>
            </a:r>
            <a:endParaRPr lang="sk-SK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Dispozičná zásada</a:t>
            </a:r>
          </a:p>
          <a:p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Zásada oficiality</a:t>
            </a:r>
          </a:p>
          <a:p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Zásada a  koncentrácie konania</a:t>
            </a:r>
          </a:p>
          <a:p>
            <a:r>
              <a:rPr lang="sk-SK" sz="2800" i="1" dirty="0">
                <a:latin typeface="Times New Roman" pitchFamily="18" charset="0"/>
                <a:cs typeface="Times New Roman" pitchFamily="18" charset="0"/>
              </a:rPr>
              <a:t>Zásada aktívnej účasti účastníkov konania</a:t>
            </a:r>
          </a:p>
          <a:p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Zásada písomnosti</a:t>
            </a:r>
          </a:p>
          <a:p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Zásada verejnosti a </a:t>
            </a:r>
            <a:r>
              <a:rPr lang="sk-SK" sz="2800" i="1" dirty="0" err="1" smtClean="0">
                <a:latin typeface="Times New Roman" pitchFamily="18" charset="0"/>
                <a:cs typeface="Times New Roman" pitchFamily="18" charset="0"/>
              </a:rPr>
              <a:t>neverejnosti</a:t>
            </a:r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 konania</a:t>
            </a:r>
          </a:p>
          <a:p>
            <a:endParaRPr lang="sk-SK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Ďalšie zásady: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214414" y="4429132"/>
            <a:ext cx="7429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Zákon č. 346/2005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Z.z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. a z neho vychádzajúci Služobný predpis hlavného služobného úradu pre štátnu službu profesionálnych vojakov ozbrojených síl Slovenskej republiky č. 55/2007 špecificky upravuje tieto príslušnosti a to vo vertikálnej ose od úrovne veliteľa voj.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útvaru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, bez rozdielu, kde bol priestupok spáchaný. </a:t>
            </a:r>
          </a:p>
        </p:txBody>
      </p:sp>
    </p:spTree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Dispozičná zásada znamená, že správne konanie sa začína na návrh účastníka a účastník je oprávnený týmto a ďalšími kvalifikovanými podaniami spravidla až do ukončenia konania autonómne </a:t>
            </a: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disponovať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Dispozičná zásada: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konanie začína výlučne príslušný správny orgán z úradnej moci (ex offo) na základe podnetu, ktorý získal z vlastnej činnosti alebo od iného subjektu (iný správny orgán, fyzická osoba apod.).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Zásada oficiality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povinnosť správneho orgánu prizvať k ústnemu jednaniu všetkých účastníkov a vyzvať ich, aby uplatnili všetky svoje námety a pripomienky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472518" cy="1143000"/>
          </a:xfrm>
        </p:spPr>
        <p:txBody>
          <a:bodyPr>
            <a:normAutofit/>
          </a:bodyPr>
          <a:lstStyle/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Zásada </a:t>
            </a:r>
            <a:r>
              <a:rPr lang="sk-SK" i="1" dirty="0" err="1" smtClean="0">
                <a:latin typeface="Times New Roman" pitchFamily="18" charset="0"/>
                <a:cs typeface="Times New Roman" pitchFamily="18" charset="0"/>
              </a:rPr>
              <a:t>koncetrácie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 konania: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525963"/>
          </a:xfrm>
        </p:spPr>
        <p:txBody>
          <a:bodyPr>
            <a:normAutofit/>
          </a:bodyPr>
          <a:lstStyle/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V mnohých prípadoch sa môže stať, že pre zistenie skutočného stavu veci je nevyhnutná </a:t>
            </a:r>
            <a:r>
              <a:rPr lang="sk-SK" sz="3200" i="1" u="sng" dirty="0">
                <a:latin typeface="Times New Roman" pitchFamily="18" charset="0"/>
                <a:cs typeface="Times New Roman" pitchFamily="18" charset="0"/>
              </a:rPr>
              <a:t>osobná účasť účastníkov v konaní</a:t>
            </a:r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i="1" dirty="0">
                <a:latin typeface="Times New Roman" pitchFamily="18" charset="0"/>
                <a:cs typeface="Times New Roman" pitchFamily="18" charset="0"/>
              </a:rPr>
              <a:t>Zásada aktívnej účasti účastníkov konania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</p:spTree>
  </p:cSld>
  <p:clrMapOvr>
    <a:masterClrMapping/>
  </p:clrMapOvr>
  <p:transition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Vo väčšine vecí sociálnej správy sa rozhoduje bez jednania, preto sa </a:t>
            </a:r>
            <a:r>
              <a:rPr lang="sk-SK" sz="3200" i="1" u="sng" dirty="0">
                <a:latin typeface="Times New Roman" pitchFamily="18" charset="0"/>
                <a:cs typeface="Times New Roman" pitchFamily="18" charset="0"/>
              </a:rPr>
              <a:t>neuplatní zásada ústneho </a:t>
            </a:r>
            <a:r>
              <a:rPr lang="sk-SK" sz="3200" i="1" u="sng" dirty="0" err="1">
                <a:latin typeface="Times New Roman" pitchFamily="18" charset="0"/>
                <a:cs typeface="Times New Roman" pitchFamily="18" charset="0"/>
              </a:rPr>
              <a:t>prejednania</a:t>
            </a:r>
            <a:r>
              <a:rPr lang="sk-SK" sz="3200" i="1" u="sng" dirty="0">
                <a:latin typeface="Times New Roman" pitchFamily="18" charset="0"/>
                <a:cs typeface="Times New Roman" pitchFamily="18" charset="0"/>
              </a:rPr>
              <a:t>, ale zásada písomnosti,</a:t>
            </a:r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 zakotvená v správnom poriadku. Hovorí sa v ňom: “Správny orgán nariadi ústne jednanie, ak si to vyžaduje povaha veci, zvlášť, ak sa tým prispeje k objasneniu, alebo ak to stanovuje zvláštny právny predpis.“ 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Zásada písomnosti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Správny </a:t>
            </a:r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orgán povolí prístup k jednaniu len tomu, komu bolo priznané postavenie účastníka konania. Ostatné osoby sú z jednania vylúčené, iba ak by bolo stanovené inak.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4600" i="1" dirty="0" smtClean="0">
                <a:latin typeface="Times New Roman" pitchFamily="18" charset="0"/>
                <a:cs typeface="Times New Roman" pitchFamily="18" charset="0"/>
              </a:rPr>
              <a:t>Zásada verejnosti a </a:t>
            </a:r>
            <a:r>
              <a:rPr lang="sk-SK" sz="4600" i="1" dirty="0" err="1" smtClean="0">
                <a:latin typeface="Times New Roman" pitchFamily="18" charset="0"/>
                <a:cs typeface="Times New Roman" pitchFamily="18" charset="0"/>
              </a:rPr>
              <a:t>neverejnosti</a:t>
            </a:r>
            <a:r>
              <a:rPr lang="sk-SK" sz="4600" i="1" dirty="0" smtClean="0">
                <a:latin typeface="Times New Roman" pitchFamily="18" charset="0"/>
                <a:cs typeface="Times New Roman" pitchFamily="18" charset="0"/>
              </a:rPr>
              <a:t> konania: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>
    <p:wheel spokes="8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 err="1" smtClean="0">
                <a:latin typeface="Times New Roman" pitchFamily="18" charset="0"/>
                <a:cs typeface="Times New Roman" pitchFamily="18" charset="0"/>
              </a:rPr>
              <a:t>Porov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sk-SK" i="1" dirty="0" err="1" smtClean="0">
                <a:latin typeface="Times New Roman" pitchFamily="18" charset="0"/>
                <a:cs typeface="Times New Roman" pitchFamily="18" charset="0"/>
              </a:rPr>
              <a:t>Tomeš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, I. a kol. </a:t>
            </a:r>
            <a:r>
              <a:rPr lang="sk-SK" i="1" dirty="0" err="1" smtClean="0">
                <a:latin typeface="Times New Roman" pitchFamily="18" charset="0"/>
                <a:cs typeface="Times New Roman" pitchFamily="18" charset="0"/>
              </a:rPr>
              <a:t>Sociální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 správa. Portál, Praha 2002.s.133,134</a:t>
            </a:r>
          </a:p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JUDr. Mária </a:t>
            </a:r>
            <a:r>
              <a:rPr lang="sk-SK" i="1" dirty="0" err="1" smtClean="0">
                <a:latin typeface="Times New Roman" pitchFamily="18" charset="0"/>
                <a:cs typeface="Times New Roman" pitchFamily="18" charset="0"/>
              </a:rPr>
              <a:t>Gogová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, Základy Správneho práva.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latin typeface="Times New Roman" pitchFamily="18" charset="0"/>
                <a:cs typeface="Times New Roman" pitchFamily="18" charset="0"/>
              </a:rPr>
              <a:t>TnUAD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  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Trenčín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2006. s 130-132</a:t>
            </a:r>
          </a:p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JUDr. Miroslav Hrášok, Prejednávanie priestupkov profesionálnych vojakov ozbrojených síl Slovenskej republiky. AOS 2007, s. 17,18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Zdroje: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14348" y="1785926"/>
            <a:ext cx="8229600" cy="4525963"/>
          </a:xfrm>
        </p:spPr>
        <p:txBody>
          <a:bodyPr>
            <a:normAutofit/>
          </a:bodyPr>
          <a:lstStyle/>
          <a:p>
            <a:r>
              <a:rPr lang="sk-SK" sz="5400" b="1" i="1" dirty="0" smtClean="0">
                <a:latin typeface="Times New Roman" pitchFamily="18" charset="0"/>
                <a:cs typeface="Times New Roman" pitchFamily="18" charset="0"/>
              </a:rPr>
              <a:t>Ďakujem za pozornosť!</a:t>
            </a:r>
            <a:endParaRPr lang="sk-SK" sz="5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svornost.com/wp-content/uploads/14_7_paragraf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000372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Zásady správneho konania predstavujú súhrn legislatívno-právnych postulátov a procesných pravidiel, ktoré určujú charakter a ovládajú správne konanie ako celok</a:t>
            </a:r>
            <a:r>
              <a:rPr lang="sk-SK" sz="3200" i="1" dirty="0"/>
              <a:t>. </a:t>
            </a:r>
            <a:endParaRPr lang="sk-SK" sz="32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http://stara.svatyanton.sk/sites/default/files/pouzivatelia/1_Administr%C3%A1tor/obrazky/kniha2.gif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092654" y="3857628"/>
            <a:ext cx="6051345" cy="2639801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Povinnosť správneho orgánu postupovať v konaní v súlade so zákonmi a ostatnými právnymi predpismi.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(Čl. 2 ods. 2 ústavy SR)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Štátne orgány môžu konať iba na základe ústavy, v jej medziach a v rozsahu a spôsobom, ktorý ustanoví zákon. </a:t>
            </a:r>
            <a:endParaRPr lang="sk-SK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Zásada </a:t>
            </a:r>
            <a:r>
              <a:rPr lang="sk-SK" i="1" dirty="0" err="1" smtClean="0">
                <a:latin typeface="Times New Roman" pitchFamily="18" charset="0"/>
                <a:cs typeface="Times New Roman" pitchFamily="18" charset="0"/>
              </a:rPr>
              <a:t>zákonosti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je vyjadrením povinnosti správnych orgánov úplne a presne zistiť skutočný stav prejednávanej </a:t>
            </a: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veci a až potom rozhodnúť</a:t>
            </a:r>
          </a:p>
          <a:p>
            <a:pPr>
              <a:buNone/>
            </a:pPr>
            <a:endParaRPr lang="sk-SK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Zásada materiálnej pravdy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1857364"/>
            <a:ext cx="8229600" cy="4525963"/>
          </a:xfrm>
        </p:spPr>
        <p:txBody>
          <a:bodyPr>
            <a:normAutofit/>
          </a:bodyPr>
          <a:lstStyle/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právne </a:t>
            </a:r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orgány </a:t>
            </a: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 sú povinné </a:t>
            </a:r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postupovať v konaní v úzkej súčinnosti s občanmi a organizáciami</a:t>
            </a:r>
            <a:r>
              <a:rPr lang="sk-SK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a dať im vždy príležitosť, aby mohli svoje práva a záujmy hájiť. Pritom je správny orgán povinný postupovať tak, aby jeho klient neutrpel ujmu</a:t>
            </a:r>
            <a:r>
              <a:rPr lang="sk-SK" i="1" dirty="0"/>
              <a:t>.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Zásada aktívnej súčinnosti účastníkov konania: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/>
          <a:lstStyle/>
          <a:p>
            <a:r>
              <a:rPr lang="sk-SK" dirty="0"/>
              <a:t> </a:t>
            </a:r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Správne orgány sú v súlade s touto zásadou povinné zaoberať sa každou vecou svedomito a zodpovedne a použitím vhodných prostriedkov ju vybaviť správne, včas a bez zbytočných prieťahov.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Zásada hospodárnosti a rýchlosti konania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je reflexiou ústavnej zásady rovnosti pred zákonom a znamená, že účastníci konania majú v konaní pred správnym </a:t>
            </a: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orgánom rovnaké </a:t>
            </a:r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procesné práva a povinnosti.</a:t>
            </a:r>
          </a:p>
          <a:p>
            <a:pPr>
              <a:buNone/>
            </a:pPr>
            <a:endParaRPr lang="sk-SK" sz="3200" i="1" dirty="0">
              <a:latin typeface="Times New Roman" pitchFamily="18" charset="0"/>
              <a:cs typeface="Times New Roman" pitchFamily="18" charset="0"/>
            </a:endParaRPr>
          </a:p>
          <a:p>
            <a:endParaRPr lang="sk-SK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Zásada rovnosti účastníkov v konaní: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Povinnosť zhromažďovať vykonávať a hodnotiť každý dôkaz samostatne a následne potom všetky dôkazy podľa správnej úvahy vo vzájomných súvislostiach. </a:t>
            </a:r>
            <a:endParaRPr lang="sk-SK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Zásada voľného hodnotenia dôkazov: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i="1" dirty="0" smtClean="0">
                <a:latin typeface="Times New Roman" pitchFamily="18" charset="0"/>
                <a:cs typeface="Times New Roman" pitchFamily="18" charset="0"/>
              </a:rPr>
              <a:t>Ustanovuje, že proti každému prvostupňovému rozhodnutiu je prípustný riadny opravný prostriedok, ak zákon neustanoví inak. </a:t>
            </a:r>
            <a:endParaRPr lang="sk-SK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Zásada dvojstupňového konania:</a:t>
            </a:r>
            <a:endParaRPr lang="sk-SK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216</TotalTime>
  <Words>277</Words>
  <Application>Microsoft Office PowerPoint</Application>
  <PresentationFormat>Prezentácia na obrazovke (4:3)</PresentationFormat>
  <Paragraphs>45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18</vt:i4>
      </vt:variant>
    </vt:vector>
  </HeadingPairs>
  <TitlesOfParts>
    <vt:vector size="20" baseType="lpstr">
      <vt:lpstr>Hala</vt:lpstr>
      <vt:lpstr>Motív Office</vt:lpstr>
      <vt:lpstr>Základné zásady správneho konania </vt:lpstr>
      <vt:lpstr>Snímka 2</vt:lpstr>
      <vt:lpstr>Zásada zákonosti:</vt:lpstr>
      <vt:lpstr>Zásada materiálnej pravdy</vt:lpstr>
      <vt:lpstr>Zásada aktívnej súčinnosti účastníkov konania:</vt:lpstr>
      <vt:lpstr>Zásada hospodárnosti a rýchlosti konania</vt:lpstr>
      <vt:lpstr>Zásada rovnosti účastníkov v konaní:</vt:lpstr>
      <vt:lpstr>Zásada voľného hodnotenia dôkazov:</vt:lpstr>
      <vt:lpstr>Zásada dvojstupňového konania:</vt:lpstr>
      <vt:lpstr>Ďalšie zásady:</vt:lpstr>
      <vt:lpstr>Dispozičná zásada:</vt:lpstr>
      <vt:lpstr>Zásada oficiality</vt:lpstr>
      <vt:lpstr>Zásada koncetrácie konania:</vt:lpstr>
      <vt:lpstr>Zásada aktívnej účasti účastníkov konania </vt:lpstr>
      <vt:lpstr>Zásada písomnosti</vt:lpstr>
      <vt:lpstr>Zásada verejnosti a neverejnosti konania: </vt:lpstr>
      <vt:lpstr>Zdroje:</vt:lpstr>
      <vt:lpstr>Snímka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zásady správneho konania</dc:title>
  <dc:creator>janka</dc:creator>
  <cp:lastModifiedBy>janka</cp:lastModifiedBy>
  <cp:revision>22</cp:revision>
  <dcterms:created xsi:type="dcterms:W3CDTF">2012-10-27T13:43:55Z</dcterms:created>
  <dcterms:modified xsi:type="dcterms:W3CDTF">2012-10-27T17:20:49Z</dcterms:modified>
</cp:coreProperties>
</file>