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91AB2-BFF8-41D1-9408-D4B27EB2C4CE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67506-AE7B-43BD-B136-B3F6AECBD51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A5E563-10D5-49DA-AE1F-69C546C2C9BD}" type="datetimeFigureOut">
              <a:rPr lang="cs-CZ" smtClean="0"/>
              <a:pPr/>
              <a:t>16.3.2009</a:t>
            </a:fld>
            <a:endParaRPr lang="cs-CZ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B9CB6E-3551-430C-8FF1-3ECB042428B0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4282" y="2000240"/>
            <a:ext cx="8458200" cy="1928826"/>
          </a:xfrm>
        </p:spPr>
        <p:txBody>
          <a:bodyPr>
            <a:normAutofit fontScale="90000"/>
          </a:bodyPr>
          <a:lstStyle/>
          <a:p>
            <a:pPr algn="l"/>
            <a:r>
              <a:rPr lang="sk-S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Základné zásady </a:t>
            </a:r>
            <a:br>
              <a:rPr lang="sk-S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správneho konania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(právo)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282" y="5643554"/>
            <a:ext cx="3286148" cy="1214446"/>
          </a:xfrm>
        </p:spPr>
        <p:txBody>
          <a:bodyPr>
            <a:normAutofit fontScale="92500"/>
          </a:bodyPr>
          <a:lstStyle/>
          <a:p>
            <a:pPr algn="l"/>
            <a:r>
              <a:rPr lang="sk-SK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Ľubica </a:t>
            </a:r>
            <a:r>
              <a:rPr lang="sk-SK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Štofanová</a:t>
            </a:r>
            <a:endParaRPr lang="sk-SK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sk-SK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MAN37</a:t>
            </a:r>
            <a:endParaRPr lang="cs-CZ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0" y="2857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Akadémia ozbrojených síl gen. M. R. Štefánika, Liptovský Mikuláš</a:t>
            </a:r>
            <a:endParaRPr lang="cs-CZ" b="1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15140" y="5857892"/>
            <a:ext cx="1920240" cy="772936"/>
          </a:xfrm>
        </p:spPr>
        <p:txBody>
          <a:bodyPr/>
          <a:lstStyle/>
          <a:p>
            <a:r>
              <a:rPr lang="cs-CZ" sz="2400" dirty="0" smtClean="0">
                <a:solidFill>
                  <a:schemeClr val="tx1"/>
                </a:solidFill>
              </a:rPr>
              <a:t>17.3.2009</a:t>
            </a:r>
            <a:endParaRPr lang="cs-CZ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8129590" cy="1828800"/>
          </a:xfrm>
        </p:spPr>
        <p:txBody>
          <a:bodyPr>
            <a:noAutofit/>
          </a:bodyPr>
          <a:lstStyle/>
          <a:p>
            <a:r>
              <a:rPr lang="sk-SK" dirty="0" smtClean="0"/>
              <a:t>Ďakujem za pozornosť!!!</a:t>
            </a:r>
            <a:endParaRPr lang="cs-CZ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9058" y="2857496"/>
            <a:ext cx="4572000" cy="1454888"/>
          </a:xfrm>
        </p:spPr>
        <p:txBody>
          <a:bodyPr>
            <a:normAutofit/>
          </a:bodyPr>
          <a:lstStyle/>
          <a:p>
            <a:r>
              <a:rPr lang="sk-SK" sz="4000" b="1" dirty="0" smtClean="0"/>
              <a:t>Otázky???</a:t>
            </a:r>
            <a:endParaRPr lang="cs-CZ" sz="4000" b="1" dirty="0"/>
          </a:p>
        </p:txBody>
      </p:sp>
      <p:pic>
        <p:nvPicPr>
          <p:cNvPr id="4" name="Obrázok 3" descr="karikatura-r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500041"/>
            <a:ext cx="2062342" cy="27860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rmAutofit/>
          </a:bodyPr>
          <a:lstStyle/>
          <a:p>
            <a:r>
              <a:rPr lang="sk-SK" dirty="0" smtClean="0"/>
              <a:t>Procesné zásady sú všeobecné základné princípy, ktoré vyjadrujú charakter konania ako demokratického právneho procesu.</a:t>
            </a:r>
          </a:p>
          <a:p>
            <a:endParaRPr lang="sk-SK" dirty="0" smtClean="0"/>
          </a:p>
          <a:p>
            <a:r>
              <a:rPr lang="sk-SK" b="1" dirty="0" smtClean="0">
                <a:solidFill>
                  <a:schemeClr val="accent4">
                    <a:lumMod val="50000"/>
                  </a:schemeClr>
                </a:solidFill>
              </a:rPr>
              <a:t>základné pravidlá konania</a:t>
            </a:r>
            <a:endParaRPr lang="sk-SK" dirty="0" smtClean="0"/>
          </a:p>
          <a:p>
            <a:pPr lvl="1"/>
            <a:r>
              <a:rPr lang="sk-SK" b="1" i="1" dirty="0" smtClean="0"/>
              <a:t>§ 3 a 4 zákona č. 71/1967 Zb. o správnom konaní</a:t>
            </a:r>
            <a:r>
              <a:rPr lang="sk-SK" i="1" dirty="0" smtClean="0"/>
              <a:t>,</a:t>
            </a:r>
          </a:p>
          <a:p>
            <a:pPr lvl="1"/>
            <a:r>
              <a:rPr lang="sk-SK" dirty="0" smtClean="0"/>
              <a:t>sú formulované všeobecne, majú však reálny právny dosah,</a:t>
            </a:r>
          </a:p>
          <a:p>
            <a:pPr lvl="1"/>
            <a:r>
              <a:rPr lang="sk-SK" dirty="0" smtClean="0"/>
              <a:t>sú právne záväzné pre celé konanie a všetky jeho štádiá a všetky správne orgány,</a:t>
            </a:r>
          </a:p>
          <a:p>
            <a:pPr lvl="1"/>
            <a:r>
              <a:rPr lang="sk-SK" dirty="0" smtClean="0"/>
              <a:t>ich porušenie môže byť dôvodom pre zmenu alebo zrušenie rozhodnutia vydaného v takomto konaní.</a:t>
            </a:r>
          </a:p>
          <a:p>
            <a:r>
              <a:rPr lang="sk-SK" b="1" dirty="0" smtClean="0">
                <a:solidFill>
                  <a:schemeClr val="accent4">
                    <a:lumMod val="50000"/>
                  </a:schemeClr>
                </a:solidFill>
              </a:rPr>
              <a:t>ďalšie zásady </a:t>
            </a:r>
            <a:r>
              <a:rPr lang="sk-SK" dirty="0" smtClean="0"/>
              <a:t>nie sú v zákone vyjadrené, ale sú obsiahnuté v iných ustanoveniach. </a:t>
            </a:r>
            <a:endParaRPr lang="cs-CZ" dirty="0" smtClean="0"/>
          </a:p>
          <a:p>
            <a:endParaRPr lang="cs-CZ" dirty="0" smtClean="0"/>
          </a:p>
          <a:p>
            <a:endParaRPr lang="sk-SK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Správne orgány postupujú v konaní v súlade so zákonmi a inými  právnymi predpismi. Sú povinné chrániť záujmy štátu a spoločnosti, práva a záujmy FO a PO a dôsledne vyžadovať plnenie ich povinnosti.  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Zásada zákonnosti (§ 3 ods. 1 SP) 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Správne orgány sú povinné postupovať v konaní v úzkej súčinnosti s účastníkmi konania, zúčastnenými osobami a inými osobami, ktorých sa konanie týka, a dať im vždy príležitosť, aby mohli svoje práva a záujmy účinne obhajovať, najmä sa vyjadriť k podkladu rozhodnutia, a uplatniť svoje návrhy. Účastníkom konania, zúčastneným osobám a iným osobám, ktorých sa konanie týka, musia správne orgány poskytovať pomoc a poučenia, aby pre neznalosť právnych predpisov neutrpeli v konaní ujmu. 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Zásada aktívnej súčinnosti účastníkov konania (§ 3 ods. 2 SP) 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500" dirty="0" err="1" smtClean="0"/>
              <a:t>Správne</a:t>
            </a:r>
            <a:r>
              <a:rPr lang="cs-CZ" sz="2500" dirty="0" smtClean="0"/>
              <a:t> orgány </a:t>
            </a:r>
            <a:r>
              <a:rPr lang="cs-CZ" sz="2500" dirty="0" err="1" smtClean="0"/>
              <a:t>sú</a:t>
            </a:r>
            <a:r>
              <a:rPr lang="cs-CZ" sz="2500" dirty="0" smtClean="0"/>
              <a:t> povinné </a:t>
            </a:r>
            <a:r>
              <a:rPr lang="cs-CZ" sz="2500" dirty="0" err="1" smtClean="0"/>
              <a:t>svedomite</a:t>
            </a:r>
            <a:r>
              <a:rPr lang="cs-CZ" sz="2500" dirty="0" smtClean="0"/>
              <a:t> a </a:t>
            </a:r>
            <a:r>
              <a:rPr lang="cs-CZ" sz="2500" dirty="0" err="1" smtClean="0"/>
              <a:t>zodpovedne</a:t>
            </a:r>
            <a:r>
              <a:rPr lang="cs-CZ" sz="2500" dirty="0" smtClean="0"/>
              <a:t> </a:t>
            </a:r>
            <a:r>
              <a:rPr lang="cs-CZ" sz="2500" dirty="0" err="1" smtClean="0"/>
              <a:t>sa</a:t>
            </a:r>
            <a:r>
              <a:rPr lang="cs-CZ" sz="2500" dirty="0" smtClean="0"/>
              <a:t> </a:t>
            </a:r>
            <a:r>
              <a:rPr lang="cs-CZ" sz="2500" dirty="0" err="1" smtClean="0"/>
              <a:t>zaoberať</a:t>
            </a:r>
            <a:r>
              <a:rPr lang="cs-CZ" sz="2500" dirty="0" smtClean="0"/>
              <a:t> každou </a:t>
            </a:r>
            <a:r>
              <a:rPr lang="cs-CZ" sz="2500" dirty="0" err="1" smtClean="0"/>
              <a:t>vecou</a:t>
            </a:r>
            <a:r>
              <a:rPr lang="cs-CZ" sz="2500" dirty="0" smtClean="0"/>
              <a:t>, </a:t>
            </a:r>
            <a:r>
              <a:rPr lang="cs-CZ" sz="2500" dirty="0" err="1" smtClean="0"/>
              <a:t>ktorá</a:t>
            </a:r>
            <a:r>
              <a:rPr lang="cs-CZ" sz="2500" dirty="0" smtClean="0"/>
              <a:t> je </a:t>
            </a:r>
            <a:r>
              <a:rPr lang="cs-CZ" sz="2500" dirty="0" err="1" smtClean="0"/>
              <a:t>predmetom</a:t>
            </a:r>
            <a:r>
              <a:rPr lang="cs-CZ" sz="2500" dirty="0" smtClean="0"/>
              <a:t> </a:t>
            </a:r>
            <a:r>
              <a:rPr lang="cs-CZ" sz="2500" dirty="0" err="1" smtClean="0"/>
              <a:t>konania</a:t>
            </a:r>
            <a:r>
              <a:rPr lang="cs-CZ" sz="2500" dirty="0" smtClean="0"/>
              <a:t>, </a:t>
            </a:r>
            <a:r>
              <a:rPr lang="cs-CZ" sz="2500" dirty="0" err="1" smtClean="0"/>
              <a:t>vybaviť</a:t>
            </a:r>
            <a:r>
              <a:rPr lang="cs-CZ" sz="2500" dirty="0" smtClean="0"/>
              <a:t> </a:t>
            </a:r>
            <a:r>
              <a:rPr lang="cs-CZ" sz="2500" dirty="0" err="1" smtClean="0"/>
              <a:t>ju</a:t>
            </a:r>
            <a:endParaRPr lang="cs-CZ" sz="2500" dirty="0" smtClean="0"/>
          </a:p>
          <a:p>
            <a:pPr>
              <a:buNone/>
            </a:pPr>
            <a:r>
              <a:rPr lang="cs-CZ" sz="2500" dirty="0" smtClean="0"/>
              <a:t>	včas a bez </a:t>
            </a:r>
            <a:r>
              <a:rPr lang="cs-CZ" sz="2500" dirty="0" err="1" smtClean="0"/>
              <a:t>zbytočných</a:t>
            </a:r>
            <a:r>
              <a:rPr lang="cs-CZ" sz="2500" dirty="0" smtClean="0"/>
              <a:t> </a:t>
            </a:r>
            <a:r>
              <a:rPr lang="cs-CZ" sz="2500" dirty="0" err="1" smtClean="0"/>
              <a:t>prieťahov</a:t>
            </a:r>
            <a:r>
              <a:rPr lang="cs-CZ" sz="2500" dirty="0" smtClean="0"/>
              <a:t> a </a:t>
            </a:r>
            <a:r>
              <a:rPr lang="cs-CZ" sz="2500" dirty="0" err="1" smtClean="0"/>
              <a:t>použiť</a:t>
            </a:r>
            <a:r>
              <a:rPr lang="cs-CZ" sz="2500" dirty="0" smtClean="0"/>
              <a:t> </a:t>
            </a:r>
            <a:r>
              <a:rPr lang="cs-CZ" sz="2500" dirty="0" err="1" smtClean="0"/>
              <a:t>najvhodnejšie</a:t>
            </a:r>
            <a:r>
              <a:rPr lang="cs-CZ" sz="2500" dirty="0" smtClean="0"/>
              <a:t> </a:t>
            </a:r>
            <a:r>
              <a:rPr lang="cs-CZ" sz="2500" dirty="0" err="1" smtClean="0"/>
              <a:t>prostriedky</a:t>
            </a:r>
            <a:r>
              <a:rPr lang="cs-CZ" sz="2500" dirty="0" smtClean="0"/>
              <a:t>, </a:t>
            </a:r>
            <a:r>
              <a:rPr lang="cs-CZ" sz="2500" dirty="0" err="1" smtClean="0"/>
              <a:t>ktoré</a:t>
            </a:r>
            <a:r>
              <a:rPr lang="cs-CZ" sz="2500" dirty="0" smtClean="0"/>
              <a:t> </a:t>
            </a:r>
            <a:r>
              <a:rPr lang="cs-CZ" sz="2500" dirty="0" err="1" smtClean="0"/>
              <a:t>vedú</a:t>
            </a:r>
            <a:r>
              <a:rPr lang="cs-CZ" sz="2500" dirty="0" smtClean="0"/>
              <a:t> k </a:t>
            </a:r>
            <a:r>
              <a:rPr lang="cs-CZ" sz="2500" dirty="0" err="1" smtClean="0"/>
              <a:t>správnemu</a:t>
            </a:r>
            <a:r>
              <a:rPr lang="cs-CZ" sz="2500" dirty="0" smtClean="0"/>
              <a:t> </a:t>
            </a:r>
            <a:r>
              <a:rPr lang="cs-CZ" sz="2500" dirty="0" err="1" smtClean="0"/>
              <a:t>vybaveniu</a:t>
            </a:r>
            <a:r>
              <a:rPr lang="cs-CZ" sz="2500" dirty="0" smtClean="0"/>
              <a:t> </a:t>
            </a:r>
            <a:r>
              <a:rPr lang="cs-CZ" sz="2500" dirty="0" err="1" smtClean="0"/>
              <a:t>veci</a:t>
            </a:r>
            <a:r>
              <a:rPr lang="cs-CZ" sz="2500" dirty="0" smtClean="0"/>
              <a:t>. </a:t>
            </a:r>
            <a:r>
              <a:rPr lang="cs-CZ" sz="2500" dirty="0" err="1" smtClean="0"/>
              <a:t>Ak</a:t>
            </a:r>
            <a:r>
              <a:rPr lang="cs-CZ" sz="2500" dirty="0" smtClean="0"/>
              <a:t> to povaha</a:t>
            </a:r>
          </a:p>
          <a:p>
            <a:pPr>
              <a:buNone/>
            </a:pPr>
            <a:r>
              <a:rPr lang="cs-CZ" sz="2500" dirty="0" smtClean="0"/>
              <a:t>	</a:t>
            </a:r>
            <a:r>
              <a:rPr lang="cs-CZ" sz="2500" dirty="0" err="1" smtClean="0"/>
              <a:t>veci</a:t>
            </a:r>
            <a:r>
              <a:rPr lang="cs-CZ" sz="2500" dirty="0" smtClean="0"/>
              <a:t> </a:t>
            </a:r>
            <a:r>
              <a:rPr lang="cs-CZ" sz="2500" dirty="0" err="1" smtClean="0"/>
              <a:t>pripúšťa</a:t>
            </a:r>
            <a:r>
              <a:rPr lang="cs-CZ" sz="2500" dirty="0" smtClean="0"/>
              <a:t>, má </a:t>
            </a:r>
            <a:r>
              <a:rPr lang="cs-CZ" sz="2500" dirty="0" err="1" smtClean="0"/>
              <a:t>sa</a:t>
            </a:r>
            <a:r>
              <a:rPr lang="cs-CZ" sz="2500" dirty="0" smtClean="0"/>
              <a:t> </a:t>
            </a:r>
            <a:r>
              <a:rPr lang="cs-CZ" sz="2500" dirty="0" err="1" smtClean="0"/>
              <a:t>správny</a:t>
            </a:r>
            <a:r>
              <a:rPr lang="cs-CZ" sz="2500" dirty="0" smtClean="0"/>
              <a:t> orgán vždy </a:t>
            </a:r>
            <a:r>
              <a:rPr lang="cs-CZ" sz="2500" dirty="0" err="1" smtClean="0"/>
              <a:t>pokúsiť</a:t>
            </a:r>
            <a:r>
              <a:rPr lang="cs-CZ" sz="2500" dirty="0" smtClean="0"/>
              <a:t> o jej </a:t>
            </a:r>
            <a:r>
              <a:rPr lang="cs-CZ" sz="2500" dirty="0" err="1" smtClean="0"/>
              <a:t>zmierne</a:t>
            </a:r>
            <a:r>
              <a:rPr lang="cs-CZ" sz="2500" dirty="0" smtClean="0"/>
              <a:t> </a:t>
            </a:r>
            <a:r>
              <a:rPr lang="cs-CZ" sz="2500" dirty="0" err="1" smtClean="0"/>
              <a:t>vybavenie</a:t>
            </a:r>
            <a:r>
              <a:rPr lang="cs-CZ" sz="2500" dirty="0" smtClean="0"/>
              <a:t>. </a:t>
            </a:r>
            <a:r>
              <a:rPr lang="cs-CZ" sz="2500" dirty="0" err="1" smtClean="0"/>
              <a:t>Správne</a:t>
            </a:r>
            <a:r>
              <a:rPr lang="cs-CZ" sz="2500" dirty="0" smtClean="0"/>
              <a:t> orgány </a:t>
            </a:r>
            <a:r>
              <a:rPr lang="cs-CZ" sz="2500" dirty="0" err="1" smtClean="0"/>
              <a:t>dbajú</a:t>
            </a:r>
            <a:r>
              <a:rPr lang="cs-CZ" sz="2500" dirty="0" smtClean="0"/>
              <a:t> na to, aby </a:t>
            </a:r>
            <a:r>
              <a:rPr lang="cs-CZ" sz="2500" dirty="0" err="1" smtClean="0"/>
              <a:t>konanie</a:t>
            </a:r>
            <a:r>
              <a:rPr lang="cs-CZ" sz="2500" dirty="0" smtClean="0"/>
              <a:t> </a:t>
            </a:r>
            <a:r>
              <a:rPr lang="cs-CZ" sz="2500" dirty="0" err="1" smtClean="0"/>
              <a:t>prebiehalo</a:t>
            </a:r>
            <a:endParaRPr lang="cs-CZ" sz="2500" dirty="0" smtClean="0"/>
          </a:p>
          <a:p>
            <a:pPr>
              <a:buNone/>
            </a:pPr>
            <a:r>
              <a:rPr lang="cs-CZ" sz="2500" dirty="0" smtClean="0"/>
              <a:t>	</a:t>
            </a:r>
            <a:r>
              <a:rPr lang="cs-CZ" sz="2500" dirty="0" err="1" smtClean="0"/>
              <a:t>hospodárne</a:t>
            </a:r>
            <a:r>
              <a:rPr lang="cs-CZ" sz="2500" dirty="0" smtClean="0"/>
              <a:t> a bez </a:t>
            </a:r>
            <a:r>
              <a:rPr lang="cs-CZ" sz="2500" dirty="0" err="1" smtClean="0"/>
              <a:t>zbytočného</a:t>
            </a:r>
            <a:r>
              <a:rPr lang="cs-CZ" sz="2500" dirty="0" smtClean="0"/>
              <a:t> </a:t>
            </a:r>
            <a:r>
              <a:rPr lang="cs-CZ" sz="2500" dirty="0" err="1" smtClean="0"/>
              <a:t>zaťažovania</a:t>
            </a:r>
            <a:r>
              <a:rPr lang="cs-CZ" sz="2500" dirty="0" smtClean="0"/>
              <a:t> </a:t>
            </a:r>
            <a:r>
              <a:rPr lang="cs-CZ" sz="2500" dirty="0" err="1" smtClean="0"/>
              <a:t>účastníkov</a:t>
            </a:r>
            <a:r>
              <a:rPr lang="cs-CZ" sz="2500" dirty="0" smtClean="0"/>
              <a:t> </a:t>
            </a:r>
            <a:r>
              <a:rPr lang="cs-CZ" sz="2500" dirty="0" err="1" smtClean="0"/>
              <a:t>konania</a:t>
            </a:r>
            <a:r>
              <a:rPr lang="cs-CZ" sz="2500" dirty="0" smtClean="0"/>
              <a:t> a </a:t>
            </a:r>
            <a:r>
              <a:rPr lang="cs-CZ" sz="2500" dirty="0" err="1" smtClean="0"/>
              <a:t>iných</a:t>
            </a:r>
            <a:r>
              <a:rPr lang="cs-CZ" sz="2500" dirty="0" smtClean="0"/>
              <a:t> </a:t>
            </a:r>
            <a:r>
              <a:rPr lang="cs-CZ" sz="2500" dirty="0" err="1" smtClean="0"/>
              <a:t>osôb</a:t>
            </a:r>
            <a:r>
              <a:rPr lang="cs-CZ" sz="2500" dirty="0" smtClean="0"/>
              <a:t>.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143000"/>
          </a:xfrm>
        </p:spPr>
        <p:txBody>
          <a:bodyPr>
            <a:noAutofit/>
          </a:bodyPr>
          <a:lstStyle/>
          <a:p>
            <a:r>
              <a:rPr lang="sk-SK" sz="2800" dirty="0" smtClean="0"/>
              <a:t>Zásada rýchlosti a hospodárnosti  konania a zmierneho vybavenia veci (§ 3 ods. 3 SP) </a:t>
            </a:r>
            <a:endParaRPr lang="cs-CZ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28596" y="3000373"/>
            <a:ext cx="8229600" cy="3000396"/>
          </a:xfrm>
        </p:spPr>
        <p:txBody>
          <a:bodyPr/>
          <a:lstStyle/>
          <a:p>
            <a:r>
              <a:rPr lang="cs-CZ" dirty="0" err="1" smtClean="0"/>
              <a:t>Rozhodnutie</a:t>
            </a:r>
            <a:r>
              <a:rPr lang="cs-CZ" dirty="0" smtClean="0"/>
              <a:t> </a:t>
            </a:r>
            <a:r>
              <a:rPr lang="cs-CZ" dirty="0" err="1" smtClean="0"/>
              <a:t>správnych</a:t>
            </a:r>
            <a:r>
              <a:rPr lang="cs-CZ" dirty="0" smtClean="0"/>
              <a:t> </a:t>
            </a:r>
            <a:r>
              <a:rPr lang="cs-CZ" dirty="0" err="1" smtClean="0"/>
              <a:t>orgánov</a:t>
            </a:r>
            <a:r>
              <a:rPr lang="cs-CZ" dirty="0" smtClean="0"/>
              <a:t> musí </a:t>
            </a:r>
            <a:r>
              <a:rPr lang="cs-CZ" dirty="0" err="1" smtClean="0"/>
              <a:t>vychádzať</a:t>
            </a:r>
            <a:r>
              <a:rPr lang="cs-CZ" dirty="0" smtClean="0"/>
              <a:t> </a:t>
            </a:r>
            <a:r>
              <a:rPr lang="cs-CZ" dirty="0" err="1" smtClean="0"/>
              <a:t>zo</a:t>
            </a:r>
            <a:r>
              <a:rPr lang="cs-CZ" dirty="0" smtClean="0"/>
              <a:t> </a:t>
            </a:r>
            <a:r>
              <a:rPr lang="cs-CZ" dirty="0" err="1" smtClean="0"/>
              <a:t>spoľahlivo</a:t>
            </a:r>
            <a:r>
              <a:rPr lang="cs-CZ" dirty="0" smtClean="0"/>
              <a:t> </a:t>
            </a:r>
            <a:r>
              <a:rPr lang="cs-CZ" dirty="0" err="1" smtClean="0"/>
              <a:t>zisteného</a:t>
            </a:r>
            <a:r>
              <a:rPr lang="cs-CZ" dirty="0" smtClean="0"/>
              <a:t> stavu </a:t>
            </a:r>
            <a:r>
              <a:rPr lang="cs-CZ" dirty="0" err="1" smtClean="0"/>
              <a:t>veci</a:t>
            </a:r>
            <a:r>
              <a:rPr lang="cs-CZ" dirty="0" smtClean="0"/>
              <a:t>. </a:t>
            </a:r>
            <a:r>
              <a:rPr lang="cs-CZ" dirty="0" err="1" smtClean="0"/>
              <a:t>Správne</a:t>
            </a:r>
            <a:r>
              <a:rPr lang="cs-CZ" dirty="0" smtClean="0"/>
              <a:t> orgány </a:t>
            </a:r>
            <a:r>
              <a:rPr lang="cs-CZ" dirty="0" err="1" smtClean="0"/>
              <a:t>dbajú</a:t>
            </a:r>
            <a:r>
              <a:rPr lang="cs-CZ" dirty="0" smtClean="0"/>
              <a:t> o to, aby v</a:t>
            </a:r>
          </a:p>
          <a:p>
            <a:pPr>
              <a:buNone/>
            </a:pPr>
            <a:r>
              <a:rPr lang="cs-CZ" dirty="0" smtClean="0"/>
              <a:t>	rozhodovaní o </a:t>
            </a:r>
            <a:r>
              <a:rPr lang="cs-CZ" dirty="0" err="1" smtClean="0"/>
              <a:t>skutkovo</a:t>
            </a:r>
            <a:r>
              <a:rPr lang="cs-CZ" dirty="0" smtClean="0"/>
              <a:t> </a:t>
            </a:r>
            <a:r>
              <a:rPr lang="cs-CZ" dirty="0" err="1" smtClean="0"/>
              <a:t>zhodných</a:t>
            </a:r>
            <a:r>
              <a:rPr lang="cs-CZ" dirty="0" smtClean="0"/>
              <a:t> </a:t>
            </a:r>
            <a:r>
              <a:rPr lang="cs-CZ" dirty="0" err="1" smtClean="0"/>
              <a:t>alebo</a:t>
            </a:r>
            <a:r>
              <a:rPr lang="cs-CZ" dirty="0" smtClean="0"/>
              <a:t> podobných </a:t>
            </a:r>
            <a:r>
              <a:rPr lang="cs-CZ" dirty="0" err="1" smtClean="0"/>
              <a:t>prípadoch</a:t>
            </a:r>
            <a:r>
              <a:rPr lang="cs-CZ" dirty="0" smtClean="0"/>
              <a:t> nevznikali </a:t>
            </a:r>
            <a:r>
              <a:rPr lang="cs-CZ" dirty="0" err="1" smtClean="0"/>
              <a:t>neodôvodnené</a:t>
            </a:r>
            <a:r>
              <a:rPr lang="cs-CZ" dirty="0" smtClean="0"/>
              <a:t> </a:t>
            </a:r>
            <a:r>
              <a:rPr lang="cs-CZ" dirty="0" err="1" smtClean="0"/>
              <a:t>rozdiely</a:t>
            </a:r>
            <a:r>
              <a:rPr lang="cs-CZ" dirty="0" smtClean="0"/>
              <a:t>.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42876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Zásada materiálnej (objektívnej) pravdy (§ 3 ods. 4 SP) </a:t>
            </a:r>
            <a:br>
              <a:rPr lang="sk-SK" dirty="0" smtClean="0"/>
            </a:br>
            <a:r>
              <a:rPr lang="sk-SK" dirty="0" smtClean="0"/>
              <a:t>Zásada materiálnej rovnosti          (§ 3 ods. 4 SP) 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 smtClean="0"/>
              <a:t>Správne</a:t>
            </a:r>
            <a:r>
              <a:rPr lang="cs-CZ" dirty="0" smtClean="0"/>
              <a:t> orgány </a:t>
            </a:r>
            <a:r>
              <a:rPr lang="cs-CZ" dirty="0" err="1" smtClean="0"/>
              <a:t>sú</a:t>
            </a:r>
            <a:r>
              <a:rPr lang="cs-CZ" dirty="0" smtClean="0"/>
              <a:t> povinné na </a:t>
            </a:r>
            <a:r>
              <a:rPr lang="cs-CZ" dirty="0" err="1" smtClean="0"/>
              <a:t>úradnej</a:t>
            </a:r>
            <a:r>
              <a:rPr lang="cs-CZ" dirty="0" smtClean="0"/>
              <a:t> tabuli </a:t>
            </a:r>
            <a:r>
              <a:rPr lang="cs-CZ" dirty="0" err="1" smtClean="0"/>
              <a:t>správneho</a:t>
            </a:r>
            <a:r>
              <a:rPr lang="cs-CZ" dirty="0" smtClean="0"/>
              <a:t> orgánu, na internete, </a:t>
            </a:r>
            <a:r>
              <a:rPr lang="cs-CZ" dirty="0" err="1" smtClean="0"/>
              <a:t>ak</a:t>
            </a:r>
            <a:r>
              <a:rPr lang="cs-CZ" dirty="0" smtClean="0"/>
              <a:t> </a:t>
            </a:r>
            <a:r>
              <a:rPr lang="cs-CZ" dirty="0" err="1" smtClean="0"/>
              <a:t>majú</a:t>
            </a:r>
            <a:r>
              <a:rPr lang="cs-CZ" dirty="0" smtClean="0"/>
              <a:t> k </a:t>
            </a:r>
            <a:r>
              <a:rPr lang="cs-CZ" dirty="0" err="1" smtClean="0"/>
              <a:t>nemu</a:t>
            </a:r>
            <a:r>
              <a:rPr lang="cs-CZ" dirty="0" smtClean="0"/>
              <a:t> </a:t>
            </a:r>
            <a:r>
              <a:rPr lang="cs-CZ" dirty="0" err="1" smtClean="0"/>
              <a:t>prístup</a:t>
            </a:r>
            <a:r>
              <a:rPr lang="cs-CZ" dirty="0" smtClean="0"/>
              <a:t>, </a:t>
            </a:r>
            <a:r>
              <a:rPr lang="cs-CZ" dirty="0" err="1" smtClean="0"/>
              <a:t>prípadne</a:t>
            </a:r>
            <a:r>
              <a:rPr lang="cs-CZ" dirty="0" smtClean="0"/>
              <a:t> aj </a:t>
            </a:r>
            <a:r>
              <a:rPr lang="cs-CZ" dirty="0" err="1" smtClean="0"/>
              <a:t>iným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	vhodným </a:t>
            </a:r>
            <a:r>
              <a:rPr lang="cs-CZ" dirty="0" err="1" smtClean="0"/>
              <a:t>spôsobom</a:t>
            </a:r>
            <a:r>
              <a:rPr lang="cs-CZ" dirty="0" smtClean="0"/>
              <a:t> </a:t>
            </a:r>
            <a:r>
              <a:rPr lang="cs-CZ" dirty="0" err="1" smtClean="0"/>
              <a:t>zrozumiteľne</a:t>
            </a:r>
            <a:r>
              <a:rPr lang="cs-CZ" dirty="0" smtClean="0"/>
              <a:t> a včas </a:t>
            </a:r>
            <a:r>
              <a:rPr lang="cs-CZ" dirty="0" err="1" smtClean="0"/>
              <a:t>informovať</a:t>
            </a:r>
            <a:r>
              <a:rPr lang="cs-CZ" dirty="0" smtClean="0"/>
              <a:t> </a:t>
            </a:r>
            <a:r>
              <a:rPr lang="cs-CZ" dirty="0" err="1" smtClean="0"/>
              <a:t>verejnosť</a:t>
            </a:r>
            <a:r>
              <a:rPr lang="cs-CZ" dirty="0" smtClean="0"/>
              <a:t> o začatí, </a:t>
            </a:r>
            <a:r>
              <a:rPr lang="cs-CZ" dirty="0" err="1" smtClean="0"/>
              <a:t>uskutočňovaní</a:t>
            </a:r>
            <a:r>
              <a:rPr lang="cs-CZ" dirty="0" smtClean="0"/>
              <a:t> a o skončení </a:t>
            </a:r>
            <a:r>
              <a:rPr lang="cs-CZ" dirty="0" err="1" smtClean="0"/>
              <a:t>konania</a:t>
            </a:r>
            <a:r>
              <a:rPr lang="cs-CZ" dirty="0" smtClean="0"/>
              <a:t> </a:t>
            </a:r>
            <a:r>
              <a:rPr lang="cs-CZ" dirty="0" err="1" smtClean="0"/>
              <a:t>vo</a:t>
            </a:r>
            <a:r>
              <a:rPr lang="cs-CZ" dirty="0" smtClean="0"/>
              <a:t> </a:t>
            </a:r>
            <a:r>
              <a:rPr lang="cs-CZ" dirty="0" err="1" smtClean="0"/>
              <a:t>veciach</a:t>
            </a:r>
            <a:r>
              <a:rPr lang="cs-CZ" dirty="0" smtClean="0"/>
              <a:t>, </a:t>
            </a:r>
            <a:r>
              <a:rPr lang="cs-CZ" dirty="0" err="1" smtClean="0"/>
              <a:t>ktoré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err="1" smtClean="0"/>
              <a:t>sú</a:t>
            </a:r>
            <a:r>
              <a:rPr lang="cs-CZ" dirty="0" smtClean="0"/>
              <a:t> </a:t>
            </a:r>
            <a:r>
              <a:rPr lang="cs-CZ" dirty="0" err="1" smtClean="0"/>
              <a:t>predmetom</a:t>
            </a:r>
            <a:r>
              <a:rPr lang="cs-CZ" dirty="0" smtClean="0"/>
              <a:t> </a:t>
            </a:r>
            <a:r>
              <a:rPr lang="cs-CZ" dirty="0" err="1" smtClean="0"/>
              <a:t>záujmu</a:t>
            </a:r>
            <a:r>
              <a:rPr lang="cs-CZ" dirty="0" smtClean="0"/>
              <a:t> </a:t>
            </a:r>
            <a:r>
              <a:rPr lang="cs-CZ" dirty="0" err="1" smtClean="0"/>
              <a:t>verejnosti</a:t>
            </a:r>
            <a:r>
              <a:rPr lang="cs-CZ" dirty="0" smtClean="0"/>
              <a:t> </a:t>
            </a:r>
            <a:r>
              <a:rPr lang="cs-CZ" dirty="0" err="1" smtClean="0"/>
              <a:t>alebo</a:t>
            </a:r>
            <a:r>
              <a:rPr lang="cs-CZ" dirty="0" smtClean="0"/>
              <a:t> o </a:t>
            </a:r>
            <a:r>
              <a:rPr lang="cs-CZ" dirty="0" err="1" smtClean="0"/>
              <a:t>ktorých</a:t>
            </a:r>
            <a:r>
              <a:rPr lang="cs-CZ" dirty="0" smtClean="0"/>
              <a:t> to ustanovuje osobitný zákon. </a:t>
            </a:r>
            <a:r>
              <a:rPr lang="cs-CZ" dirty="0" err="1" smtClean="0"/>
              <a:t>Pritom</a:t>
            </a:r>
            <a:r>
              <a:rPr lang="cs-CZ" dirty="0" smtClean="0"/>
              <a:t> </a:t>
            </a:r>
            <a:r>
              <a:rPr lang="cs-CZ" dirty="0" err="1" smtClean="0"/>
              <a:t>sú</a:t>
            </a:r>
            <a:r>
              <a:rPr lang="cs-CZ" dirty="0" smtClean="0"/>
              <a:t> povinné </a:t>
            </a:r>
            <a:r>
              <a:rPr lang="cs-CZ" dirty="0" err="1" smtClean="0"/>
              <a:t>ochraňovať</a:t>
            </a:r>
            <a:r>
              <a:rPr lang="cs-CZ" dirty="0" smtClean="0"/>
              <a:t> práva a </a:t>
            </a:r>
            <a:r>
              <a:rPr lang="cs-CZ" dirty="0" err="1" smtClean="0"/>
              <a:t>právom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err="1" smtClean="0"/>
              <a:t>chránené</a:t>
            </a:r>
            <a:r>
              <a:rPr lang="cs-CZ" dirty="0" smtClean="0"/>
              <a:t> </a:t>
            </a:r>
            <a:r>
              <a:rPr lang="cs-CZ" dirty="0" err="1" smtClean="0"/>
              <a:t>záujmy</a:t>
            </a:r>
            <a:r>
              <a:rPr lang="cs-CZ" dirty="0" smtClean="0"/>
              <a:t> </a:t>
            </a:r>
            <a:r>
              <a:rPr lang="cs-CZ" dirty="0" err="1" smtClean="0"/>
              <a:t>účastníkov</a:t>
            </a:r>
            <a:r>
              <a:rPr lang="cs-CZ" dirty="0" smtClean="0"/>
              <a:t> </a:t>
            </a:r>
            <a:r>
              <a:rPr lang="cs-CZ" dirty="0" err="1" smtClean="0"/>
              <a:t>konania</a:t>
            </a:r>
            <a:r>
              <a:rPr lang="cs-CZ" dirty="0" smtClean="0"/>
              <a:t> a </a:t>
            </a:r>
            <a:r>
              <a:rPr lang="cs-CZ" dirty="0" err="1" smtClean="0"/>
              <a:t>iných</a:t>
            </a:r>
            <a:r>
              <a:rPr lang="cs-CZ" dirty="0" smtClean="0"/>
              <a:t> </a:t>
            </a:r>
            <a:r>
              <a:rPr lang="cs-CZ" dirty="0" err="1" smtClean="0"/>
              <a:t>osôb</a:t>
            </a:r>
            <a:r>
              <a:rPr lang="cs-CZ" dirty="0" smtClean="0"/>
              <a:t>. </a:t>
            </a:r>
            <a:r>
              <a:rPr lang="cs-CZ" dirty="0" err="1" smtClean="0"/>
              <a:t>Úradná</a:t>
            </a:r>
            <a:r>
              <a:rPr lang="cs-CZ" dirty="0" smtClean="0"/>
              <a:t> </a:t>
            </a:r>
            <a:r>
              <a:rPr lang="cs-CZ" dirty="0" err="1" smtClean="0"/>
              <a:t>tabuľa</a:t>
            </a:r>
            <a:r>
              <a:rPr lang="cs-CZ" dirty="0" smtClean="0"/>
              <a:t> </a:t>
            </a:r>
            <a:r>
              <a:rPr lang="cs-CZ" dirty="0" err="1" smtClean="0"/>
              <a:t>správneho</a:t>
            </a:r>
            <a:r>
              <a:rPr lang="cs-CZ" dirty="0" smtClean="0"/>
              <a:t> orgánu musí byť </a:t>
            </a:r>
            <a:r>
              <a:rPr lang="cs-CZ" dirty="0" err="1" smtClean="0"/>
              <a:t>nepretržite</a:t>
            </a:r>
            <a:r>
              <a:rPr lang="cs-CZ" dirty="0" smtClean="0"/>
              <a:t> </a:t>
            </a:r>
            <a:r>
              <a:rPr lang="cs-CZ" dirty="0" err="1" smtClean="0"/>
              <a:t>prístupná</a:t>
            </a:r>
            <a:r>
              <a:rPr lang="cs-CZ" dirty="0" smtClean="0"/>
              <a:t> </a:t>
            </a:r>
            <a:r>
              <a:rPr lang="cs-CZ" dirty="0" err="1" smtClean="0"/>
              <a:t>verejnosti</a:t>
            </a:r>
            <a:r>
              <a:rPr lang="cs-CZ" dirty="0" smtClean="0"/>
              <a:t>.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Zásada informovanosti verejnosti (§ 3 ods. 5 SP) 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(1) Účastníci </a:t>
            </a:r>
            <a:r>
              <a:rPr lang="cs-CZ" dirty="0" err="1" smtClean="0"/>
              <a:t>konania</a:t>
            </a:r>
            <a:r>
              <a:rPr lang="cs-CZ" dirty="0" smtClean="0"/>
              <a:t> (§ 14) </a:t>
            </a:r>
            <a:r>
              <a:rPr lang="cs-CZ" dirty="0" err="1" smtClean="0"/>
              <a:t>spolupracujú</a:t>
            </a:r>
            <a:r>
              <a:rPr lang="cs-CZ" dirty="0" smtClean="0"/>
              <a:t> </a:t>
            </a:r>
            <a:r>
              <a:rPr lang="cs-CZ" dirty="0" err="1" smtClean="0"/>
              <a:t>so</a:t>
            </a:r>
            <a:r>
              <a:rPr lang="cs-CZ" dirty="0" smtClean="0"/>
              <a:t> </a:t>
            </a:r>
            <a:r>
              <a:rPr lang="cs-CZ" dirty="0" err="1" smtClean="0"/>
              <a:t>správnymi</a:t>
            </a:r>
            <a:r>
              <a:rPr lang="cs-CZ" dirty="0" smtClean="0"/>
              <a:t> </a:t>
            </a:r>
            <a:r>
              <a:rPr lang="cs-CZ" dirty="0" err="1" smtClean="0"/>
              <a:t>orgánmi</a:t>
            </a:r>
            <a:r>
              <a:rPr lang="cs-CZ" dirty="0" smtClean="0"/>
              <a:t> v </a:t>
            </a:r>
            <a:r>
              <a:rPr lang="cs-CZ" dirty="0" err="1" smtClean="0"/>
              <a:t>priebehu</a:t>
            </a:r>
            <a:r>
              <a:rPr lang="cs-CZ" dirty="0" smtClean="0"/>
              <a:t> celého </a:t>
            </a:r>
            <a:r>
              <a:rPr lang="cs-CZ" dirty="0" err="1" smtClean="0"/>
              <a:t>konania</a:t>
            </a:r>
            <a:r>
              <a:rPr lang="cs-CZ" dirty="0" smtClean="0"/>
              <a:t>.</a:t>
            </a:r>
          </a:p>
          <a:p>
            <a:r>
              <a:rPr lang="cs-CZ" dirty="0" smtClean="0"/>
              <a:t>(2) </a:t>
            </a:r>
            <a:r>
              <a:rPr lang="cs-CZ" dirty="0" err="1" smtClean="0"/>
              <a:t>Všetci</a:t>
            </a:r>
            <a:r>
              <a:rPr lang="cs-CZ" dirty="0" smtClean="0"/>
              <a:t> účastníci </a:t>
            </a:r>
            <a:r>
              <a:rPr lang="cs-CZ" dirty="0" err="1" smtClean="0"/>
              <a:t>majú</a:t>
            </a:r>
            <a:r>
              <a:rPr lang="cs-CZ" dirty="0" smtClean="0"/>
              <a:t> v konaní </a:t>
            </a:r>
            <a:r>
              <a:rPr lang="cs-CZ" dirty="0" err="1" smtClean="0"/>
              <a:t>rovnaké</a:t>
            </a:r>
            <a:r>
              <a:rPr lang="cs-CZ" dirty="0" smtClean="0"/>
              <a:t> </a:t>
            </a:r>
            <a:r>
              <a:rPr lang="cs-CZ" dirty="0" err="1" smtClean="0"/>
              <a:t>procesné</a:t>
            </a:r>
            <a:r>
              <a:rPr lang="cs-CZ" dirty="0" smtClean="0"/>
              <a:t> práva a povinnosti. Ten, komu osobitný zákon </a:t>
            </a:r>
            <a:r>
              <a:rPr lang="cs-CZ" dirty="0" err="1" smtClean="0"/>
              <a:t>priznáva</a:t>
            </a:r>
            <a:r>
              <a:rPr lang="cs-CZ" dirty="0" smtClean="0"/>
              <a:t> </a:t>
            </a:r>
            <a:r>
              <a:rPr lang="cs-CZ" dirty="0" err="1" smtClean="0"/>
              <a:t>postavenie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	účastníka </a:t>
            </a:r>
            <a:r>
              <a:rPr lang="cs-CZ" dirty="0" err="1" smtClean="0"/>
              <a:t>konania</a:t>
            </a:r>
            <a:r>
              <a:rPr lang="cs-CZ" dirty="0" smtClean="0"/>
              <a:t> len na </a:t>
            </a:r>
            <a:r>
              <a:rPr lang="cs-CZ" dirty="0" err="1" smtClean="0"/>
              <a:t>časť</a:t>
            </a:r>
            <a:r>
              <a:rPr lang="cs-CZ" dirty="0" smtClean="0"/>
              <a:t> </a:t>
            </a:r>
            <a:r>
              <a:rPr lang="cs-CZ" dirty="0" err="1" smtClean="0"/>
              <a:t>konania</a:t>
            </a:r>
            <a:r>
              <a:rPr lang="cs-CZ" dirty="0" smtClean="0"/>
              <a:t>, má v konaní </a:t>
            </a:r>
            <a:r>
              <a:rPr lang="cs-CZ" dirty="0" err="1" smtClean="0"/>
              <a:t>procesné</a:t>
            </a:r>
            <a:r>
              <a:rPr lang="cs-CZ" dirty="0" smtClean="0"/>
              <a:t> práva a povinnosti len v </a:t>
            </a:r>
            <a:r>
              <a:rPr lang="cs-CZ" dirty="0" err="1" smtClean="0"/>
              <a:t>tej</a:t>
            </a:r>
            <a:r>
              <a:rPr lang="cs-CZ" dirty="0" smtClean="0"/>
              <a:t> časti </a:t>
            </a:r>
            <a:r>
              <a:rPr lang="cs-CZ" dirty="0" err="1" smtClean="0"/>
              <a:t>konania</a:t>
            </a:r>
            <a:r>
              <a:rPr lang="cs-CZ" dirty="0" smtClean="0"/>
              <a:t>, </a:t>
            </a:r>
            <a:r>
              <a:rPr lang="cs-CZ" dirty="0" err="1" smtClean="0"/>
              <a:t>pre</a:t>
            </a:r>
            <a:r>
              <a:rPr lang="cs-CZ" dirty="0" smtClean="0"/>
              <a:t> </a:t>
            </a:r>
            <a:r>
              <a:rPr lang="cs-CZ" dirty="0" err="1" smtClean="0"/>
              <a:t>ktorú</a:t>
            </a:r>
            <a:r>
              <a:rPr lang="cs-CZ" dirty="0" smtClean="0"/>
              <a:t> má </a:t>
            </a:r>
            <a:r>
              <a:rPr lang="cs-CZ" dirty="0" err="1" smtClean="0"/>
              <a:t>priznané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err="1" smtClean="0"/>
              <a:t>postavenie</a:t>
            </a:r>
            <a:r>
              <a:rPr lang="cs-CZ" dirty="0" smtClean="0"/>
              <a:t> účastníka </a:t>
            </a:r>
            <a:r>
              <a:rPr lang="cs-CZ" dirty="0" err="1" smtClean="0"/>
              <a:t>konania</a:t>
            </a:r>
            <a:r>
              <a:rPr lang="cs-CZ" dirty="0" smtClean="0"/>
              <a:t>.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Zásada rovnosti účastníkov konania (§ 4 ods. 1 a 2 SP) 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Zásada nestrannosti správneho orgánu </a:t>
            </a:r>
            <a:endParaRPr lang="cs-CZ" dirty="0" smtClean="0"/>
          </a:p>
          <a:p>
            <a:r>
              <a:rPr lang="sk-SK" dirty="0" smtClean="0"/>
              <a:t>Zásada jednotnosti konania </a:t>
            </a:r>
            <a:endParaRPr lang="cs-CZ" dirty="0" smtClean="0"/>
          </a:p>
          <a:p>
            <a:r>
              <a:rPr lang="sk-SK" dirty="0" smtClean="0"/>
              <a:t>Zásada primeranosti</a:t>
            </a:r>
            <a:endParaRPr lang="cs-CZ" dirty="0" smtClean="0"/>
          </a:p>
          <a:p>
            <a:r>
              <a:rPr lang="sk-SK" dirty="0" smtClean="0"/>
              <a:t>Zásada </a:t>
            </a:r>
            <a:r>
              <a:rPr lang="sk-SK" dirty="0" err="1" smtClean="0"/>
              <a:t>dvojinštančnosti</a:t>
            </a:r>
            <a:r>
              <a:rPr lang="sk-SK" dirty="0" smtClean="0"/>
              <a:t> </a:t>
            </a:r>
            <a:endParaRPr lang="cs-CZ" dirty="0" smtClean="0"/>
          </a:p>
          <a:p>
            <a:r>
              <a:rPr lang="sk-SK" dirty="0" smtClean="0"/>
              <a:t>Zásada dispozičná a zásada oficiality </a:t>
            </a:r>
            <a:endParaRPr lang="cs-CZ" dirty="0" smtClean="0"/>
          </a:p>
          <a:p>
            <a:r>
              <a:rPr lang="sk-SK" dirty="0" smtClean="0"/>
              <a:t>Zásada písomnosti správneho konania </a:t>
            </a:r>
            <a:endParaRPr lang="cs-CZ" dirty="0" smtClean="0"/>
          </a:p>
          <a:p>
            <a:r>
              <a:rPr lang="sk-SK" dirty="0" smtClean="0"/>
              <a:t>Zásada verejnosti a </a:t>
            </a:r>
            <a:r>
              <a:rPr lang="sk-SK" dirty="0" err="1" smtClean="0"/>
              <a:t>neverejnosti</a:t>
            </a:r>
            <a:r>
              <a:rPr lang="sk-SK" dirty="0" smtClean="0"/>
              <a:t> konania </a:t>
            </a:r>
            <a:endParaRPr lang="cs-CZ" dirty="0" smtClean="0"/>
          </a:p>
          <a:p>
            <a:r>
              <a:rPr lang="sk-SK" dirty="0" smtClean="0"/>
              <a:t>Zásada </a:t>
            </a:r>
            <a:r>
              <a:rPr lang="sk-SK" dirty="0" err="1" smtClean="0"/>
              <a:t>prejednania</a:t>
            </a:r>
            <a:r>
              <a:rPr lang="sk-SK" dirty="0" smtClean="0"/>
              <a:t> a vyhľadávania. </a:t>
            </a:r>
            <a:endParaRPr lang="cs-CZ" dirty="0" smtClean="0"/>
          </a:p>
          <a:p>
            <a:r>
              <a:rPr lang="sk-SK" dirty="0" smtClean="0"/>
              <a:t>Zásada voľného hodnotenia dôkazov  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Ďalšie zásady, ktoré definovala právna teória:</a:t>
            </a:r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</TotalTime>
  <Words>224</Words>
  <Application>Microsoft Office PowerPoint</Application>
  <PresentationFormat>Prezentácia na obrazovke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Hala</vt:lpstr>
      <vt:lpstr>Základné zásady  správneho konania (právo)</vt:lpstr>
      <vt:lpstr>Snímka 2</vt:lpstr>
      <vt:lpstr>Zásada zákonnosti (§ 3 ods. 1 SP) </vt:lpstr>
      <vt:lpstr>Zásada aktívnej súčinnosti účastníkov konania (§ 3 ods. 2 SP) </vt:lpstr>
      <vt:lpstr>Zásada rýchlosti a hospodárnosti  konania a zmierneho vybavenia veci (§ 3 ods. 3 SP) </vt:lpstr>
      <vt:lpstr>Zásada materiálnej (objektívnej) pravdy (§ 3 ods. 4 SP)  Zásada materiálnej rovnosti          (§ 3 ods. 4 SP)  </vt:lpstr>
      <vt:lpstr>Zásada informovanosti verejnosti (§ 3 ods. 5 SP) </vt:lpstr>
      <vt:lpstr>Zásada rovnosti účastníkov konania (§ 4 ods. 1 a 2 SP) </vt:lpstr>
      <vt:lpstr>Ďalšie zásady, ktoré definovala právna teória:</vt:lpstr>
      <vt:lpstr>Ďakujem za pozornosť!!!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zásady  správneho konania (právo)</dc:title>
  <dc:creator>Ľubica - Štofanová</dc:creator>
  <cp:lastModifiedBy>Ľubica - Štofanová</cp:lastModifiedBy>
  <cp:revision>6</cp:revision>
  <dcterms:created xsi:type="dcterms:W3CDTF">2009-03-16T13:12:09Z</dcterms:created>
  <dcterms:modified xsi:type="dcterms:W3CDTF">2009-03-16T19:27:10Z</dcterms:modified>
</cp:coreProperties>
</file>