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0C2CCE-7E32-42F6-A456-E2E4381625E5}" type="datetimeFigureOut">
              <a:rPr lang="sk-SK" smtClean="0"/>
              <a:pPr/>
              <a:t>27. 10. 2010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34406B-FF6E-47BC-888B-32B5EC4F0D4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Verejn%C3%A1_spr%C3%A1va" TargetMode="External"/><Relationship Id="rId2" Type="http://schemas.openxmlformats.org/officeDocument/2006/relationships/hyperlink" Target="http://sk.wikipedia.org/wiki/Konan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k.wikipedia.org/wiki/Spr%C3%A1vny_org%C3%A1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918648" cy="2376264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/>
              <a:t>Zásady správneho konania</a:t>
            </a:r>
            <a:br>
              <a:rPr lang="sk-SK" sz="4000" dirty="0" smtClean="0"/>
            </a:br>
            <a:r>
              <a:rPr lang="sk-SK" sz="1600" dirty="0" smtClean="0"/>
              <a:t>( Referát )</a:t>
            </a:r>
            <a:endParaRPr lang="sk-SK" sz="1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51920" y="5733256"/>
            <a:ext cx="5114778" cy="908720"/>
          </a:xfrm>
        </p:spPr>
        <p:txBody>
          <a:bodyPr/>
          <a:lstStyle/>
          <a:p>
            <a:r>
              <a:rPr lang="sk-SK" dirty="0" smtClean="0"/>
              <a:t>Vypracovala: Nikola </a:t>
            </a:r>
            <a:r>
              <a:rPr lang="sk-SK" dirty="0" err="1" smtClean="0"/>
              <a:t>Bezoušková</a:t>
            </a:r>
            <a:endParaRPr lang="sk-SK" dirty="0" smtClean="0"/>
          </a:p>
          <a:p>
            <a:r>
              <a:rPr lang="sk-SK" dirty="0" smtClean="0"/>
              <a:t>Skupina:  13MVO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467600" cy="6213304"/>
          </a:xfrm>
        </p:spPr>
        <p:txBody>
          <a:bodyPr>
            <a:normAutofit fontScale="92500"/>
          </a:bodyPr>
          <a:lstStyle/>
          <a:p>
            <a:r>
              <a:rPr lang="sk-SK" b="1" dirty="0" smtClean="0"/>
              <a:t>Správne konanie</a:t>
            </a:r>
            <a:r>
              <a:rPr lang="sk-SK" dirty="0" smtClean="0"/>
              <a:t> alebo </a:t>
            </a:r>
            <a:r>
              <a:rPr lang="sk-SK" b="1" dirty="0" smtClean="0"/>
              <a:t>administratívne konanie</a:t>
            </a:r>
            <a:r>
              <a:rPr lang="sk-SK" dirty="0" smtClean="0"/>
              <a:t> je (podľa slovenského práva) </a:t>
            </a:r>
            <a:r>
              <a:rPr lang="sk-SK" dirty="0" smtClean="0">
                <a:hlinkClick r:id="rId2" tooltip="Konanie"/>
              </a:rPr>
              <a:t>konanie</a:t>
            </a:r>
            <a:r>
              <a:rPr lang="sk-SK" dirty="0" smtClean="0"/>
              <a:t>, v ktorom v oblasti </a:t>
            </a:r>
            <a:r>
              <a:rPr lang="sk-SK" dirty="0" smtClean="0">
                <a:hlinkClick r:id="rId3" tooltip="Verejná správa"/>
              </a:rPr>
              <a:t>verejnej správy</a:t>
            </a:r>
            <a:r>
              <a:rPr lang="sk-SK" dirty="0" smtClean="0"/>
              <a:t> </a:t>
            </a:r>
            <a:r>
              <a:rPr lang="sk-SK" dirty="0" smtClean="0">
                <a:hlinkClick r:id="rId4" tooltip="Správny orgán"/>
              </a:rPr>
              <a:t>správne orgány</a:t>
            </a:r>
            <a:r>
              <a:rPr lang="sk-SK" dirty="0" smtClean="0"/>
              <a:t> rozhodujú o právach, právom chránených záujmoch alebo povinnostiach fyzických osôb a právnických osôb (teda účastníkov tohto konania).</a:t>
            </a:r>
          </a:p>
          <a:p>
            <a:r>
              <a:rPr lang="sk-SK" dirty="0" smtClean="0"/>
              <a:t>Správne konanie sa na Slovensku riadi (ešte česko-slovenským) Zákonom o správnom konaní (nazývaným aj Správny poriadok), t.j. zákonom č. 71/1967 Zb. z 29. júna 1967. V Česku majú medzičasom nový Správny poriadok z roku 2004. Na Slovensku bola prijatá novela zákona o Správnom poriadku, s účinnosťou k 1.1. 2004.</a:t>
            </a:r>
          </a:p>
          <a:p>
            <a:r>
              <a:rPr lang="sk-SK" dirty="0" smtClean="0"/>
              <a:t>Rámcové požiadavky na právne úpravy správneho konania v členských štátoch Rady Európy stanovuje Rezolúcia Výboru ministrov Rady Európy č. (77) 31, o ochrane jednotlivca vo vzťahu k správnym aktom.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38138"/>
          </a:xfrm>
        </p:spPr>
        <p:txBody>
          <a:bodyPr/>
          <a:lstStyle/>
          <a:p>
            <a:pPr algn="ctr"/>
            <a:r>
              <a:rPr lang="sk-SK" dirty="0" smtClean="0"/>
              <a:t>Zásady správneho konania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2912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sk-SK" b="1" dirty="0" smtClean="0"/>
              <a:t>Dispozičná -</a:t>
            </a:r>
            <a:r>
              <a:rPr lang="sk-SK" dirty="0" smtClean="0"/>
              <a:t> umožňuje, aby správne konanie začalo na návrh účastníka konania, návrh na začatie konania vezme späť, ak sa v konaní nepostupuje ex offo (verejný záujem).</a:t>
            </a:r>
          </a:p>
          <a:p>
            <a:pPr lvl="0"/>
            <a:r>
              <a:rPr lang="sk-SK" b="1" dirty="0" smtClean="0"/>
              <a:t>0ficiality -</a:t>
            </a:r>
            <a:r>
              <a:rPr lang="sk-SK" dirty="0" smtClean="0"/>
              <a:t> umožňuje, aby správny orgán v určitých prípadoch začal SK z vlastného podnetu, zhromažďovanie podkladov:, prejednávanie veci aj bez návrhu účastníka konania.</a:t>
            </a:r>
          </a:p>
          <a:p>
            <a:pPr lvl="0"/>
            <a:r>
              <a:rPr lang="sk-SK" b="1" dirty="0" smtClean="0"/>
              <a:t>Rovnosti účastníkov konania -</a:t>
            </a:r>
            <a:r>
              <a:rPr lang="sk-SK" dirty="0" smtClean="0"/>
              <a:t> ústavná zásada rovnosti všetkých občanov pre zákonom, účastníci konania rovnaké práva a povinnosti.</a:t>
            </a:r>
          </a:p>
          <a:p>
            <a:pPr lvl="0"/>
            <a:r>
              <a:rPr lang="sk-SK" b="1" dirty="0" smtClean="0"/>
              <a:t>Materiálnej pravdy -</a:t>
            </a:r>
            <a:r>
              <a:rPr lang="sk-SK" dirty="0" smtClean="0"/>
              <a:t> obsah rozhodnutia správneho organu bol v súlade so skutočným stavom veci, orgán Je povinný zistiť všetky okolnosti, ktoré majú význam pre rozhodnutie.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467600" cy="6213304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Dvojstupňového konania -</a:t>
            </a:r>
            <a:r>
              <a:rPr lang="sk-SK" dirty="0" smtClean="0"/>
              <a:t> v prípade podania opravného prostriedku proti rozhodnutiu SO I. stupňa preskúma SO II. stupňa vo vertikálnej línii. Jeho rozhodnutie je konečné, nemožno proti nemu podať odvolanie.</a:t>
            </a:r>
          </a:p>
          <a:p>
            <a:r>
              <a:rPr lang="sk-SK" b="1" dirty="0" smtClean="0"/>
              <a:t>Aktívnej súčinnosti účastníkov konania -</a:t>
            </a:r>
            <a:r>
              <a:rPr lang="sk-SK" dirty="0" smtClean="0"/>
              <a:t> aby sa občania aktívne zúčastňovali na správe štátu vrátane individuálnej rozhodovacej činnosti v oblasti SS - obhajovať svoje práva a právom chránené záujmy, vyjadriť sa ku skutočnostiam tvoriacich podklad rozhodnutia , uplatniť návrhy na doplnenie konania.</a:t>
            </a:r>
          </a:p>
          <a:p>
            <a:r>
              <a:rPr lang="sk-SK" b="1" dirty="0" smtClean="0"/>
              <a:t>Výchovného pôsobenia konania -</a:t>
            </a:r>
            <a:r>
              <a:rPr lang="sk-SK" dirty="0" smtClean="0"/>
              <a:t> vytvárať dôveru občanov v rozhodovanie a správnosť 50, dobrovoľné plnenie povinnosti vyplývajúcich z rozhodnutí</a:t>
            </a:r>
          </a:p>
          <a:p>
            <a:pPr lvl="0"/>
            <a:r>
              <a:rPr lang="sk-SK" b="1" dirty="0" err="1" smtClean="0"/>
              <a:t>Ústnosti</a:t>
            </a:r>
            <a:r>
              <a:rPr lang="sk-SK" b="1" dirty="0" smtClean="0"/>
              <a:t> konania</a:t>
            </a:r>
            <a:r>
              <a:rPr lang="sk-SK" dirty="0" smtClean="0"/>
              <a:t> - vec sa má prerokovať za osobnej prítomnosti účastníkov konania, ústne pojednávanie prichádza do úvahy tam, kde je nutné vypočuť aj ďalšie osoby (svedkov) alebo kde ide o protichodné záujmy účastníkov konania</a:t>
            </a:r>
            <a:br>
              <a:rPr lang="sk-SK" dirty="0" smtClean="0"/>
            </a:br>
            <a:r>
              <a:rPr lang="sk-SK" dirty="0" smtClean="0"/>
              <a:t>alebo tam, kde Je nutné vykonať úkon na mieste (obhliadka).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39552" y="332656"/>
            <a:ext cx="7467600" cy="6213304"/>
          </a:xfrm>
        </p:spPr>
        <p:txBody>
          <a:bodyPr>
            <a:noAutofit/>
          </a:bodyPr>
          <a:lstStyle/>
          <a:p>
            <a:pPr lvl="0"/>
            <a:r>
              <a:rPr lang="sk-SK" sz="2200" b="1" dirty="0" smtClean="0"/>
              <a:t>Písomnosti konania</a:t>
            </a:r>
            <a:r>
              <a:rPr lang="sk-SK" sz="2200" dirty="0" smtClean="0"/>
              <a:t> - ak to povaha prejednávanej veci umožňuje a právne normy neustanovujú inak, možno celé SK. uskutočniť písomnou formou.</a:t>
            </a:r>
          </a:p>
          <a:p>
            <a:pPr lvl="0"/>
            <a:r>
              <a:rPr lang="sk-SK" sz="2200" b="1" dirty="0" smtClean="0"/>
              <a:t>Hospodárnosti a rýchlosti konania</a:t>
            </a:r>
            <a:r>
              <a:rPr lang="sk-SK" sz="2200" dirty="0" smtClean="0"/>
              <a:t> - nesmie byť na úkor zodpovedného ä kvalitného rozhodovania, má odstrániť nepružnosť, včasné s použitím najvhodnejších prostriedkov.</a:t>
            </a:r>
          </a:p>
          <a:p>
            <a:r>
              <a:rPr lang="sk-SK" sz="2200" b="1" dirty="0" smtClean="0"/>
              <a:t>Voľného hodnotenia dôkazov</a:t>
            </a:r>
            <a:r>
              <a:rPr lang="sk-SK" sz="2200" dirty="0" smtClean="0"/>
              <a:t> - aby správny organ podľa svojej úvahy hodnotil a posudzoval jednotlivé dôkazy, pričom má prihliadať na všetky okolnosti prípadu.</a:t>
            </a:r>
            <a:endParaRPr lang="sk-SK" sz="2200" b="1" dirty="0" smtClean="0"/>
          </a:p>
          <a:p>
            <a:r>
              <a:rPr lang="sk-SK" sz="2200" b="1" dirty="0" smtClean="0"/>
              <a:t>Zásada </a:t>
            </a:r>
            <a:r>
              <a:rPr lang="sk-SK" sz="2200" b="1" dirty="0" err="1" smtClean="0"/>
              <a:t>neverejnosti</a:t>
            </a:r>
            <a:r>
              <a:rPr lang="sk-SK" sz="2200" b="1" dirty="0" smtClean="0"/>
              <a:t> konania -</a:t>
            </a:r>
            <a:r>
              <a:rPr lang="sk-SK" sz="2200" dirty="0" smtClean="0"/>
              <a:t> bez prítomnosti verejnosti.</a:t>
            </a:r>
          </a:p>
          <a:p>
            <a:pPr lvl="0"/>
            <a:r>
              <a:rPr lang="sk-SK" sz="2200" b="1" dirty="0" smtClean="0"/>
              <a:t>Zásada verejnosti konania -</a:t>
            </a:r>
            <a:r>
              <a:rPr lang="sk-SK" sz="2200" dirty="0" smtClean="0"/>
              <a:t> možnosť prístupu do konania, pre každého, kto sa chce zúčastniť ako poslucháč, nepletí všeobecne</a:t>
            </a:r>
          </a:p>
          <a:p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200" b="1" dirty="0" smtClean="0"/>
              <a:t>Zásada zákonnosti -</a:t>
            </a:r>
            <a:r>
              <a:rPr lang="sk-SK" sz="2200" dirty="0" smtClean="0"/>
              <a:t> Zákon o správnom konaní predstavuje dôležité miesto v systéme právnych záruk zákonnosti v správe. Vytvára predpoklady na to, aby verejná správa bola centrom zabezpečovania zákonnosti administratívnych rozhodnutí už v priebehu samého procesu ich vydávania orgánmi verejnej správy, ako aj pri ich kontrole a pri ich výkone.</a:t>
            </a:r>
            <a:br>
              <a:rPr lang="sk-SK" sz="2200" dirty="0" smtClean="0"/>
            </a:br>
            <a:r>
              <a:rPr lang="sk-SK" sz="2200" dirty="0" smtClean="0"/>
              <a:t>Správne orgány nemôžu presadzovať ani štátny záujem, ani záujem jednotlivca či kolektívu na úkor dodržiavania právnych predpisov</a:t>
            </a: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25</Words>
  <Application>Microsoft Office PowerPoint</Application>
  <PresentationFormat>Prezentácia na obrazovke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Arkýř</vt:lpstr>
      <vt:lpstr>Zásady správneho konania ( Referát )</vt:lpstr>
      <vt:lpstr>Snímka 2</vt:lpstr>
      <vt:lpstr>Zásady správneho konania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Zásady správneho konania</dc:title>
  <dc:creator>Admin</dc:creator>
  <cp:lastModifiedBy>Bezoušková</cp:lastModifiedBy>
  <cp:revision>3</cp:revision>
  <dcterms:created xsi:type="dcterms:W3CDTF">2010-10-26T12:18:35Z</dcterms:created>
  <dcterms:modified xsi:type="dcterms:W3CDTF">2010-10-27T17:07:42Z</dcterms:modified>
</cp:coreProperties>
</file>