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1"/>
  </p:notesMasterIdLst>
  <p:handoutMasterIdLst>
    <p:handoutMasterId r:id="rId12"/>
  </p:handoutMasterIdLst>
  <p:sldIdLst>
    <p:sldId id="256" r:id="rId2"/>
    <p:sldId id="317" r:id="rId3"/>
    <p:sldId id="318" r:id="rId4"/>
    <p:sldId id="322" r:id="rId5"/>
    <p:sldId id="319" r:id="rId6"/>
    <p:sldId id="320" r:id="rId7"/>
    <p:sldId id="323" r:id="rId8"/>
    <p:sldId id="321" r:id="rId9"/>
    <p:sldId id="285" r:id="rId10"/>
  </p:sldIdLst>
  <p:sldSz cx="12192000" cy="6858000"/>
  <p:notesSz cx="6781800" cy="9926638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B7C"/>
    <a:srgbClr val="F5F5F5"/>
    <a:srgbClr val="ECECEC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Štýl s motívom 2 - zvýraznenie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Bez štýlu, mriežka tabuľ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64" autoAdjust="0"/>
  </p:normalViewPr>
  <p:slideViewPr>
    <p:cSldViewPr snapToGrid="0">
      <p:cViewPr>
        <p:scale>
          <a:sx n="100" d="100"/>
          <a:sy n="100" d="100"/>
        </p:scale>
        <p:origin x="912" y="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384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sz="quarter" idx="1"/>
          </p:nvPr>
        </p:nvSpPr>
        <p:spPr>
          <a:xfrm>
            <a:off x="3841751" y="0"/>
            <a:ext cx="29384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DE15C-BA50-4C9E-AED1-82FFCE43A0A1}" type="datetimeFigureOut">
              <a:rPr lang="sk-SK" smtClean="0"/>
              <a:t>31. 5. 2019</a:t>
            </a:fld>
            <a:endParaRPr lang="sk-SK"/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2"/>
          </p:nvPr>
        </p:nvSpPr>
        <p:spPr>
          <a:xfrm>
            <a:off x="1" y="9429750"/>
            <a:ext cx="293846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3"/>
          </p:nvPr>
        </p:nvSpPr>
        <p:spPr>
          <a:xfrm>
            <a:off x="3841751" y="9429750"/>
            <a:ext cx="293846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E66B0-241B-4D2F-96ED-D701A222399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055393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780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41451" y="0"/>
            <a:ext cx="2938780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B5F959-1734-4AF6-BFDE-397A184C1A5E}" type="datetimeFigureOut">
              <a:rPr lang="sk-SK" smtClean="0"/>
              <a:t>31. 5. 2019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414338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78180" y="4777194"/>
            <a:ext cx="54254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9428587"/>
            <a:ext cx="2938780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41451" y="9428587"/>
            <a:ext cx="2938780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361E58-84D9-4261-9CD8-814600E0EEB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74652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sk-S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361E58-84D9-4261-9CD8-814600E0EEBF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21636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sk-SK" altLang="sk-SK" sz="1400" b="0" baseline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361E58-84D9-4261-9CD8-814600E0EEBF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92431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503F-24A2-49C2-AF3C-CF9699A035BB}" type="datetimeFigureOut">
              <a:rPr lang="sk-SK" smtClean="0"/>
              <a:t>31. 5. 2019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E711-7637-4C15-9405-25AB3E5EABF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84647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592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gif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VÃ½sledok vyhÄ¾adÃ¡vania obrÃ¡zkov pre dopyt digital camouflage"/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2192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ástupný objekt pre dátum 3"/>
          <p:cNvSpPr>
            <a:spLocks noGrp="1"/>
          </p:cNvSpPr>
          <p:nvPr>
            <p:ph type="dt" sz="half" idx="2"/>
          </p:nvPr>
        </p:nvSpPr>
        <p:spPr>
          <a:xfrm>
            <a:off x="-2" y="6662057"/>
            <a:ext cx="2743200" cy="1959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2B1503F-24A2-49C2-AF3C-CF9699A035BB}" type="datetimeFigureOut">
              <a:rPr lang="sk-SK" smtClean="0"/>
              <a:pPr/>
              <a:t>31. 5. 2019</a:t>
            </a:fld>
            <a:endParaRPr lang="sk-SK" dirty="0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3"/>
          </p:nvPr>
        </p:nvSpPr>
        <p:spPr>
          <a:xfrm>
            <a:off x="4038599" y="6662057"/>
            <a:ext cx="4114800" cy="1959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sk-SK" dirty="0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4"/>
          </p:nvPr>
        </p:nvSpPr>
        <p:spPr>
          <a:xfrm>
            <a:off x="9448800" y="6662057"/>
            <a:ext cx="2743200" cy="195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66DE711-7637-4C15-9405-25AB3E5EABFF}" type="slidenum">
              <a:rPr lang="sk-SK" smtClean="0"/>
              <a:pPr/>
              <a:t>‹#›</a:t>
            </a:fld>
            <a:endParaRPr lang="sk-SK"/>
          </a:p>
        </p:txBody>
      </p:sp>
      <p:pic>
        <p:nvPicPr>
          <p:cNvPr id="8" name="Obrázok 7"/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CFEFC"/>
              </a:clrFrom>
              <a:clrTo>
                <a:srgbClr val="FCFE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7273" cy="720000"/>
          </a:xfrm>
          <a:prstGeom prst="rect">
            <a:avLst/>
          </a:prstGeom>
        </p:spPr>
      </p:pic>
      <p:cxnSp>
        <p:nvCxnSpPr>
          <p:cNvPr id="160" name="Rovná spojnica 159"/>
          <p:cNvCxnSpPr/>
          <p:nvPr userDrawn="1"/>
        </p:nvCxnSpPr>
        <p:spPr>
          <a:xfrm>
            <a:off x="0" y="720000"/>
            <a:ext cx="1219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Obrázok 2"/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7557" y="-1"/>
            <a:ext cx="604444" cy="71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602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TAKTIKA DELOSTRELECTVA</a:t>
            </a:r>
            <a:endParaRPr lang="sk-SK" sz="3200" b="1" dirty="0"/>
          </a:p>
        </p:txBody>
      </p:sp>
      <p:graphicFrame>
        <p:nvGraphicFramePr>
          <p:cNvPr id="11" name="Tabuľk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836930"/>
              </p:ext>
            </p:extLst>
          </p:nvPr>
        </p:nvGraphicFramePr>
        <p:xfrm>
          <a:off x="350739" y="839774"/>
          <a:ext cx="11490521" cy="47990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9125">
                  <a:extLst>
                    <a:ext uri="{9D8B030D-6E8A-4147-A177-3AD203B41FA5}">
                      <a16:colId xmlns:a16="http://schemas.microsoft.com/office/drawing/2014/main" val="2228074859"/>
                    </a:ext>
                  </a:extLst>
                </a:gridCol>
                <a:gridCol w="9791396">
                  <a:extLst>
                    <a:ext uri="{9D8B030D-6E8A-4147-A177-3AD203B41FA5}">
                      <a16:colId xmlns:a16="http://schemas.microsoft.com/office/drawing/2014/main" val="2242149206"/>
                    </a:ext>
                  </a:extLst>
                </a:gridCol>
              </a:tblGrid>
              <a:tr h="47946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sk-SK" sz="2400" b="1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sk-SK" sz="2400" b="1" kern="12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Téma</a:t>
                      </a:r>
                      <a:endParaRPr lang="sk-SK" sz="2400" b="1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32263" marR="32263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400" b="1" dirty="0" smtClean="0">
                          <a:latin typeface="Times New Roman" panose="02020603050405020304" pitchFamily="18" charset="0"/>
                        </a:rPr>
                        <a:t>Uzavretie priebežného hodnotenia a vydanie pokynov pre semestrálnu skúšku</a:t>
                      </a:r>
                    </a:p>
                  </a:txBody>
                  <a:tcPr marL="32263" marR="32263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3808907"/>
                  </a:ext>
                </a:extLst>
              </a:tr>
              <a:tr h="71130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sk-SK" sz="2000" b="1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sk-SK" sz="2000" b="1" kern="12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Učebné ciele</a:t>
                      </a:r>
                      <a:endParaRPr lang="sk-SK" sz="2000" b="1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32263" marR="32263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eaLnBrk="1" hangingPunct="1">
                        <a:spcBef>
                          <a:spcPts val="0"/>
                        </a:spcBef>
                        <a:buFontTx/>
                        <a:buChar char="-"/>
                      </a:pPr>
                      <a:r>
                        <a:rPr lang="sk-SK" altLang="sk-SK" sz="2000" b="0" kern="12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získať</a:t>
                      </a:r>
                      <a:r>
                        <a:rPr lang="sk-SK" altLang="sk-SK" sz="2000" b="0" kern="1200" baseline="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prehľad o dosiahnutí priebežného hodnotenia, oboznámiť sa s tézami pre semestrálnu skúšku a s termínmi semestrálnej skúšky</a:t>
                      </a:r>
                      <a:endParaRPr lang="sk-SK" altLang="sk-SK" sz="20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32263" marR="32263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821208"/>
                  </a:ext>
                </a:extLst>
              </a:tr>
              <a:tr h="479463">
                <a:tc rowSpan="5"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sk-SK" sz="2000" b="1" kern="12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Učebné otázky</a:t>
                      </a:r>
                      <a:endParaRPr lang="sk-SK" sz="2000" b="1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32263" marR="32263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3663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sk-SK" sz="2000" b="0" kern="1200" baseline="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Spôsob hodnotenia</a:t>
                      </a:r>
                      <a:endParaRPr lang="sk-SK" sz="20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32263" marR="32263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636781"/>
                  </a:ext>
                </a:extLst>
              </a:tr>
              <a:tr h="479463"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366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altLang="sk-SK" sz="2000" b="0" dirty="0" smtClean="0">
                          <a:latin typeface="Times New Roman" panose="02020603050405020304" pitchFamily="18" charset="0"/>
                        </a:rPr>
                        <a:t>Výsledky priebežného hodnotenia</a:t>
                      </a:r>
                    </a:p>
                  </a:txBody>
                  <a:tcPr marL="32263" marR="32263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5239596"/>
                  </a:ext>
                </a:extLst>
              </a:tr>
              <a:tr h="479463"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366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0" kern="12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Zhodnotenie aktivity</a:t>
                      </a:r>
                    </a:p>
                  </a:txBody>
                  <a:tcPr marL="32263" marR="32263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3987187"/>
                  </a:ext>
                </a:extLst>
              </a:tr>
              <a:tr h="479463"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366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altLang="sk-SK" sz="2000" b="0" kern="12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Tézy semestrálnej skúšky</a:t>
                      </a:r>
                    </a:p>
                  </a:txBody>
                  <a:tcPr marL="32263" marR="32263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383951"/>
                  </a:ext>
                </a:extLst>
              </a:tr>
              <a:tr h="479463"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366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altLang="sk-SK" sz="2000" b="0" kern="12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Termíny semestrálnej skúšky</a:t>
                      </a:r>
                    </a:p>
                  </a:txBody>
                  <a:tcPr marL="32263" marR="32263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449388"/>
                  </a:ext>
                </a:extLst>
              </a:tr>
              <a:tr h="47946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sk-SK" sz="2000" b="1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sk-SK" sz="2000" b="1" kern="12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Metóda</a:t>
                      </a:r>
                      <a:endParaRPr lang="sk-SK" sz="2000" b="1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32263" marR="32263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sk-SK" sz="20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32263" marR="32263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7654804"/>
                  </a:ext>
                </a:extLst>
              </a:tr>
              <a:tr h="47946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sk-SK" sz="2000" b="1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sk-SK" sz="2000" b="1" kern="12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Čas</a:t>
                      </a:r>
                      <a:endParaRPr lang="sk-SK" sz="2000" b="1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32263" marR="32263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sk-SK" sz="20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32263" marR="32263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3175829"/>
                  </a:ext>
                </a:extLst>
              </a:tr>
            </a:tbl>
          </a:graphicData>
        </a:graphic>
      </p:graphicFrame>
      <p:sp>
        <p:nvSpPr>
          <p:cNvPr id="5" name="Obdĺžnik 4"/>
          <p:cNvSpPr/>
          <p:nvPr/>
        </p:nvSpPr>
        <p:spPr>
          <a:xfrm>
            <a:off x="6978771" y="6116647"/>
            <a:ext cx="52132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altLang="sk-SK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mjr. Ing. Miroslav Mušinka</a:t>
            </a:r>
          </a:p>
          <a:p>
            <a:pPr algn="ctr"/>
            <a:r>
              <a:rPr lang="sk-SK" altLang="sk-SK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Katedra </a:t>
            </a:r>
            <a:r>
              <a:rPr lang="sk-SK" altLang="sk-SK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vojenskej taktiky a operačného umenia</a:t>
            </a:r>
            <a:endParaRPr lang="sk-SK" altLang="sk-SK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0" y="5638836"/>
            <a:ext cx="564167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altLang="sk-SK" sz="2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Motto:</a:t>
            </a:r>
            <a:endParaRPr lang="sk-SK" altLang="sk-SK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sk-SK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„Hodnotenie človeka má vychádzať z toho, čo dáva, a nie z toho, čo je schopný získať</a:t>
            </a:r>
            <a:r>
              <a:rPr lang="sk-SK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.“</a:t>
            </a:r>
          </a:p>
          <a:p>
            <a:pPr algn="r"/>
            <a:r>
              <a:rPr lang="sk-SK" sz="20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Albert Einstein</a:t>
            </a:r>
            <a:endParaRPr lang="sk-SK" altLang="sk-SK" sz="20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82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algn="ctr">
              <a:defRPr/>
            </a:pPr>
            <a:r>
              <a:rPr lang="sk-SK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Spôsob hodnotenia</a:t>
            </a:r>
            <a:endParaRPr lang="sk-SK" sz="32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" name="Tabuľ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235582"/>
              </p:ext>
            </p:extLst>
          </p:nvPr>
        </p:nvGraphicFramePr>
        <p:xfrm>
          <a:off x="83389" y="861411"/>
          <a:ext cx="12025220" cy="2571902"/>
        </p:xfrm>
        <a:graphic>
          <a:graphicData uri="http://schemas.openxmlformats.org/drawingml/2006/table">
            <a:tbl>
              <a:tblPr/>
              <a:tblGrid>
                <a:gridCol w="949193">
                  <a:extLst>
                    <a:ext uri="{9D8B030D-6E8A-4147-A177-3AD203B41FA5}">
                      <a16:colId xmlns:a16="http://schemas.microsoft.com/office/drawing/2014/main" val="181996869"/>
                    </a:ext>
                  </a:extLst>
                </a:gridCol>
                <a:gridCol w="949193">
                  <a:extLst>
                    <a:ext uri="{9D8B030D-6E8A-4147-A177-3AD203B41FA5}">
                      <a16:colId xmlns:a16="http://schemas.microsoft.com/office/drawing/2014/main" val="1598869819"/>
                    </a:ext>
                  </a:extLst>
                </a:gridCol>
                <a:gridCol w="949193">
                  <a:extLst>
                    <a:ext uri="{9D8B030D-6E8A-4147-A177-3AD203B41FA5}">
                      <a16:colId xmlns:a16="http://schemas.microsoft.com/office/drawing/2014/main" val="1436762312"/>
                    </a:ext>
                  </a:extLst>
                </a:gridCol>
                <a:gridCol w="949193">
                  <a:extLst>
                    <a:ext uri="{9D8B030D-6E8A-4147-A177-3AD203B41FA5}">
                      <a16:colId xmlns:a16="http://schemas.microsoft.com/office/drawing/2014/main" val="2034816512"/>
                    </a:ext>
                  </a:extLst>
                </a:gridCol>
                <a:gridCol w="949193">
                  <a:extLst>
                    <a:ext uri="{9D8B030D-6E8A-4147-A177-3AD203B41FA5}">
                      <a16:colId xmlns:a16="http://schemas.microsoft.com/office/drawing/2014/main" val="283332172"/>
                    </a:ext>
                  </a:extLst>
                </a:gridCol>
                <a:gridCol w="949193">
                  <a:extLst>
                    <a:ext uri="{9D8B030D-6E8A-4147-A177-3AD203B41FA5}">
                      <a16:colId xmlns:a16="http://schemas.microsoft.com/office/drawing/2014/main" val="4044063345"/>
                    </a:ext>
                  </a:extLst>
                </a:gridCol>
                <a:gridCol w="949193">
                  <a:extLst>
                    <a:ext uri="{9D8B030D-6E8A-4147-A177-3AD203B41FA5}">
                      <a16:colId xmlns:a16="http://schemas.microsoft.com/office/drawing/2014/main" val="1066700989"/>
                    </a:ext>
                  </a:extLst>
                </a:gridCol>
                <a:gridCol w="949193">
                  <a:extLst>
                    <a:ext uri="{9D8B030D-6E8A-4147-A177-3AD203B41FA5}">
                      <a16:colId xmlns:a16="http://schemas.microsoft.com/office/drawing/2014/main" val="1763265559"/>
                    </a:ext>
                  </a:extLst>
                </a:gridCol>
                <a:gridCol w="949193">
                  <a:extLst>
                    <a:ext uri="{9D8B030D-6E8A-4147-A177-3AD203B41FA5}">
                      <a16:colId xmlns:a16="http://schemas.microsoft.com/office/drawing/2014/main" val="2552606156"/>
                    </a:ext>
                  </a:extLst>
                </a:gridCol>
                <a:gridCol w="949193">
                  <a:extLst>
                    <a:ext uri="{9D8B030D-6E8A-4147-A177-3AD203B41FA5}">
                      <a16:colId xmlns:a16="http://schemas.microsoft.com/office/drawing/2014/main" val="4087776643"/>
                    </a:ext>
                  </a:extLst>
                </a:gridCol>
                <a:gridCol w="992039">
                  <a:extLst>
                    <a:ext uri="{9D8B030D-6E8A-4147-A177-3AD203B41FA5}">
                      <a16:colId xmlns:a16="http://schemas.microsoft.com/office/drawing/2014/main" val="277885542"/>
                    </a:ext>
                  </a:extLst>
                </a:gridCol>
                <a:gridCol w="552089">
                  <a:extLst>
                    <a:ext uri="{9D8B030D-6E8A-4147-A177-3AD203B41FA5}">
                      <a16:colId xmlns:a16="http://schemas.microsoft.com/office/drawing/2014/main" val="259270652"/>
                    </a:ext>
                  </a:extLst>
                </a:gridCol>
                <a:gridCol w="989162">
                  <a:extLst>
                    <a:ext uri="{9D8B030D-6E8A-4147-A177-3AD203B41FA5}">
                      <a16:colId xmlns:a16="http://schemas.microsoft.com/office/drawing/2014/main" val="1599224149"/>
                    </a:ext>
                  </a:extLst>
                </a:gridCol>
              </a:tblGrid>
              <a:tr h="187600"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sk-SK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Priebežné hodnotenie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4" marR="7504" marT="75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sk-SK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4" marR="7504" marT="75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sk-SK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4" marR="7504" marT="75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sk-SK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4" marR="7504" marT="75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sk-SK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4" marR="7504" marT="75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sk-SK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4" marR="7504" marT="75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sk-SK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4" marR="7504" marT="75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sk-SK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4" marR="7504" marT="75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Semestrálna skúška</a:t>
                      </a:r>
                      <a:endParaRPr lang="sk-SK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4" marR="7504" marT="75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sk-SK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Záverečné hodnotenie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4" marR="7504" marT="75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sk-SK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4" marR="7504" marT="75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400546"/>
                  </a:ext>
                </a:extLst>
              </a:tr>
              <a:tr h="187600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1</a:t>
                      </a:r>
                    </a:p>
                  </a:txBody>
                  <a:tcPr marL="7504" marR="7504" marT="75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sk-SK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2</a:t>
                      </a:r>
                    </a:p>
                  </a:txBody>
                  <a:tcPr marL="7504" marR="7504" marT="75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3</a:t>
                      </a:r>
                    </a:p>
                  </a:txBody>
                  <a:tcPr marL="7504" marR="7504" marT="75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4</a:t>
                      </a:r>
                    </a:p>
                  </a:txBody>
                  <a:tcPr marL="7504" marR="7504" marT="75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sk-SK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5</a:t>
                      </a:r>
                    </a:p>
                  </a:txBody>
                  <a:tcPr marL="7504" marR="7504" marT="75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6</a:t>
                      </a:r>
                    </a:p>
                  </a:txBody>
                  <a:tcPr marL="7504" marR="7504" marT="75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7, 8</a:t>
                      </a:r>
                    </a:p>
                  </a:txBody>
                  <a:tcPr marL="7504" marR="7504" marT="75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9</a:t>
                      </a:r>
                    </a:p>
                  </a:txBody>
                  <a:tcPr marL="7504" marR="7504" marT="75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sk-SK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4" marR="7504" marT="75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sk-S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  <a:cs typeface="Times New Roman" panose="02020603050405020304" pitchFamily="18" charset="0"/>
                        </a:rPr>
                        <a:t>å</a:t>
                      </a:r>
                    </a:p>
                  </a:txBody>
                  <a:tcPr marL="7504" marR="7504" marT="75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sk-SK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Dosiahnuté hodnotenie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4" marR="7504" marT="75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147749"/>
                  </a:ext>
                </a:extLst>
              </a:tr>
              <a:tr h="510272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1</a:t>
                      </a:r>
                    </a:p>
                  </a:txBody>
                  <a:tcPr marL="7504" marR="7504" marT="75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Náčrt manévru v PBR</a:t>
                      </a:r>
                    </a:p>
                  </a:txBody>
                  <a:tcPr marL="7504" marR="7504" marT="75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Výpočet </a:t>
                      </a:r>
                      <a:r>
                        <a:rPr lang="sk-SK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nadstrelnosti</a:t>
                      </a:r>
                      <a:endParaRPr lang="sk-S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4" marR="7504" marT="7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Náčrt </a:t>
                      </a:r>
                      <a:r>
                        <a:rPr lang="sk-SK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PZaVO</a:t>
                      </a:r>
                      <a:endParaRPr lang="sk-S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4" marR="7504" marT="75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Príprava pracovnej mapy a zákres takt. situácie</a:t>
                      </a:r>
                    </a:p>
                  </a:txBody>
                  <a:tcPr marL="7504" marR="7504" marT="75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Náčrt ToPo pripojenia</a:t>
                      </a:r>
                    </a:p>
                  </a:txBody>
                  <a:tcPr marL="7504" marR="7504" marT="75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Náčrt OB</a:t>
                      </a:r>
                    </a:p>
                  </a:txBody>
                  <a:tcPr marL="7504" marR="7504" marT="7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Náčrt priamej paľby</a:t>
                      </a:r>
                    </a:p>
                  </a:txBody>
                  <a:tcPr marL="7504" marR="7504" marT="75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Topografická orientácia</a:t>
                      </a:r>
                    </a:p>
                  </a:txBody>
                  <a:tcPr marL="7504" marR="7504" marT="75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2</a:t>
                      </a:r>
                    </a:p>
                  </a:txBody>
                  <a:tcPr marL="7504" marR="7504" marT="75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522432"/>
                  </a:ext>
                </a:extLst>
              </a:tr>
              <a:tr h="751070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4" marR="7504" marT="75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4" marR="7504" marT="75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4" marR="7504" marT="7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4" marR="7504" marT="75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4" marR="7504" marT="75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4" marR="7504" marT="75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4" marR="7504" marT="75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4" marR="7504" marT="75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4" marR="7504" marT="75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4" marR="7504" marT="75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4" marR="7504" marT="75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4" marR="7504" marT="75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4" marR="7504" marT="75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344842"/>
                  </a:ext>
                </a:extLst>
              </a:tr>
            </a:tbl>
          </a:graphicData>
        </a:graphic>
      </p:graphicFrame>
      <p:graphicFrame>
        <p:nvGraphicFramePr>
          <p:cNvPr id="8" name="Tabuľk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590498"/>
              </p:ext>
            </p:extLst>
          </p:nvPr>
        </p:nvGraphicFramePr>
        <p:xfrm>
          <a:off x="2355012" y="3636941"/>
          <a:ext cx="8238225" cy="3104174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396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3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1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2968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sk-SK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Klasifikačný stupeň</a:t>
                      </a:r>
                      <a:endParaRPr lang="sk-SK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8" marR="91448" marT="45721" marB="457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sk-SK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Slovné hodnotenie</a:t>
                      </a:r>
                      <a:endParaRPr lang="sk-SK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8" marR="91448" marT="45721" marB="457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sk-SK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Známka</a:t>
                      </a:r>
                      <a:endParaRPr lang="sk-SK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8" marR="91448" marT="45721" marB="457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sk-SK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získaných</a:t>
                      </a:r>
                      <a:r>
                        <a:rPr lang="sk-SK" sz="14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bodov</a:t>
                      </a:r>
                      <a:endParaRPr lang="sk-SK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8" marR="91448" marT="45721" marB="457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922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sk-SK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sk-SK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8" marR="91448" marT="36001" marB="3600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sk-SK" sz="1400" b="1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Výborne</a:t>
                      </a:r>
                    </a:p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sk-SK" sz="1400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(vynikajúce výsledky)</a:t>
                      </a:r>
                      <a:endParaRPr lang="sk-SK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8" marR="91448" marT="36001" marB="3600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sk-SK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sk-SK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8" marR="91448" marT="36001" marB="3600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sk-SK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 – 100</a:t>
                      </a:r>
                    </a:p>
                  </a:txBody>
                  <a:tcPr marL="91448" marR="91448" marT="36001" marB="3600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922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sk-SK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sk-SK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8" marR="91448" marT="36001" marB="3600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sk-SK" sz="1400" b="1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Veľmi dobre</a:t>
                      </a:r>
                    </a:p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sk-SK" sz="1400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(nadpriemerné výsledky)</a:t>
                      </a:r>
                      <a:endParaRPr lang="sk-SK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8" marR="91448" marT="36001" marB="3600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sk-SK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1,5</a:t>
                      </a:r>
                      <a:endParaRPr lang="sk-SK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8" marR="91448" marT="36001" marB="3600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sk-SK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 – 93</a:t>
                      </a:r>
                      <a:endParaRPr lang="sk-SK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8" marR="91448" marT="36001" marB="3600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922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sk-SK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sk-SK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8" marR="91448" marT="36001" marB="3600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sk-SK" sz="1400" b="1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Dobre</a:t>
                      </a:r>
                    </a:p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sk-SK" sz="1400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(priemerné výsledky)</a:t>
                      </a:r>
                      <a:endParaRPr lang="sk-SK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8" marR="91448" marT="36001" marB="3600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sk-SK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sk-SK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8" marR="91448" marT="36001" marB="3600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sk-SK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 – 85</a:t>
                      </a:r>
                      <a:endParaRPr lang="sk-SK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8" marR="91448" marT="36001" marB="3600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922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sk-SK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sk-SK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8" marR="91448" marT="36001" marB="3600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sk-SK" sz="1400" b="1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Uspokojivo</a:t>
                      </a:r>
                    </a:p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sk-SK" sz="1400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(prijateľné výsledky)</a:t>
                      </a:r>
                      <a:endParaRPr lang="sk-SK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8" marR="91448" marT="36001" marB="3600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sk-SK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2,5</a:t>
                      </a:r>
                      <a:endParaRPr lang="sk-SK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8" marR="91448" marT="36001" marB="3600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sk-SK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 – 77</a:t>
                      </a:r>
                      <a:endParaRPr lang="sk-SK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8" marR="91448" marT="36001" marB="3600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922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sk-SK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sk-SK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8" marR="91448" marT="36001" marB="3600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sk-SK" sz="1400" b="1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Dostatočne</a:t>
                      </a:r>
                    </a:p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sk-SK" sz="1400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(výsledky spĺňajú iba minimálne kritériá)</a:t>
                      </a:r>
                      <a:endParaRPr lang="sk-SK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8" marR="91448" marT="36001" marB="3600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sk-SK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sk-SK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8" marR="91448" marT="36001" marB="3600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sk-SK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 – 68</a:t>
                      </a:r>
                      <a:endParaRPr lang="sk-SK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8" marR="91448" marT="36001" marB="3600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922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sk-SK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FX</a:t>
                      </a:r>
                      <a:endParaRPr lang="sk-SK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8" marR="91448" marT="36001" marB="3600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sk-SK" sz="1400" b="1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Nedostatočne</a:t>
                      </a:r>
                    </a:p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sk-SK" sz="1400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(výsledky nespĺňajú ani minimálne kritériá)</a:t>
                      </a:r>
                      <a:endParaRPr lang="sk-SK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8" marR="91448" marT="36001" marB="3600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sk-SK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sk-SK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8" marR="91448" marT="36001" marB="3600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sk-SK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– 59</a:t>
                      </a:r>
                    </a:p>
                  </a:txBody>
                  <a:tcPr marL="91448" marR="91448" marT="36001" marB="3600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15593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algn="ctr">
              <a:defRPr/>
            </a:pPr>
            <a:r>
              <a:rPr lang="sk-SK" altLang="sk-SK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Výsledky </a:t>
            </a:r>
            <a:r>
              <a:rPr lang="sk-SK" altLang="sk-SK" sz="32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priebežného </a:t>
            </a:r>
            <a:r>
              <a:rPr lang="sk-SK" altLang="sk-SK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hodnotenia</a:t>
            </a:r>
            <a:endParaRPr lang="sk-SK" altLang="sk-SK" sz="32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" name="Tabuľ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176396"/>
              </p:ext>
            </p:extLst>
          </p:nvPr>
        </p:nvGraphicFramePr>
        <p:xfrm>
          <a:off x="178290" y="1464698"/>
          <a:ext cx="11877130" cy="4093684"/>
        </p:xfrm>
        <a:graphic>
          <a:graphicData uri="http://schemas.openxmlformats.org/drawingml/2006/table">
            <a:tbl>
              <a:tblPr/>
              <a:tblGrid>
                <a:gridCol w="389978">
                  <a:extLst>
                    <a:ext uri="{9D8B030D-6E8A-4147-A177-3AD203B41FA5}">
                      <a16:colId xmlns:a16="http://schemas.microsoft.com/office/drawing/2014/main" val="73597732"/>
                    </a:ext>
                  </a:extLst>
                </a:gridCol>
                <a:gridCol w="587416">
                  <a:extLst>
                    <a:ext uri="{9D8B030D-6E8A-4147-A177-3AD203B41FA5}">
                      <a16:colId xmlns:a16="http://schemas.microsoft.com/office/drawing/2014/main" val="3293447019"/>
                    </a:ext>
                  </a:extLst>
                </a:gridCol>
                <a:gridCol w="811139">
                  <a:extLst>
                    <a:ext uri="{9D8B030D-6E8A-4147-A177-3AD203B41FA5}">
                      <a16:colId xmlns:a16="http://schemas.microsoft.com/office/drawing/2014/main" val="2707536756"/>
                    </a:ext>
                  </a:extLst>
                </a:gridCol>
                <a:gridCol w="1302588">
                  <a:extLst>
                    <a:ext uri="{9D8B030D-6E8A-4147-A177-3AD203B41FA5}">
                      <a16:colId xmlns:a16="http://schemas.microsoft.com/office/drawing/2014/main" val="20440039"/>
                    </a:ext>
                  </a:extLst>
                </a:gridCol>
                <a:gridCol w="736759">
                  <a:extLst>
                    <a:ext uri="{9D8B030D-6E8A-4147-A177-3AD203B41FA5}">
                      <a16:colId xmlns:a16="http://schemas.microsoft.com/office/drawing/2014/main" val="3197636530"/>
                    </a:ext>
                  </a:extLst>
                </a:gridCol>
                <a:gridCol w="842924">
                  <a:extLst>
                    <a:ext uri="{9D8B030D-6E8A-4147-A177-3AD203B41FA5}">
                      <a16:colId xmlns:a16="http://schemas.microsoft.com/office/drawing/2014/main" val="1337952934"/>
                    </a:ext>
                  </a:extLst>
                </a:gridCol>
                <a:gridCol w="842924">
                  <a:extLst>
                    <a:ext uri="{9D8B030D-6E8A-4147-A177-3AD203B41FA5}">
                      <a16:colId xmlns:a16="http://schemas.microsoft.com/office/drawing/2014/main" val="407692296"/>
                    </a:ext>
                  </a:extLst>
                </a:gridCol>
                <a:gridCol w="842924">
                  <a:extLst>
                    <a:ext uri="{9D8B030D-6E8A-4147-A177-3AD203B41FA5}">
                      <a16:colId xmlns:a16="http://schemas.microsoft.com/office/drawing/2014/main" val="2156711512"/>
                    </a:ext>
                  </a:extLst>
                </a:gridCol>
                <a:gridCol w="842924">
                  <a:extLst>
                    <a:ext uri="{9D8B030D-6E8A-4147-A177-3AD203B41FA5}">
                      <a16:colId xmlns:a16="http://schemas.microsoft.com/office/drawing/2014/main" val="3333902715"/>
                    </a:ext>
                  </a:extLst>
                </a:gridCol>
                <a:gridCol w="842924">
                  <a:extLst>
                    <a:ext uri="{9D8B030D-6E8A-4147-A177-3AD203B41FA5}">
                      <a16:colId xmlns:a16="http://schemas.microsoft.com/office/drawing/2014/main" val="669308089"/>
                    </a:ext>
                  </a:extLst>
                </a:gridCol>
                <a:gridCol w="842924">
                  <a:extLst>
                    <a:ext uri="{9D8B030D-6E8A-4147-A177-3AD203B41FA5}">
                      <a16:colId xmlns:a16="http://schemas.microsoft.com/office/drawing/2014/main" val="2198603508"/>
                    </a:ext>
                  </a:extLst>
                </a:gridCol>
                <a:gridCol w="842924">
                  <a:extLst>
                    <a:ext uri="{9D8B030D-6E8A-4147-A177-3AD203B41FA5}">
                      <a16:colId xmlns:a16="http://schemas.microsoft.com/office/drawing/2014/main" val="1218740712"/>
                    </a:ext>
                  </a:extLst>
                </a:gridCol>
                <a:gridCol w="842924">
                  <a:extLst>
                    <a:ext uri="{9D8B030D-6E8A-4147-A177-3AD203B41FA5}">
                      <a16:colId xmlns:a16="http://schemas.microsoft.com/office/drawing/2014/main" val="1586314990"/>
                    </a:ext>
                  </a:extLst>
                </a:gridCol>
                <a:gridCol w="842924">
                  <a:extLst>
                    <a:ext uri="{9D8B030D-6E8A-4147-A177-3AD203B41FA5}">
                      <a16:colId xmlns:a16="http://schemas.microsoft.com/office/drawing/2014/main" val="845128613"/>
                    </a:ext>
                  </a:extLst>
                </a:gridCol>
                <a:gridCol w="462934">
                  <a:extLst>
                    <a:ext uri="{9D8B030D-6E8A-4147-A177-3AD203B41FA5}">
                      <a16:colId xmlns:a16="http://schemas.microsoft.com/office/drawing/2014/main" val="3892164484"/>
                    </a:ext>
                  </a:extLst>
                </a:gridCol>
              </a:tblGrid>
              <a:tr h="2196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P. č.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Hodn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048" marR="6048" marT="60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Meno</a:t>
                      </a:r>
                    </a:p>
                  </a:txBody>
                  <a:tcPr marL="6048" marR="6048" marT="60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Priezvisko</a:t>
                      </a:r>
                    </a:p>
                  </a:txBody>
                  <a:tcPr marL="6048" marR="6048" marT="60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1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2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3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4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5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6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7, 8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9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  <a:cs typeface="Times New Roman" panose="02020603050405020304" pitchFamily="18" charset="0"/>
                        </a:rPr>
                        <a:t>å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408119"/>
                  </a:ext>
                </a:extLst>
              </a:tr>
              <a:tr h="1679924"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Test 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48" marR="6048" marT="6048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Náčrt 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manévru v </a:t>
                      </a:r>
                      <a:r>
                        <a:rPr lang="sk-SK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br>
                        <a:rPr lang="sk-SK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sk-SK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PBR</a:t>
                      </a:r>
                      <a:endParaRPr lang="sk-SK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48" marR="6048" marT="6048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Výpočet  </a:t>
                      </a:r>
                      <a:br>
                        <a:rPr lang="sk-SK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sk-SK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sk-SK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nadstrelnosti</a:t>
                      </a:r>
                      <a:endParaRPr lang="sk-SK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48" marR="6048" marT="604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sk-SK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NPZaVO</a:t>
                      </a:r>
                      <a:endParaRPr lang="sk-SK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48" marR="6048" marT="6048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Príprava 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pracovnej </a:t>
                      </a:r>
                      <a:r>
                        <a:rPr lang="sk-SK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sk-SK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sk-SK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mapy 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zákres takt. </a:t>
                      </a:r>
                      <a:r>
                        <a:rPr lang="sk-SK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sk-SK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sk-SK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situácie</a:t>
                      </a:r>
                      <a:endParaRPr lang="sk-SK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48" marR="6048" marT="6048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Náčrt 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ToPo </a:t>
                      </a:r>
                      <a:r>
                        <a:rPr lang="sk-SK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br>
                        <a:rPr lang="sk-SK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sk-SK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pripojenia</a:t>
                      </a:r>
                      <a:endParaRPr lang="sk-SK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48" marR="6048" marT="6048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Náčrt 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</a:t>
                      </a:r>
                    </a:p>
                  </a:txBody>
                  <a:tcPr marL="6048" marR="6048" marT="604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Náčrt 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priamej paľby</a:t>
                      </a:r>
                    </a:p>
                  </a:txBody>
                  <a:tcPr marL="6048" marR="6048" marT="6048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Topografická </a:t>
                      </a:r>
                      <a:br>
                        <a:rPr lang="sk-SK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sk-SK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orientácia</a:t>
                      </a:r>
                      <a:endParaRPr lang="sk-SK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48" marR="6048" marT="6048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Test 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048" marR="6048" marT="6048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505166"/>
                  </a:ext>
                </a:extLst>
              </a:tr>
              <a:tr h="185923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voj.1.st.</a:t>
                      </a:r>
                    </a:p>
                  </a:txBody>
                  <a:tcPr marL="6048" marR="6048" marT="60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Dávid</a:t>
                      </a:r>
                    </a:p>
                  </a:txBody>
                  <a:tcPr marL="6048" marR="6048" marT="60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BELEJ</a:t>
                      </a:r>
                    </a:p>
                  </a:txBody>
                  <a:tcPr marL="6048" marR="6048" marT="60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4,5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048" marR="6048" marT="60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048" marR="6048" marT="60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3,5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412829"/>
                  </a:ext>
                </a:extLst>
              </a:tr>
              <a:tr h="185923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voj.1.st.</a:t>
                      </a:r>
                    </a:p>
                  </a:txBody>
                  <a:tcPr marL="6048" marR="6048" marT="60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Rastislav</a:t>
                      </a:r>
                    </a:p>
                  </a:txBody>
                  <a:tcPr marL="6048" marR="6048" marT="60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BIELY</a:t>
                      </a:r>
                    </a:p>
                  </a:txBody>
                  <a:tcPr marL="6048" marR="6048" marT="60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3,5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048" marR="6048" marT="60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048" marR="6048" marT="60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2,5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519712"/>
                  </a:ext>
                </a:extLst>
              </a:tr>
              <a:tr h="185923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voj.1.st.</a:t>
                      </a:r>
                    </a:p>
                  </a:txBody>
                  <a:tcPr marL="6048" marR="6048" marT="60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Richard</a:t>
                      </a:r>
                    </a:p>
                  </a:txBody>
                  <a:tcPr marL="6048" marR="6048" marT="60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GREGOR</a:t>
                      </a:r>
                    </a:p>
                  </a:txBody>
                  <a:tcPr marL="6048" marR="6048" marT="60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048" marR="6048" marT="60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048" marR="6048" marT="60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3,5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35,5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99834"/>
                  </a:ext>
                </a:extLst>
              </a:tr>
              <a:tr h="185923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voj.1.st.</a:t>
                      </a:r>
                    </a:p>
                  </a:txBody>
                  <a:tcPr marL="6048" marR="6048" marT="60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Marek</a:t>
                      </a:r>
                    </a:p>
                  </a:txBody>
                  <a:tcPr marL="6048" marR="6048" marT="60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1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HAJDÍK</a:t>
                      </a:r>
                    </a:p>
                  </a:txBody>
                  <a:tcPr marL="6048" marR="6048" marT="60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048" marR="6048" marT="60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048" marR="6048" marT="60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318091"/>
                  </a:ext>
                </a:extLst>
              </a:tr>
              <a:tr h="185923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voj.1.st.</a:t>
                      </a:r>
                    </a:p>
                  </a:txBody>
                  <a:tcPr marL="6048" marR="6048" marT="60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Kristián</a:t>
                      </a:r>
                    </a:p>
                  </a:txBody>
                  <a:tcPr marL="6048" marR="6048" marT="60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JUREČKO</a:t>
                      </a:r>
                    </a:p>
                  </a:txBody>
                  <a:tcPr marL="6048" marR="6048" marT="60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048" marR="6048" marT="60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048" marR="6048" marT="60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350387"/>
                  </a:ext>
                </a:extLst>
              </a:tr>
              <a:tr h="185923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voj.1.st.</a:t>
                      </a:r>
                    </a:p>
                  </a:txBody>
                  <a:tcPr marL="6048" marR="6048" marT="60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Andrej</a:t>
                      </a:r>
                    </a:p>
                  </a:txBody>
                  <a:tcPr marL="6048" marR="6048" marT="60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KOPANIČÁK</a:t>
                      </a:r>
                    </a:p>
                  </a:txBody>
                  <a:tcPr marL="6048" marR="6048" marT="60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048" marR="6048" marT="60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048" marR="6048" marT="60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3,5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44,5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15883"/>
                  </a:ext>
                </a:extLst>
              </a:tr>
              <a:tr h="185923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voj.1.st.</a:t>
                      </a:r>
                    </a:p>
                  </a:txBody>
                  <a:tcPr marL="6048" marR="6048" marT="60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Marek</a:t>
                      </a:r>
                    </a:p>
                  </a:txBody>
                  <a:tcPr marL="6048" marR="6048" marT="60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KRIŠTOF</a:t>
                      </a:r>
                    </a:p>
                  </a:txBody>
                  <a:tcPr marL="6048" marR="6048" marT="60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4,5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048" marR="6048" marT="60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048" marR="6048" marT="60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40,5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01002"/>
                  </a:ext>
                </a:extLst>
              </a:tr>
              <a:tr h="185923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voj.1.st.</a:t>
                      </a:r>
                    </a:p>
                  </a:txBody>
                  <a:tcPr marL="6048" marR="6048" marT="60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Štefan</a:t>
                      </a:r>
                    </a:p>
                  </a:txBody>
                  <a:tcPr marL="6048" marR="6048" marT="60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KRIVJANSKÝ</a:t>
                      </a:r>
                    </a:p>
                  </a:txBody>
                  <a:tcPr marL="6048" marR="6048" marT="60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048" marR="6048" marT="60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048" marR="6048" marT="60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2,5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40,5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543627"/>
                  </a:ext>
                </a:extLst>
              </a:tr>
              <a:tr h="185923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voj.1.st.</a:t>
                      </a:r>
                    </a:p>
                  </a:txBody>
                  <a:tcPr marL="6048" marR="6048" marT="60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Samuel</a:t>
                      </a:r>
                    </a:p>
                  </a:txBody>
                  <a:tcPr marL="6048" marR="6048" marT="60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LEGERSKÝ</a:t>
                      </a:r>
                    </a:p>
                  </a:txBody>
                  <a:tcPr marL="6048" marR="6048" marT="60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048" marR="6048" marT="60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048" marR="6048" marT="60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200520"/>
                  </a:ext>
                </a:extLst>
              </a:tr>
              <a:tr h="193318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voj.1.st.</a:t>
                      </a:r>
                    </a:p>
                  </a:txBody>
                  <a:tcPr marL="6048" marR="6048" marT="60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Jaroslav</a:t>
                      </a:r>
                    </a:p>
                  </a:txBody>
                  <a:tcPr marL="6048" marR="6048" marT="60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ROSINA </a:t>
                      </a:r>
                    </a:p>
                  </a:txBody>
                  <a:tcPr marL="6048" marR="6048" marT="60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048" marR="6048" marT="60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048" marR="6048" marT="60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 marL="6048" marR="6048" marT="604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091903"/>
                  </a:ext>
                </a:extLst>
              </a:tr>
            </a:tbl>
          </a:graphicData>
        </a:graphic>
      </p:graphicFrame>
      <p:sp>
        <p:nvSpPr>
          <p:cNvPr id="5" name="Obdĺžnik 4"/>
          <p:cNvSpPr/>
          <p:nvPr/>
        </p:nvSpPr>
        <p:spPr>
          <a:xfrm>
            <a:off x="178290" y="1086793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sk-SK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Čata: B31a</a:t>
            </a:r>
            <a:endParaRPr lang="sk-SK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6062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algn="ctr">
              <a:defRPr/>
            </a:pPr>
            <a:r>
              <a:rPr lang="sk-SK" altLang="sk-SK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Výsledky </a:t>
            </a:r>
            <a:r>
              <a:rPr lang="sk-SK" altLang="sk-SK" sz="32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priebežného </a:t>
            </a:r>
            <a:r>
              <a:rPr lang="sk-SK" altLang="sk-SK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hodnotenia</a:t>
            </a:r>
            <a:endParaRPr lang="sk-SK" altLang="sk-SK" sz="32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171878" y="1086793"/>
            <a:ext cx="1306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sk-SK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Čata: B31b</a:t>
            </a:r>
            <a:endParaRPr lang="sk-SK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uľ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746713"/>
              </p:ext>
            </p:extLst>
          </p:nvPr>
        </p:nvGraphicFramePr>
        <p:xfrm>
          <a:off x="171878" y="1456125"/>
          <a:ext cx="11885755" cy="4462441"/>
        </p:xfrm>
        <a:graphic>
          <a:graphicData uri="http://schemas.openxmlformats.org/drawingml/2006/table">
            <a:tbl>
              <a:tblPr/>
              <a:tblGrid>
                <a:gridCol w="381554">
                  <a:extLst>
                    <a:ext uri="{9D8B030D-6E8A-4147-A177-3AD203B41FA5}">
                      <a16:colId xmlns:a16="http://schemas.microsoft.com/office/drawing/2014/main" val="2756833576"/>
                    </a:ext>
                  </a:extLst>
                </a:gridCol>
                <a:gridCol w="607570">
                  <a:extLst>
                    <a:ext uri="{9D8B030D-6E8A-4147-A177-3AD203B41FA5}">
                      <a16:colId xmlns:a16="http://schemas.microsoft.com/office/drawing/2014/main" val="2680837628"/>
                    </a:ext>
                  </a:extLst>
                </a:gridCol>
                <a:gridCol w="799408">
                  <a:extLst>
                    <a:ext uri="{9D8B030D-6E8A-4147-A177-3AD203B41FA5}">
                      <a16:colId xmlns:a16="http://schemas.microsoft.com/office/drawing/2014/main" val="4039383636"/>
                    </a:ext>
                  </a:extLst>
                </a:gridCol>
                <a:gridCol w="1311215">
                  <a:extLst>
                    <a:ext uri="{9D8B030D-6E8A-4147-A177-3AD203B41FA5}">
                      <a16:colId xmlns:a16="http://schemas.microsoft.com/office/drawing/2014/main" val="4125780950"/>
                    </a:ext>
                  </a:extLst>
                </a:gridCol>
                <a:gridCol w="750498">
                  <a:extLst>
                    <a:ext uri="{9D8B030D-6E8A-4147-A177-3AD203B41FA5}">
                      <a16:colId xmlns:a16="http://schemas.microsoft.com/office/drawing/2014/main" val="1159858053"/>
                    </a:ext>
                  </a:extLst>
                </a:gridCol>
                <a:gridCol w="854016">
                  <a:extLst>
                    <a:ext uri="{9D8B030D-6E8A-4147-A177-3AD203B41FA5}">
                      <a16:colId xmlns:a16="http://schemas.microsoft.com/office/drawing/2014/main" val="3222143884"/>
                    </a:ext>
                  </a:extLst>
                </a:gridCol>
                <a:gridCol w="819509">
                  <a:extLst>
                    <a:ext uri="{9D8B030D-6E8A-4147-A177-3AD203B41FA5}">
                      <a16:colId xmlns:a16="http://schemas.microsoft.com/office/drawing/2014/main" val="927124968"/>
                    </a:ext>
                  </a:extLst>
                </a:gridCol>
                <a:gridCol w="836762">
                  <a:extLst>
                    <a:ext uri="{9D8B030D-6E8A-4147-A177-3AD203B41FA5}">
                      <a16:colId xmlns:a16="http://schemas.microsoft.com/office/drawing/2014/main" val="2400323592"/>
                    </a:ext>
                  </a:extLst>
                </a:gridCol>
                <a:gridCol w="854015">
                  <a:extLst>
                    <a:ext uri="{9D8B030D-6E8A-4147-A177-3AD203B41FA5}">
                      <a16:colId xmlns:a16="http://schemas.microsoft.com/office/drawing/2014/main" val="3971461740"/>
                    </a:ext>
                  </a:extLst>
                </a:gridCol>
                <a:gridCol w="836763">
                  <a:extLst>
                    <a:ext uri="{9D8B030D-6E8A-4147-A177-3AD203B41FA5}">
                      <a16:colId xmlns:a16="http://schemas.microsoft.com/office/drawing/2014/main" val="1756357133"/>
                    </a:ext>
                  </a:extLst>
                </a:gridCol>
                <a:gridCol w="845388">
                  <a:extLst>
                    <a:ext uri="{9D8B030D-6E8A-4147-A177-3AD203B41FA5}">
                      <a16:colId xmlns:a16="http://schemas.microsoft.com/office/drawing/2014/main" val="1762773389"/>
                    </a:ext>
                  </a:extLst>
                </a:gridCol>
                <a:gridCol w="845389">
                  <a:extLst>
                    <a:ext uri="{9D8B030D-6E8A-4147-A177-3AD203B41FA5}">
                      <a16:colId xmlns:a16="http://schemas.microsoft.com/office/drawing/2014/main" val="1931473609"/>
                    </a:ext>
                  </a:extLst>
                </a:gridCol>
                <a:gridCol w="828136">
                  <a:extLst>
                    <a:ext uri="{9D8B030D-6E8A-4147-A177-3AD203B41FA5}">
                      <a16:colId xmlns:a16="http://schemas.microsoft.com/office/drawing/2014/main" val="1890949040"/>
                    </a:ext>
                  </a:extLst>
                </a:gridCol>
                <a:gridCol w="848087">
                  <a:extLst>
                    <a:ext uri="{9D8B030D-6E8A-4147-A177-3AD203B41FA5}">
                      <a16:colId xmlns:a16="http://schemas.microsoft.com/office/drawing/2014/main" val="2810312049"/>
                    </a:ext>
                  </a:extLst>
                </a:gridCol>
                <a:gridCol w="467445">
                  <a:extLst>
                    <a:ext uri="{9D8B030D-6E8A-4147-A177-3AD203B41FA5}">
                      <a16:colId xmlns:a16="http://schemas.microsoft.com/office/drawing/2014/main" val="2375158964"/>
                    </a:ext>
                  </a:extLst>
                </a:gridCol>
              </a:tblGrid>
              <a:tr h="167091"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P. č.</a:t>
                      </a:r>
                    </a:p>
                  </a:txBody>
                  <a:tcPr marL="6684" marR="6684" marT="66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Hodn</a:t>
                      </a:r>
                      <a:r>
                        <a:rPr lang="sk-SK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Meno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Priezvisko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 1</a:t>
                      </a:r>
                    </a:p>
                  </a:txBody>
                  <a:tcPr marL="6684" marR="6684" marT="66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 2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 3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 4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 5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 6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 7, 8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 9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  <a:ea typeface="+mn-ea"/>
                          <a:cs typeface="Times New Roman" panose="02020603050405020304" pitchFamily="18" charset="0"/>
                        </a:rPr>
                        <a:t>å</a:t>
                      </a:r>
                    </a:p>
                  </a:txBody>
                  <a:tcPr marL="6684" marR="6684" marT="66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7069919"/>
                  </a:ext>
                </a:extLst>
              </a:tr>
              <a:tr h="1601869"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Test 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48" marR="6048" marT="6048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Náčrt 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manévru v </a:t>
                      </a:r>
                      <a:r>
                        <a:rPr lang="sk-SK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br>
                        <a:rPr lang="sk-SK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sk-SK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PBR</a:t>
                      </a:r>
                      <a:endParaRPr lang="sk-SK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48" marR="6048" marT="604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Výpočet  </a:t>
                      </a:r>
                      <a:br>
                        <a:rPr lang="sk-SK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sk-SK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sk-SK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nadstrelnosti</a:t>
                      </a:r>
                      <a:endParaRPr lang="sk-SK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48" marR="6048" marT="604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sk-SK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NPZaVO</a:t>
                      </a:r>
                      <a:endParaRPr lang="sk-SK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48" marR="6048" marT="604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Príprava 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pracovnej </a:t>
                      </a:r>
                      <a:r>
                        <a:rPr lang="sk-SK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sk-SK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sk-SK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mapy 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zákres takt. </a:t>
                      </a:r>
                      <a:r>
                        <a:rPr lang="sk-SK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sk-SK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sk-SK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situácie</a:t>
                      </a:r>
                      <a:endParaRPr lang="sk-SK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48" marR="6048" marT="604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Náčrt 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ToPo </a:t>
                      </a:r>
                      <a:r>
                        <a:rPr lang="sk-SK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br>
                        <a:rPr lang="sk-SK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sk-SK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pripojenia</a:t>
                      </a:r>
                      <a:endParaRPr lang="sk-SK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48" marR="6048" marT="604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Náčrt 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</a:t>
                      </a:r>
                    </a:p>
                  </a:txBody>
                  <a:tcPr marL="6048" marR="6048" marT="604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Náčrt 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priamej paľby</a:t>
                      </a:r>
                    </a:p>
                  </a:txBody>
                  <a:tcPr marL="6048" marR="6048" marT="604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Topografická </a:t>
                      </a:r>
                      <a:br>
                        <a:rPr lang="sk-SK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sk-SK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orientácia</a:t>
                      </a:r>
                      <a:endParaRPr lang="sk-SK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48" marR="6048" marT="604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Test 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048" marR="6048" marT="604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963327"/>
                  </a:ext>
                </a:extLst>
              </a:tr>
              <a:tr h="14035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</a:t>
                      </a:r>
                    </a:p>
                  </a:txBody>
                  <a:tcPr marL="6684" marR="6684" marT="66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voj.1.st.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ctr" latinLnBrk="0" hangingPunct="1"/>
                      <a:r>
                        <a:rPr lang="sk-SK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Juraj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ctr" latinLnBrk="0" hangingPunct="1"/>
                      <a:r>
                        <a:rPr lang="sk-SK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NAGY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4,5</a:t>
                      </a:r>
                    </a:p>
                  </a:txBody>
                  <a:tcPr marL="6684" marR="6684" marT="66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45,5</a:t>
                      </a:r>
                    </a:p>
                  </a:txBody>
                  <a:tcPr marL="6684" marR="6684" marT="66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118185"/>
                  </a:ext>
                </a:extLst>
              </a:tr>
              <a:tr h="14035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</a:t>
                      </a:r>
                    </a:p>
                  </a:txBody>
                  <a:tcPr marL="6684" marR="6684" marT="66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voj.1.st.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ctr" latinLnBrk="0" hangingPunct="1"/>
                      <a:r>
                        <a:rPr lang="sk-SK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Jakub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ctr" latinLnBrk="0" hangingPunct="1"/>
                      <a:r>
                        <a:rPr lang="sk-SK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NYÉKI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4,5</a:t>
                      </a:r>
                    </a:p>
                  </a:txBody>
                  <a:tcPr marL="6684" marR="6684" marT="66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43,5</a:t>
                      </a:r>
                    </a:p>
                  </a:txBody>
                  <a:tcPr marL="6684" marR="6684" marT="66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749306"/>
                  </a:ext>
                </a:extLst>
              </a:tr>
              <a:tr h="14035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</a:t>
                      </a:r>
                    </a:p>
                  </a:txBody>
                  <a:tcPr marL="6684" marR="6684" marT="66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voj.1.st.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ctr" latinLnBrk="0" hangingPunct="1"/>
                      <a:r>
                        <a:rPr lang="sk-SK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Veronika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ctr" latinLnBrk="0" hangingPunct="1"/>
                      <a:r>
                        <a:rPr lang="sk-SK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OLEJNÍKOVÁ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684" marR="6684" marT="66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4,5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47,5</a:t>
                      </a:r>
                    </a:p>
                  </a:txBody>
                  <a:tcPr marL="6684" marR="6684" marT="66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395140"/>
                  </a:ext>
                </a:extLst>
              </a:tr>
              <a:tr h="14035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</a:t>
                      </a:r>
                    </a:p>
                  </a:txBody>
                  <a:tcPr marL="6684" marR="6684" marT="66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voj.1.st.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ctr" latinLnBrk="0" hangingPunct="1"/>
                      <a:r>
                        <a:rPr lang="sk-SK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Anton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ctr" latinLnBrk="0" hangingPunct="1"/>
                      <a:r>
                        <a:rPr lang="sk-SK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ORŠULA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3,5</a:t>
                      </a:r>
                    </a:p>
                  </a:txBody>
                  <a:tcPr marL="6684" marR="6684" marT="66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38,5</a:t>
                      </a:r>
                    </a:p>
                  </a:txBody>
                  <a:tcPr marL="6684" marR="6684" marT="66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320900"/>
                  </a:ext>
                </a:extLst>
              </a:tr>
              <a:tr h="14035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5.</a:t>
                      </a:r>
                    </a:p>
                  </a:txBody>
                  <a:tcPr marL="6684" marR="6684" marT="66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voj.1.st.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ctr" latinLnBrk="0" hangingPunct="1"/>
                      <a:r>
                        <a:rPr lang="sk-SK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Michael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ctr" latinLnBrk="0" hangingPunct="1"/>
                      <a:r>
                        <a:rPr lang="sk-SK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PALKO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684" marR="6684" marT="66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45</a:t>
                      </a:r>
                    </a:p>
                  </a:txBody>
                  <a:tcPr marL="6684" marR="6684" marT="66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633274"/>
                  </a:ext>
                </a:extLst>
              </a:tr>
              <a:tr h="14035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6.</a:t>
                      </a:r>
                    </a:p>
                  </a:txBody>
                  <a:tcPr marL="6684" marR="6684" marT="66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voj.1.st.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ctr" latinLnBrk="0" hangingPunct="1"/>
                      <a:r>
                        <a:rPr lang="sk-SK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František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ctr" latinLnBrk="0" hangingPunct="1"/>
                      <a:r>
                        <a:rPr lang="sk-SK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PARAJ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684" marR="6684" marT="66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46</a:t>
                      </a:r>
                    </a:p>
                  </a:txBody>
                  <a:tcPr marL="6684" marR="6684" marT="66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771087"/>
                  </a:ext>
                </a:extLst>
              </a:tr>
              <a:tr h="14035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7.</a:t>
                      </a:r>
                    </a:p>
                  </a:txBody>
                  <a:tcPr marL="6684" marR="6684" marT="66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voj.1.st.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ctr" latinLnBrk="0" hangingPunct="1"/>
                      <a:r>
                        <a:rPr lang="sk-SK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Lenka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ctr" latinLnBrk="0" hangingPunct="1"/>
                      <a:r>
                        <a:rPr lang="sk-SK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RUSÍNOVÁ 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684" marR="6684" marT="66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44</a:t>
                      </a:r>
                    </a:p>
                  </a:txBody>
                  <a:tcPr marL="6684" marR="6684" marT="66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447111"/>
                  </a:ext>
                </a:extLst>
              </a:tr>
              <a:tr h="14035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8.</a:t>
                      </a:r>
                    </a:p>
                  </a:txBody>
                  <a:tcPr marL="6684" marR="6684" marT="66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voj.1.st.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ctr" latinLnBrk="0" hangingPunct="1"/>
                      <a:r>
                        <a:rPr lang="sk-SK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David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ctr" latinLnBrk="0" hangingPunct="1"/>
                      <a:r>
                        <a:rPr lang="sk-SK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SLATKOVSKÝ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684" marR="6684" marT="66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4,5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38,5</a:t>
                      </a:r>
                    </a:p>
                  </a:txBody>
                  <a:tcPr marL="6684" marR="6684" marT="66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419703"/>
                  </a:ext>
                </a:extLst>
              </a:tr>
              <a:tr h="14035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9.</a:t>
                      </a:r>
                    </a:p>
                  </a:txBody>
                  <a:tcPr marL="6684" marR="6684" marT="66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voj.1.st.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ctr" latinLnBrk="0" hangingPunct="1"/>
                      <a:r>
                        <a:rPr lang="sk-SK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Soňa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ctr" latinLnBrk="0" hangingPunct="1"/>
                      <a:r>
                        <a:rPr lang="sk-SK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TOMULCOVÁ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4,5</a:t>
                      </a:r>
                    </a:p>
                  </a:txBody>
                  <a:tcPr marL="6684" marR="6684" marT="66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4,5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42</a:t>
                      </a:r>
                    </a:p>
                  </a:txBody>
                  <a:tcPr marL="6684" marR="6684" marT="66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679818"/>
                  </a:ext>
                </a:extLst>
              </a:tr>
              <a:tr h="14035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10.</a:t>
                      </a:r>
                    </a:p>
                  </a:txBody>
                  <a:tcPr marL="6684" marR="6684" marT="66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voj.1.st.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ctr" latinLnBrk="0" hangingPunct="1"/>
                      <a:r>
                        <a:rPr lang="sk-SK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Matej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ctr" latinLnBrk="0" hangingPunct="1"/>
                      <a:r>
                        <a:rPr lang="sk-SK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VALENŠČAK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684" marR="6684" marT="66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42</a:t>
                      </a:r>
                    </a:p>
                  </a:txBody>
                  <a:tcPr marL="6684" marR="6684" marT="66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856933"/>
                  </a:ext>
                </a:extLst>
              </a:tr>
              <a:tr h="14035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11.</a:t>
                      </a:r>
                    </a:p>
                  </a:txBody>
                  <a:tcPr marL="6684" marR="6684" marT="66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voj.1.st.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ctr" latinLnBrk="0" hangingPunct="1"/>
                      <a:r>
                        <a:rPr lang="sk-SK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Adrián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ctr" latinLnBrk="0" hangingPunct="1"/>
                      <a:r>
                        <a:rPr lang="sk-SK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ZAVACKÝ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4,5</a:t>
                      </a:r>
                    </a:p>
                  </a:txBody>
                  <a:tcPr marL="6684" marR="6684" marT="66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44,5</a:t>
                      </a:r>
                    </a:p>
                  </a:txBody>
                  <a:tcPr marL="6684" marR="6684" marT="66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952931"/>
                  </a:ext>
                </a:extLst>
              </a:tr>
              <a:tr h="1470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12.</a:t>
                      </a:r>
                    </a:p>
                  </a:txBody>
                  <a:tcPr marL="6684" marR="6684" marT="66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voj.1.st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ctr" latinLnBrk="0" hangingPunct="1"/>
                      <a:r>
                        <a:rPr lang="sk-SK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Michaela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ctr" latinLnBrk="0" hangingPunct="1"/>
                      <a:r>
                        <a:rPr lang="sk-SK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ZÁTURECZKÁ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684" marR="6684" marT="66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sk-SK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sk-SK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 marL="6684" marR="6684" marT="668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653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1409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algn="ctr">
              <a:defRPr/>
            </a:pPr>
            <a:r>
              <a:rPr lang="sk-SK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Zhodnotenie aktivity</a:t>
            </a:r>
            <a:endParaRPr lang="sk-SK" sz="32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178289" y="1086793"/>
            <a:ext cx="1181242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ctr"/>
            <a:r>
              <a:rPr lang="sk-SK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Čata: B31a</a:t>
            </a:r>
          </a:p>
          <a:p>
            <a:pPr marL="715963" indent="-354013" algn="just" fontAlgn="ctr">
              <a:buFont typeface="Wingdings" panose="05000000000000000000" pitchFamily="2" charset="2"/>
              <a:buChar char="Ø"/>
            </a:pPr>
            <a:r>
              <a:rPr lang="sk-SK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výrazný progres pri spracovávaní grafických dokumentov, najme v „ŠTÁBNEJ KULTÚRE“ takmer u všetkých študentov</a:t>
            </a:r>
          </a:p>
          <a:p>
            <a:pPr marL="715963" indent="-354013" algn="just" fontAlgn="ctr">
              <a:buFont typeface="Wingdings" panose="05000000000000000000" pitchFamily="2" charset="2"/>
              <a:buChar char="Ø"/>
            </a:pPr>
            <a:r>
              <a:rPr lang="sk-SK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aktívny prístup, zapájanie sa do debát pri riešení navodených situácií: </a:t>
            </a:r>
            <a:r>
              <a:rPr lang="sk-SK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Jurečko</a:t>
            </a:r>
            <a:r>
              <a:rPr lang="sk-SK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sk-SK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Kopaničák</a:t>
            </a:r>
            <a:r>
              <a:rPr lang="sk-SK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Legerský</a:t>
            </a:r>
            <a:endParaRPr lang="sk-SK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5963" indent="-354013" algn="just" fontAlgn="ctr">
              <a:buFont typeface="Wingdings" panose="05000000000000000000" pitchFamily="2" charset="2"/>
              <a:buChar char="Ø"/>
            </a:pPr>
            <a:r>
              <a:rPr lang="sk-SK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neaktivita</a:t>
            </a:r>
            <a:r>
              <a:rPr lang="sk-SK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Gregor, Biely, Rosina</a:t>
            </a:r>
          </a:p>
          <a:p>
            <a:pPr marL="715963" indent="-354013" algn="just" fontAlgn="ctr">
              <a:buFont typeface="Wingdings" panose="05000000000000000000" pitchFamily="2" charset="2"/>
              <a:buChar char="Ø"/>
            </a:pPr>
            <a:endParaRPr lang="sk-SK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178288" y="3594204"/>
            <a:ext cx="1181242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ctr"/>
            <a:r>
              <a:rPr lang="sk-SK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Čata: B31b</a:t>
            </a:r>
          </a:p>
          <a:p>
            <a:pPr marL="715963" indent="-354013" algn="just" fontAlgn="ctr">
              <a:buFont typeface="Wingdings" panose="05000000000000000000" pitchFamily="2" charset="2"/>
              <a:buChar char="Ø"/>
            </a:pPr>
            <a:r>
              <a:rPr lang="sk-S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výrazný progres pri spracovávaní grafických dokumentov, najme v „ŠTÁBNEJ KULTÚRE“ takmer u všetkých študentov</a:t>
            </a:r>
          </a:p>
          <a:p>
            <a:pPr marL="715963" indent="-354013" algn="just" fontAlgn="ctr">
              <a:buFont typeface="Wingdings" panose="05000000000000000000" pitchFamily="2" charset="2"/>
              <a:buChar char="Ø"/>
            </a:pPr>
            <a:r>
              <a:rPr lang="sk-S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aktívny prístup, zapájanie sa do debát pri riešení navodených situácií: </a:t>
            </a:r>
            <a:r>
              <a:rPr lang="sk-SK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Nagy, Olejníková, </a:t>
            </a:r>
            <a:r>
              <a:rPr lang="sk-SK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Nyéki</a:t>
            </a:r>
            <a:r>
              <a:rPr lang="sk-SK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sk-SK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Valenščák</a:t>
            </a:r>
            <a:endParaRPr lang="sk-SK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5963" indent="-354013" algn="just" fontAlgn="ctr">
              <a:buFont typeface="Wingdings" panose="05000000000000000000" pitchFamily="2" charset="2"/>
              <a:buChar char="Ø"/>
            </a:pPr>
            <a:r>
              <a:rPr lang="sk-SK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neaktivita</a:t>
            </a:r>
            <a:r>
              <a:rPr lang="sk-S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Záturecká, </a:t>
            </a:r>
            <a:r>
              <a:rPr lang="sk-SK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Oršula</a:t>
            </a:r>
            <a:r>
              <a:rPr lang="sk-S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sk-SK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Rusínová</a:t>
            </a:r>
            <a:r>
              <a:rPr lang="sk-S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(aj napriek vysokému počtu bodov)</a:t>
            </a:r>
          </a:p>
          <a:p>
            <a:pPr algn="just" fontAlgn="ctr"/>
            <a:endParaRPr lang="sk-SK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ctr"/>
            <a:endParaRPr lang="sk-SK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0779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algn="ctr">
              <a:defRPr/>
            </a:pPr>
            <a:r>
              <a:rPr lang="sk-SK" altLang="sk-SK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Tézy </a:t>
            </a:r>
            <a:r>
              <a:rPr lang="sk-SK" altLang="sk-SK" sz="32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semestrálnej </a:t>
            </a:r>
            <a:r>
              <a:rPr lang="sk-SK" altLang="sk-SK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skúšky</a:t>
            </a:r>
            <a:endParaRPr lang="sk-SK" sz="32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Obdĺžnik 2"/>
          <p:cNvSpPr/>
          <p:nvPr/>
        </p:nvSpPr>
        <p:spPr>
          <a:xfrm>
            <a:off x="569342" y="754523"/>
            <a:ext cx="11835442" cy="54441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sk-SK" b="1" dirty="0">
                <a:latin typeface="Times New Roman" panose="02020603050405020304" pitchFamily="18" charset="0"/>
                <a:ea typeface="Calibri" panose="020F0502020204030204" pitchFamily="34" charset="0"/>
              </a:rPr>
              <a:t>Prehľad téz k semestrálnej skúške z predmetu </a:t>
            </a:r>
            <a:endParaRPr lang="sk-SK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sk-SK" b="1" dirty="0">
                <a:latin typeface="Times New Roman" panose="02020603050405020304" pitchFamily="18" charset="0"/>
                <a:ea typeface="Calibri" panose="020F0502020204030204" pitchFamily="34" charset="0"/>
              </a:rPr>
              <a:t>TAKTIKA DELOSTRELECTVA</a:t>
            </a:r>
            <a:endParaRPr lang="sk-SK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sk-SK" dirty="0"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sk-SK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sk-SK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Základné </a:t>
            </a:r>
            <a:r>
              <a:rPr lang="sk-SK" dirty="0">
                <a:latin typeface="Times New Roman" panose="02020603050405020304" pitchFamily="18" charset="0"/>
                <a:ea typeface="Calibri" panose="020F0502020204030204" pitchFamily="34" charset="0"/>
              </a:rPr>
              <a:t>ustanovenia o delostrelectve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sk-SK" dirty="0">
                <a:latin typeface="Times New Roman" panose="02020603050405020304" pitchFamily="18" charset="0"/>
                <a:ea typeface="Calibri" panose="020F0502020204030204" pitchFamily="34" charset="0"/>
              </a:rPr>
              <a:t>Organizácia, charakteristika a bojové možnosti delostreleckých jednotiek OS SR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sk-SK" dirty="0">
                <a:latin typeface="Times New Roman" panose="02020603050405020304" pitchFamily="18" charset="0"/>
                <a:ea typeface="Calibri" panose="020F0502020204030204" pitchFamily="34" charset="0"/>
              </a:rPr>
              <a:t>Výzbroj a organizácia delostreleckých jednotiek OS SR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sk-SK" dirty="0">
                <a:latin typeface="Times New Roman" panose="02020603050405020304" pitchFamily="18" charset="0"/>
                <a:ea typeface="Calibri" panose="020F0502020204030204" pitchFamily="34" charset="0"/>
              </a:rPr>
              <a:t>Delostrelecké jednotky a zásady ich použitia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sk-SK" dirty="0">
                <a:latin typeface="Times New Roman" panose="02020603050405020304" pitchFamily="18" charset="0"/>
                <a:ea typeface="Calibri" panose="020F0502020204030204" pitchFamily="34" charset="0"/>
              </a:rPr>
              <a:t>Velenie a riadenie delostreleckých jednotiek, vedenie dokumentácie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sk-SK" dirty="0">
                <a:latin typeface="Times New Roman" panose="02020603050405020304" pitchFamily="18" charset="0"/>
                <a:ea typeface="Calibri" panose="020F0502020204030204" pitchFamily="34" charset="0"/>
              </a:rPr>
              <a:t>Organizácia prípravy priestorov pre rozmiestnenie delostreleckých jednotiek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sk-SK" dirty="0">
                <a:latin typeface="Times New Roman" panose="02020603050405020304" pitchFamily="18" charset="0"/>
                <a:ea typeface="Calibri" panose="020F0502020204030204" pitchFamily="34" charset="0"/>
              </a:rPr>
              <a:t>Činnosť v priestore bojového rozmiestnenia batérie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sk-SK" dirty="0">
                <a:latin typeface="Times New Roman" panose="02020603050405020304" pitchFamily="18" charset="0"/>
                <a:ea typeface="Calibri" panose="020F0502020204030204" pitchFamily="34" charset="0"/>
              </a:rPr>
              <a:t>Použitie delostreleckých jednotiek v ofenzívnych aktivitách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sk-SK" dirty="0">
                <a:latin typeface="Times New Roman" panose="02020603050405020304" pitchFamily="18" charset="0"/>
                <a:ea typeface="Calibri" panose="020F0502020204030204" pitchFamily="34" charset="0"/>
              </a:rPr>
              <a:t>Použitie delostreleckých jednotiek v defenzívnych aktivitách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sk-SK" dirty="0">
                <a:latin typeface="Times New Roman" panose="02020603050405020304" pitchFamily="18" charset="0"/>
                <a:ea typeface="Calibri" panose="020F0502020204030204" pitchFamily="34" charset="0"/>
              </a:rPr>
              <a:t>Organizácia vlastnej ochrany delostreleckých jednotiek počas </a:t>
            </a:r>
            <a:r>
              <a:rPr lang="sk-SK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presunu</a:t>
            </a:r>
            <a:endParaRPr lang="sk-SK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3336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algn="ctr">
              <a:defRPr/>
            </a:pPr>
            <a:r>
              <a:rPr lang="sk-SK" altLang="sk-SK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Tézy </a:t>
            </a:r>
            <a:r>
              <a:rPr lang="sk-SK" altLang="sk-SK" sz="32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semestrálnej </a:t>
            </a:r>
            <a:r>
              <a:rPr lang="sk-SK" altLang="sk-SK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skúšky</a:t>
            </a:r>
            <a:endParaRPr lang="sk-SK" sz="32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Obdĺžnik 2"/>
          <p:cNvSpPr/>
          <p:nvPr/>
        </p:nvSpPr>
        <p:spPr>
          <a:xfrm>
            <a:off x="569342" y="754523"/>
            <a:ext cx="11835442" cy="54441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sk-SK" b="1" dirty="0">
                <a:latin typeface="Times New Roman" panose="02020603050405020304" pitchFamily="18" charset="0"/>
                <a:ea typeface="Calibri" panose="020F0502020204030204" pitchFamily="34" charset="0"/>
              </a:rPr>
              <a:t>Prehľad téz k semestrálnej skúške z predmetu </a:t>
            </a:r>
            <a:endParaRPr lang="sk-SK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sk-SK" b="1" dirty="0">
                <a:latin typeface="Times New Roman" panose="02020603050405020304" pitchFamily="18" charset="0"/>
                <a:ea typeface="Calibri" panose="020F0502020204030204" pitchFamily="34" charset="0"/>
              </a:rPr>
              <a:t>TAKTIKA DELOSTRELECTVA</a:t>
            </a:r>
            <a:endParaRPr lang="sk-SK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sk-SK" dirty="0"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sk-SK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sk-SK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Organizácia </a:t>
            </a:r>
            <a:r>
              <a:rPr lang="sk-SK" dirty="0">
                <a:latin typeface="Times New Roman" panose="02020603050405020304" pitchFamily="18" charset="0"/>
                <a:ea typeface="Calibri" panose="020F0502020204030204" pitchFamily="34" charset="0"/>
              </a:rPr>
              <a:t>vlastnej ochrany delostreleckých jednotiek v PBR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sk-SK" dirty="0">
                <a:latin typeface="Times New Roman" panose="02020603050405020304" pitchFamily="18" charset="0"/>
                <a:ea typeface="Calibri" panose="020F0502020204030204" pitchFamily="34" charset="0"/>
              </a:rPr>
              <a:t>Delostrelecké jednotky počas presunu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sk-SK" dirty="0">
                <a:latin typeface="Times New Roman" panose="02020603050405020304" pitchFamily="18" charset="0"/>
                <a:ea typeface="Calibri" panose="020F0502020204030204" pitchFamily="34" charset="0"/>
              </a:rPr>
              <a:t>Delostrelecké jednotky v priestore rozmiestnenia mimo boja (AA)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sk-SK" dirty="0">
                <a:latin typeface="Times New Roman" panose="02020603050405020304" pitchFamily="18" charset="0"/>
                <a:ea typeface="Calibri" panose="020F0502020204030204" pitchFamily="34" charset="0"/>
              </a:rPr>
              <a:t>Použitie </a:t>
            </a:r>
            <a:r>
              <a:rPr lang="sk-SK" dirty="0" err="1">
                <a:latin typeface="Times New Roman" panose="02020603050405020304" pitchFamily="18" charset="0"/>
                <a:ea typeface="Calibri" panose="020F0502020204030204" pitchFamily="34" charset="0"/>
              </a:rPr>
              <a:t>minč</a:t>
            </a:r>
            <a:r>
              <a:rPr lang="sk-SK" dirty="0">
                <a:latin typeface="Times New Roman" panose="02020603050405020304" pitchFamily="18" charset="0"/>
                <a:ea typeface="Calibri" panose="020F0502020204030204" pitchFamily="34" charset="0"/>
              </a:rPr>
              <a:t>  v boji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sk-SK" dirty="0">
                <a:latin typeface="Times New Roman" panose="02020603050405020304" pitchFamily="18" charset="0"/>
                <a:ea typeface="Calibri" panose="020F0502020204030204" pitchFamily="34" charset="0"/>
              </a:rPr>
              <a:t>Činnosť </a:t>
            </a:r>
            <a:r>
              <a:rPr lang="sk-SK" dirty="0" err="1">
                <a:latin typeface="Times New Roman" panose="02020603050405020304" pitchFamily="18" charset="0"/>
                <a:ea typeface="Calibri" panose="020F0502020204030204" pitchFamily="34" charset="0"/>
              </a:rPr>
              <a:t>minč</a:t>
            </a:r>
            <a:r>
              <a:rPr lang="sk-SK" dirty="0">
                <a:latin typeface="Times New Roman" panose="02020603050405020304" pitchFamily="18" charset="0"/>
                <a:ea typeface="Calibri" panose="020F0502020204030204" pitchFamily="34" charset="0"/>
              </a:rPr>
              <a:t> v palebnom postavení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sk-SK" dirty="0">
                <a:latin typeface="Times New Roman" panose="02020603050405020304" pitchFamily="18" charset="0"/>
                <a:ea typeface="Calibri" panose="020F0502020204030204" pitchFamily="34" charset="0"/>
              </a:rPr>
              <a:t>Použitie </a:t>
            </a:r>
            <a:r>
              <a:rPr lang="sk-SK" dirty="0" err="1">
                <a:latin typeface="Times New Roman" panose="02020603050405020304" pitchFamily="18" charset="0"/>
                <a:ea typeface="Calibri" panose="020F0502020204030204" pitchFamily="34" charset="0"/>
              </a:rPr>
              <a:t>ptč</a:t>
            </a:r>
            <a:r>
              <a:rPr lang="sk-SK" dirty="0">
                <a:latin typeface="Times New Roman" panose="02020603050405020304" pitchFamily="18" charset="0"/>
                <a:ea typeface="Calibri" panose="020F0502020204030204" pitchFamily="34" charset="0"/>
              </a:rPr>
              <a:t> v boji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sk-SK" dirty="0">
                <a:latin typeface="Times New Roman" panose="02020603050405020304" pitchFamily="18" charset="0"/>
                <a:ea typeface="Calibri" panose="020F0502020204030204" pitchFamily="34" charset="0"/>
              </a:rPr>
              <a:t>Činnosť </a:t>
            </a:r>
            <a:r>
              <a:rPr lang="sk-SK" dirty="0" err="1">
                <a:latin typeface="Times New Roman" panose="02020603050405020304" pitchFamily="18" charset="0"/>
                <a:ea typeface="Calibri" panose="020F0502020204030204" pitchFamily="34" charset="0"/>
              </a:rPr>
              <a:t>ptč</a:t>
            </a:r>
            <a:r>
              <a:rPr lang="sk-SK" dirty="0">
                <a:latin typeface="Times New Roman" panose="02020603050405020304" pitchFamily="18" charset="0"/>
                <a:ea typeface="Calibri" panose="020F0502020204030204" pitchFamily="34" charset="0"/>
              </a:rPr>
              <a:t> na palebnej čiare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sk-SK" dirty="0">
                <a:latin typeface="Times New Roman" panose="02020603050405020304" pitchFamily="18" charset="0"/>
                <a:ea typeface="Calibri" panose="020F0502020204030204" pitchFamily="34" charset="0"/>
              </a:rPr>
              <a:t>Činnosť </a:t>
            </a:r>
            <a:r>
              <a:rPr lang="sk-SK" dirty="0" err="1">
                <a:latin typeface="Times New Roman" panose="02020603050405020304" pitchFamily="18" charset="0"/>
                <a:ea typeface="Calibri" panose="020F0502020204030204" pitchFamily="34" charset="0"/>
              </a:rPr>
              <a:t>shbat</a:t>
            </a:r>
            <a:r>
              <a:rPr lang="sk-SK" dirty="0">
                <a:latin typeface="Times New Roman" panose="02020603050405020304" pitchFamily="18" charset="0"/>
                <a:ea typeface="Calibri" panose="020F0502020204030204" pitchFamily="34" charset="0"/>
              </a:rPr>
              <a:t> v PBR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sk-SK" dirty="0">
                <a:latin typeface="Times New Roman" panose="02020603050405020304" pitchFamily="18" charset="0"/>
                <a:ea typeface="Calibri" panose="020F0502020204030204" pitchFamily="34" charset="0"/>
              </a:rPr>
              <a:t>Činnosť </a:t>
            </a:r>
            <a:r>
              <a:rPr lang="sk-SK" dirty="0" err="1">
                <a:latin typeface="Times New Roman" panose="02020603050405020304" pitchFamily="18" charset="0"/>
                <a:ea typeface="Calibri" panose="020F0502020204030204" pitchFamily="34" charset="0"/>
              </a:rPr>
              <a:t>rmbat</a:t>
            </a:r>
            <a:r>
              <a:rPr lang="sk-SK" dirty="0">
                <a:latin typeface="Times New Roman" panose="02020603050405020304" pitchFamily="18" charset="0"/>
                <a:ea typeface="Calibri" panose="020F0502020204030204" pitchFamily="34" charset="0"/>
              </a:rPr>
              <a:t> v PBR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sk-SK" dirty="0">
                <a:latin typeface="Times New Roman" panose="02020603050405020304" pitchFamily="18" charset="0"/>
                <a:ea typeface="Calibri" panose="020F0502020204030204" pitchFamily="34" charset="0"/>
              </a:rPr>
              <a:t>Zásady použitia jednotiek delostreleckého </a:t>
            </a:r>
            <a:r>
              <a:rPr lang="sk-SK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prieskumu</a:t>
            </a:r>
            <a:endParaRPr lang="sk-SK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6048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algn="ctr">
              <a:defRPr/>
            </a:pPr>
            <a:r>
              <a:rPr lang="sk-SK" altLang="sk-SK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Termíny </a:t>
            </a:r>
            <a:r>
              <a:rPr lang="sk-SK" altLang="sk-SK" sz="32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semestrálnej </a:t>
            </a:r>
            <a:r>
              <a:rPr lang="sk-SK" altLang="sk-SK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skúšky</a:t>
            </a:r>
            <a:endParaRPr lang="sk-SK" altLang="sk-SK" sz="32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" name="Tabuľ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513469"/>
              </p:ext>
            </p:extLst>
          </p:nvPr>
        </p:nvGraphicFramePr>
        <p:xfrm>
          <a:off x="163904" y="1241043"/>
          <a:ext cx="11602526" cy="194585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88646">
                  <a:extLst>
                    <a:ext uri="{9D8B030D-6E8A-4147-A177-3AD203B41FA5}">
                      <a16:colId xmlns:a16="http://schemas.microsoft.com/office/drawing/2014/main" val="2464731151"/>
                    </a:ext>
                  </a:extLst>
                </a:gridCol>
                <a:gridCol w="2082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7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7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1273">
                <a:tc>
                  <a:txBody>
                    <a:bodyPr/>
                    <a:lstStyle/>
                    <a:p>
                      <a:pPr algn="ctr"/>
                      <a:r>
                        <a:rPr lang="sk-SK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Termín</a:t>
                      </a:r>
                      <a:endParaRPr lang="sk-SK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Pondelok</a:t>
                      </a:r>
                      <a:endParaRPr lang="sk-SK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Utorok</a:t>
                      </a:r>
                      <a:endParaRPr lang="sk-SK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Streda</a:t>
                      </a:r>
                      <a:endParaRPr lang="sk-SK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Štvrtok</a:t>
                      </a:r>
                      <a:endParaRPr lang="sk-SK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Piatok</a:t>
                      </a:r>
                      <a:endParaRPr lang="sk-SK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701">
                <a:tc>
                  <a:txBody>
                    <a:bodyPr/>
                    <a:lstStyle/>
                    <a:p>
                      <a:pPr algn="ctr"/>
                      <a:r>
                        <a:rPr lang="sk-SK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Riadny</a:t>
                      </a:r>
                      <a:endParaRPr lang="sk-SK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10.6.2019</a:t>
                      </a:r>
                    </a:p>
                    <a:p>
                      <a:pPr algn="ctr"/>
                      <a:r>
                        <a:rPr lang="sk-SK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08.00</a:t>
                      </a:r>
                      <a:r>
                        <a:rPr lang="sk-SK" sz="10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12.00 hod.</a:t>
                      </a:r>
                      <a:endParaRPr lang="sk-SK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4.6.2019 </a:t>
                      </a:r>
                      <a:r>
                        <a:rPr lang="sk-SK" sz="1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11.30 – 13.00 hod.</a:t>
                      </a:r>
                      <a:endParaRPr lang="sk-SK" sz="16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sk-SK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11.6.2019 </a:t>
                      </a:r>
                      <a:r>
                        <a:rPr lang="sk-SK" sz="1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08.00 – 12.00 hod.</a:t>
                      </a:r>
                      <a:endParaRPr lang="sk-SK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sk-SK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sk-SK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7.6.2019</a:t>
                      </a:r>
                    </a:p>
                    <a:p>
                      <a:pPr algn="ctr"/>
                      <a:r>
                        <a:rPr lang="sk-SK" sz="10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10.00</a:t>
                      </a:r>
                      <a:r>
                        <a:rPr lang="sk-SK" sz="1000" b="0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– 13.00 hod.</a:t>
                      </a:r>
                      <a:endParaRPr lang="sk-SK" sz="1000" b="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333">
                <a:tc>
                  <a:txBody>
                    <a:bodyPr/>
                    <a:lstStyle/>
                    <a:p>
                      <a:pPr algn="ctr"/>
                      <a:r>
                        <a:rPr lang="sk-SK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 opravný</a:t>
                      </a:r>
                      <a:endParaRPr lang="sk-SK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sk-SK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sk-SK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20.6.2019</a:t>
                      </a:r>
                    </a:p>
                    <a:p>
                      <a:pPr marL="0" indent="0" algn="ctr"/>
                      <a:r>
                        <a:rPr lang="sk-SK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08.00 – 12.00</a:t>
                      </a:r>
                      <a:r>
                        <a:rPr lang="sk-SK" sz="10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sk-SK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hod.</a:t>
                      </a:r>
                      <a:endParaRPr lang="sk-SK" sz="10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sz="16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730">
                <a:tc>
                  <a:txBody>
                    <a:bodyPr/>
                    <a:lstStyle/>
                    <a:p>
                      <a:pPr algn="ctr"/>
                      <a:r>
                        <a:rPr lang="sk-SK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 opravný</a:t>
                      </a:r>
                      <a:endParaRPr lang="sk-SK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sz="1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sk-SK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sk-SK" sz="10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21.6.2019</a:t>
                      </a:r>
                    </a:p>
                    <a:p>
                      <a:pPr algn="ctr"/>
                      <a:r>
                        <a:rPr lang="sk-SK" sz="1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08.00 – 12.00 hod.</a:t>
                      </a:r>
                      <a:endParaRPr lang="sk-SK" sz="10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BlokTextu 7"/>
          <p:cNvSpPr txBox="1"/>
          <p:nvPr/>
        </p:nvSpPr>
        <p:spPr>
          <a:xfrm>
            <a:off x="163905" y="3234893"/>
            <a:ext cx="11921704" cy="361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defRPr/>
            </a:pPr>
            <a:r>
              <a:rPr lang="sk-SK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Pokyny na semestrálnu skúšku:</a:t>
            </a:r>
          </a:p>
          <a:p>
            <a:pPr marL="174625" indent="-174625" eaLnBrk="1" hangingPunct="1">
              <a:spcBef>
                <a:spcPts val="600"/>
              </a:spcBef>
              <a:buFont typeface="Arial" pitchFamily="34" charset="0"/>
              <a:buChar char="•"/>
              <a:tabLst>
                <a:tab pos="2509838" algn="l"/>
              </a:tabLst>
              <a:defRPr/>
            </a:pPr>
            <a:r>
              <a:rPr lang="sk-SK" sz="1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Podmienka pripustenia k sem. skúške </a:t>
            </a:r>
            <a:r>
              <a:rPr lang="sk-SK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	</a:t>
            </a:r>
            <a:r>
              <a:rPr lang="sk-SK" sz="14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vrátenie vydaných máp (výrez z mapového listu NM34-07-23, formát A3, zalaminovaný vo fólii) </a:t>
            </a:r>
          </a:p>
          <a:p>
            <a:pPr marL="174625" indent="-174625" eaLnBrk="1" hangingPunct="1">
              <a:spcBef>
                <a:spcPts val="600"/>
              </a:spcBef>
              <a:buFont typeface="Arial" pitchFamily="34" charset="0"/>
              <a:buChar char="•"/>
              <a:tabLst>
                <a:tab pos="2509838" algn="l"/>
              </a:tabLst>
              <a:defRPr/>
            </a:pPr>
            <a:r>
              <a:rPr lang="sk-SK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Počet študentov na skúšku			</a:t>
            </a:r>
            <a:r>
              <a:rPr lang="sk-SK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max</a:t>
            </a:r>
            <a:r>
              <a:rPr lang="sk-S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. </a:t>
            </a:r>
            <a:r>
              <a:rPr lang="sk-SK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15 </a:t>
            </a:r>
          </a:p>
          <a:p>
            <a:pPr marL="174625" indent="-174625" eaLnBrk="1" hangingPunct="1">
              <a:spcBef>
                <a:spcPts val="600"/>
              </a:spcBef>
              <a:buFont typeface="Arial" pitchFamily="34" charset="0"/>
              <a:buChar char="•"/>
              <a:tabLst>
                <a:tab pos="2509838" algn="l"/>
              </a:tabLst>
              <a:defRPr/>
            </a:pPr>
            <a:r>
              <a:rPr lang="sk-SK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Ústroj 			</a:t>
            </a:r>
            <a:r>
              <a:rPr lang="sk-SK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odev </a:t>
            </a:r>
            <a:r>
              <a:rPr lang="sk-SK" sz="1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vz</a:t>
            </a:r>
            <a:r>
              <a:rPr lang="sk-SK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. 2007</a:t>
            </a:r>
            <a:endParaRPr lang="sk-SK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marL="177800" indent="-174625" eaLnBrk="1" hangingPunct="1">
              <a:spcBef>
                <a:spcPts val="600"/>
              </a:spcBef>
              <a:buFont typeface="Arial" pitchFamily="34" charset="0"/>
              <a:buChar char="•"/>
              <a:tabLst>
                <a:tab pos="2509838" algn="l"/>
              </a:tabLst>
              <a:defRPr/>
            </a:pPr>
            <a:r>
              <a:rPr lang="sk-SK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Začiatok skúšky 			</a:t>
            </a:r>
            <a:r>
              <a:rPr lang="sk-SK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podľa MAIS</a:t>
            </a:r>
            <a:endParaRPr lang="sk-SK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marL="174625" indent="-174625" eaLnBrk="1" hangingPunct="1">
              <a:spcBef>
                <a:spcPts val="600"/>
              </a:spcBef>
              <a:buFont typeface="Arial" pitchFamily="34" charset="0"/>
              <a:buChar char="•"/>
              <a:tabLst>
                <a:tab pos="2509838" algn="l"/>
              </a:tabLst>
              <a:defRPr/>
            </a:pPr>
            <a:r>
              <a:rPr lang="sk-SK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Miesto </a:t>
            </a:r>
            <a:r>
              <a:rPr lang="sk-SK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skúšky </a:t>
            </a:r>
            <a:r>
              <a:rPr lang="sk-SK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			</a:t>
            </a:r>
            <a:r>
              <a:rPr lang="sk-SK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KtVTaOU, učebňa </a:t>
            </a:r>
            <a:r>
              <a:rPr lang="sk-S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č</a:t>
            </a:r>
            <a:r>
              <a:rPr lang="sk-SK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. 4248</a:t>
            </a:r>
            <a:endParaRPr lang="sk-SK" sz="1400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marL="174625" indent="-174625" eaLnBrk="1" hangingPunct="1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sk-SK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Pred začiatkom </a:t>
            </a:r>
            <a:r>
              <a:rPr lang="sk-SK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skúšky nástup všetkých </a:t>
            </a:r>
            <a:r>
              <a:rPr lang="sk-SK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študentov </a:t>
            </a:r>
            <a:r>
              <a:rPr lang="sk-SK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prihlásených na príslušný </a:t>
            </a:r>
            <a:r>
              <a:rPr lang="sk-SK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termín na učebni č. </a:t>
            </a:r>
            <a:r>
              <a:rPr lang="sk-SK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4248 </a:t>
            </a:r>
            <a:endParaRPr lang="sk-SK" sz="1400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marL="180975" indent="-171450" eaLnBrk="1" hangingPunct="1">
              <a:spcBef>
                <a:spcPts val="600"/>
              </a:spcBef>
              <a:buFont typeface="Arial" pitchFamily="34" charset="0"/>
              <a:buChar char="•"/>
              <a:tabLst>
                <a:tab pos="2509838" algn="l"/>
                <a:tab pos="2873375" algn="l"/>
                <a:tab pos="3589338" algn="l"/>
                <a:tab pos="3941763" algn="l"/>
              </a:tabLst>
              <a:defRPr/>
            </a:pPr>
            <a:r>
              <a:rPr lang="sk-SK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Metodika skúšky			</a:t>
            </a:r>
            <a:r>
              <a:rPr lang="sk-SK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1.</a:t>
            </a:r>
            <a:r>
              <a:rPr lang="sk-SK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	</a:t>
            </a:r>
            <a:r>
              <a:rPr lang="sk-SK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hlásenie</a:t>
            </a:r>
          </a:p>
          <a:p>
            <a:pPr marL="3941763" lvl="1" indent="-363538" eaLnBrk="1" hangingPunct="1">
              <a:spcBef>
                <a:spcPts val="600"/>
              </a:spcBef>
              <a:buFont typeface="+mj-lt"/>
              <a:buAutoNum type="arabicPeriod" startAt="2"/>
              <a:defRPr/>
            </a:pPr>
            <a:r>
              <a:rPr lang="sk-SK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výber </a:t>
            </a:r>
            <a:r>
              <a:rPr lang="sk-S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skúšobnej otázky</a:t>
            </a:r>
          </a:p>
          <a:p>
            <a:pPr marL="3941763" lvl="1" indent="-363538" eaLnBrk="1" hangingPunct="1">
              <a:spcBef>
                <a:spcPts val="600"/>
              </a:spcBef>
              <a:buFont typeface="+mj-lt"/>
              <a:buAutoNum type="arabicPeriod" startAt="2"/>
              <a:defRPr/>
            </a:pPr>
            <a:r>
              <a:rPr lang="sk-S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príprava (v lavici, kreslenie na tabuľu) max. </a:t>
            </a:r>
            <a:r>
              <a:rPr lang="sk-SK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15 </a:t>
            </a:r>
            <a:r>
              <a:rPr lang="sk-S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min</a:t>
            </a:r>
          </a:p>
          <a:p>
            <a:pPr marL="3941763" lvl="1" indent="-363538" eaLnBrk="1" hangingPunct="1">
              <a:spcBef>
                <a:spcPts val="600"/>
              </a:spcBef>
              <a:buFont typeface="+mj-lt"/>
              <a:buAutoNum type="arabicPeriod" startAt="2"/>
              <a:defRPr/>
            </a:pPr>
            <a:r>
              <a:rPr lang="sk-SK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odpoveď</a:t>
            </a:r>
          </a:p>
          <a:p>
            <a:pPr marL="3941763" lvl="1" indent="-363538" eaLnBrk="1" hangingPunct="1">
              <a:spcBef>
                <a:spcPts val="600"/>
              </a:spcBef>
              <a:buFont typeface="+mj-lt"/>
              <a:buAutoNum type="arabicPeriod" startAt="2"/>
              <a:defRPr/>
            </a:pPr>
            <a:r>
              <a:rPr lang="sk-SK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vyhodnotenie</a:t>
            </a:r>
            <a:endParaRPr lang="sk-SK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dĺžnik 2"/>
          <p:cNvSpPr/>
          <p:nvPr/>
        </p:nvSpPr>
        <p:spPr>
          <a:xfrm>
            <a:off x="163904" y="844222"/>
            <a:ext cx="3138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Termíny semestrálnej skúšky:</a:t>
            </a:r>
            <a:endParaRPr lang="sk-SK" b="1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2089708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>
          <a:xfrm>
            <a:off x="651608" y="147910"/>
            <a:ext cx="108065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sk-SK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Záver</a:t>
            </a:r>
            <a:endParaRPr lang="sk-SK" sz="32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26" name="Picture 2" descr="VÃ½sledok vyhÄ¾adÃ¡vania obrÃ¡zkov pre dopyt questions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1ECF0"/>
              </a:clrFrom>
              <a:clrTo>
                <a:srgbClr val="E1EC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08" y="1732828"/>
            <a:ext cx="10763250" cy="332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126551" y="5411450"/>
            <a:ext cx="9747903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k-SK" altLang="sk-SK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Prípadné otázky :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ebdings" panose="05030102010509060703" pitchFamily="18" charset="2"/>
              </a:rPr>
              <a:t></a:t>
            </a:r>
            <a:r>
              <a:rPr lang="sk-SK" dirty="0" smtClean="0">
                <a:sym typeface="Webdings" panose="05030102010509060703" pitchFamily="18" charset="2"/>
              </a:rPr>
              <a:t>	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ebdings" panose="05030102010509060703" pitchFamily="18" charset="2"/>
              </a:rPr>
              <a:t>422 875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</a:t>
            </a:r>
            <a:r>
              <a:rPr lang="sk-SK" dirty="0" smtClean="0">
                <a:sym typeface="Wingdings" panose="05000000000000000000" pitchFamily="2" charset="2"/>
              </a:rPr>
              <a:t>	</a:t>
            </a:r>
            <a:r>
              <a:rPr lang="sk-SK" alt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miroslav.musinka@aos.sk</a:t>
            </a:r>
          </a:p>
        </p:txBody>
      </p:sp>
    </p:spTree>
    <p:extLst>
      <p:ext uri="{BB962C8B-B14F-4D97-AF65-F5344CB8AC3E}">
        <p14:creationId xmlns:p14="http://schemas.microsoft.com/office/powerpoint/2010/main" val="14148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15922</TotalTime>
  <Words>908</Words>
  <Application>Microsoft Office PowerPoint</Application>
  <PresentationFormat>Širokouhlá</PresentationFormat>
  <Paragraphs>545</Paragraphs>
  <Slides>9</Slides>
  <Notes>2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6" baseType="lpstr">
      <vt:lpstr>Arial</vt:lpstr>
      <vt:lpstr>Calibri</vt:lpstr>
      <vt:lpstr>Symbol</vt:lpstr>
      <vt:lpstr>Times New Roman</vt:lpstr>
      <vt:lpstr>Webdings</vt:lpstr>
      <vt:lpstr>Wingdings</vt:lpstr>
      <vt:lpstr>Motív balíka Office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>AOS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Mušinka, Miroslav</dc:creator>
  <cp:lastModifiedBy>Mušinka, Miroslav</cp:lastModifiedBy>
  <cp:revision>615</cp:revision>
  <cp:lastPrinted>2018-08-28T12:22:27Z</cp:lastPrinted>
  <dcterms:created xsi:type="dcterms:W3CDTF">2018-07-13T07:36:18Z</dcterms:created>
  <dcterms:modified xsi:type="dcterms:W3CDTF">2019-05-31T05:09:12Z</dcterms:modified>
</cp:coreProperties>
</file>