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7" r:id="rId3"/>
    <p:sldId id="256" r:id="rId4"/>
    <p:sldId id="260" r:id="rId5"/>
    <p:sldId id="261" r:id="rId6"/>
    <p:sldId id="257" r:id="rId7"/>
    <p:sldId id="258" r:id="rId8"/>
    <p:sldId id="262" r:id="rId9"/>
    <p:sldId id="263" r:id="rId10"/>
    <p:sldId id="264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cs-CZ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D86C-6F7B-4B06-B4C2-43DF4D013A74}" type="datetimeFigureOut">
              <a:rPr lang="cs-CZ" smtClean="0"/>
              <a:pPr/>
              <a:t>18.10.2011</a:t>
            </a:fld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1891-5F3D-48E4-97BE-022A683D26A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cs-CZ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D86C-6F7B-4B06-B4C2-43DF4D013A74}" type="datetimeFigureOut">
              <a:rPr lang="cs-CZ" smtClean="0"/>
              <a:pPr/>
              <a:t>18.10.2011</a:t>
            </a:fld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1891-5F3D-48E4-97BE-022A683D26A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cs-CZ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D86C-6F7B-4B06-B4C2-43DF4D013A74}" type="datetimeFigureOut">
              <a:rPr lang="cs-CZ" smtClean="0"/>
              <a:pPr/>
              <a:t>18.10.2011</a:t>
            </a:fld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1891-5F3D-48E4-97BE-022A683D26A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cs-CZ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D86C-6F7B-4B06-B4C2-43DF4D013A74}" type="datetimeFigureOut">
              <a:rPr lang="cs-CZ" smtClean="0"/>
              <a:pPr/>
              <a:t>18.10.2011</a:t>
            </a:fld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1891-5F3D-48E4-97BE-022A683D26A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cs-CZ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D86C-6F7B-4B06-B4C2-43DF4D013A74}" type="datetimeFigureOut">
              <a:rPr lang="cs-CZ" smtClean="0"/>
              <a:pPr/>
              <a:t>18.10.2011</a:t>
            </a:fld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1891-5F3D-48E4-97BE-022A683D26A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cs-CZ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D86C-6F7B-4B06-B4C2-43DF4D013A74}" type="datetimeFigureOut">
              <a:rPr lang="cs-CZ" smtClean="0"/>
              <a:pPr/>
              <a:t>18.10.2011</a:t>
            </a:fld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1891-5F3D-48E4-97BE-022A683D26A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cs-CZ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D86C-6F7B-4B06-B4C2-43DF4D013A74}" type="datetimeFigureOut">
              <a:rPr lang="cs-CZ" smtClean="0"/>
              <a:pPr/>
              <a:t>18.10.2011</a:t>
            </a:fld>
            <a:endParaRPr lang="cs-CZ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1891-5F3D-48E4-97BE-022A683D26A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cs-CZ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D86C-6F7B-4B06-B4C2-43DF4D013A74}" type="datetimeFigureOut">
              <a:rPr lang="cs-CZ" smtClean="0"/>
              <a:pPr/>
              <a:t>18.10.2011</a:t>
            </a:fld>
            <a:endParaRPr lang="cs-CZ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1891-5F3D-48E4-97BE-022A683D26A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D86C-6F7B-4B06-B4C2-43DF4D013A74}" type="datetimeFigureOut">
              <a:rPr lang="cs-CZ" smtClean="0"/>
              <a:pPr/>
              <a:t>18.10.2011</a:t>
            </a:fld>
            <a:endParaRPr lang="cs-CZ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1891-5F3D-48E4-97BE-022A683D26A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cs-CZ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D86C-6F7B-4B06-B4C2-43DF4D013A74}" type="datetimeFigureOut">
              <a:rPr lang="cs-CZ" smtClean="0"/>
              <a:pPr/>
              <a:t>18.10.2011</a:t>
            </a:fld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1891-5F3D-48E4-97BE-022A683D26A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cs-CZ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D86C-6F7B-4B06-B4C2-43DF4D013A74}" type="datetimeFigureOut">
              <a:rPr lang="cs-CZ" smtClean="0"/>
              <a:pPr/>
              <a:t>18.10.2011</a:t>
            </a:fld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1891-5F3D-48E4-97BE-022A683D26A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cs-CZ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3D86C-6F7B-4B06-B4C2-43DF4D013A74}" type="datetimeFigureOut">
              <a:rPr lang="cs-CZ" smtClean="0"/>
              <a:pPr/>
              <a:t>18.10.2011</a:t>
            </a:fld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41891-5F3D-48E4-97BE-022A683D26A6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slovensky_znak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12360" y="332656"/>
            <a:ext cx="952500" cy="11334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2708920"/>
            <a:ext cx="7772400" cy="1470025"/>
          </a:xfrm>
        </p:spPr>
        <p:txBody>
          <a:bodyPr>
            <a:normAutofit/>
          </a:bodyPr>
          <a:lstStyle/>
          <a:p>
            <a:r>
              <a:rPr lang="sk-SK" sz="4000" b="1" dirty="0" smtClean="0"/>
              <a:t>Ústavný vývoj, Ústava Slovenskej republiky</a:t>
            </a:r>
            <a:endParaRPr lang="cs-CZ" sz="40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067944" y="5661248"/>
            <a:ext cx="6400800" cy="1752600"/>
          </a:xfrm>
        </p:spPr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Martin </a:t>
            </a:r>
            <a:r>
              <a:rPr lang="sk-SK" b="1" dirty="0" err="1" smtClean="0">
                <a:solidFill>
                  <a:schemeClr val="tx1"/>
                </a:solidFill>
              </a:rPr>
              <a:t>Hanulík</a:t>
            </a:r>
            <a:endParaRPr lang="cs-CZ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600200"/>
            <a:ext cx="8291264" cy="4781128"/>
          </a:xfrm>
        </p:spPr>
        <p:txBody>
          <a:bodyPr>
            <a:normAutofit/>
          </a:bodyPr>
          <a:lstStyle/>
          <a:p>
            <a:r>
              <a:rPr lang="sk-SK" sz="2000" dirty="0" smtClean="0"/>
              <a:t>2 časti ( Preambula – 9 hláv), 156 článkov</a:t>
            </a:r>
          </a:p>
          <a:p>
            <a:r>
              <a:rPr lang="sk-SK" sz="2000" dirty="0" smtClean="0"/>
              <a:t>1. hlava – Základné ustanovenia, Štátne symboly, Hlavné mesto SR</a:t>
            </a:r>
          </a:p>
          <a:p>
            <a:r>
              <a:rPr lang="sk-SK" sz="2000" dirty="0" smtClean="0"/>
              <a:t>2. hlava – Základné práva a slobody( Ľudské práva a slobody, Politické práva, Práva národnostných menšín a etnických skupín, Hospodárske, sociálne a kultúrne práva, Právo na ochranu životného prostredia a kultúrneho dedičstva, právo na súdnu a inú právnu ochranu</a:t>
            </a:r>
          </a:p>
          <a:p>
            <a:r>
              <a:rPr lang="sk-SK" sz="2000" dirty="0" smtClean="0"/>
              <a:t>3. hlava – Hospodárstvo SR, Najvyšší kontrolný úrad</a:t>
            </a:r>
          </a:p>
          <a:p>
            <a:r>
              <a:rPr lang="sk-SK" sz="2000" dirty="0" smtClean="0"/>
              <a:t>4. hlava – Územná samospráva</a:t>
            </a:r>
          </a:p>
          <a:p>
            <a:r>
              <a:rPr lang="sk-SK" sz="2000" dirty="0" smtClean="0"/>
              <a:t>5. hlava – Zákonodarná moc SR, Referendum</a:t>
            </a:r>
          </a:p>
          <a:p>
            <a:r>
              <a:rPr lang="sk-SK" sz="2000" dirty="0" smtClean="0"/>
              <a:t>6. hlava – Výkonná moc, Prezident SR, Vláda SR</a:t>
            </a:r>
          </a:p>
          <a:p>
            <a:r>
              <a:rPr lang="sk-SK" sz="2000" dirty="0" smtClean="0"/>
              <a:t>7.hlava – Súdna moc, Ústavný súd, Súdy SR</a:t>
            </a:r>
          </a:p>
          <a:p>
            <a:r>
              <a:rPr lang="sk-SK" sz="2000" dirty="0" smtClean="0"/>
              <a:t>8. hlava – Prokuratúra SR, Verejný ochranca práv</a:t>
            </a:r>
          </a:p>
          <a:p>
            <a:r>
              <a:rPr lang="sk-SK" sz="2000" dirty="0" smtClean="0"/>
              <a:t>9. hlava – Prechodné a záverečné ustanovenia</a:t>
            </a:r>
          </a:p>
        </p:txBody>
      </p:sp>
      <p:pic>
        <p:nvPicPr>
          <p:cNvPr id="5" name="Obrázok 4" descr="slovensky_znak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12360" y="332656"/>
            <a:ext cx="952500" cy="1133475"/>
          </a:xfrm>
          <a:prstGeom prst="rect">
            <a:avLst/>
          </a:prstGeom>
        </p:spPr>
      </p:pic>
      <p:cxnSp>
        <p:nvCxnSpPr>
          <p:cNvPr id="6" name="Rovná spojnica 5"/>
          <p:cNvCxnSpPr/>
          <p:nvPr/>
        </p:nvCxnSpPr>
        <p:spPr>
          <a:xfrm>
            <a:off x="395536" y="1268760"/>
            <a:ext cx="7200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lokTextu 6"/>
          <p:cNvSpPr txBox="1"/>
          <p:nvPr/>
        </p:nvSpPr>
        <p:spPr>
          <a:xfrm>
            <a:off x="827584" y="764704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Referát 1 : Systematika Ústavy SR</a:t>
            </a:r>
            <a:endParaRPr lang="cs-CZ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Všeobecná deklarácia ľudských práv – OSN 1948</a:t>
            </a:r>
          </a:p>
          <a:p>
            <a:r>
              <a:rPr lang="sk-SK" sz="2800" dirty="0" smtClean="0"/>
              <a:t>Sloboda jednotlivca</a:t>
            </a:r>
          </a:p>
          <a:p>
            <a:r>
              <a:rPr lang="sk-SK" sz="2800" dirty="0" smtClean="0"/>
              <a:t>Rovnosť v dôstojnosti</a:t>
            </a:r>
          </a:p>
          <a:p>
            <a:r>
              <a:rPr lang="sk-SK" sz="2800" dirty="0" smtClean="0"/>
              <a:t>Rovnosť v právach</a:t>
            </a:r>
          </a:p>
          <a:p>
            <a:r>
              <a:rPr lang="sk-SK" sz="2800" dirty="0" err="1" smtClean="0"/>
              <a:t>Neodnateľnosť</a:t>
            </a:r>
            <a:endParaRPr lang="sk-SK" sz="2800" dirty="0" smtClean="0"/>
          </a:p>
          <a:p>
            <a:r>
              <a:rPr lang="sk-SK" sz="2800" dirty="0" err="1" smtClean="0"/>
              <a:t>Nesczuditeľnosť</a:t>
            </a:r>
            <a:endParaRPr lang="sk-SK" sz="2800" dirty="0" smtClean="0"/>
          </a:p>
          <a:p>
            <a:r>
              <a:rPr lang="sk-SK" sz="2800" dirty="0" smtClean="0"/>
              <a:t>Nepremlčateľnosť</a:t>
            </a:r>
          </a:p>
          <a:p>
            <a:r>
              <a:rPr lang="sk-SK" sz="2800" dirty="0" smtClean="0"/>
              <a:t>Nezrušiteľnosť</a:t>
            </a:r>
            <a:endParaRPr lang="cs-CZ" sz="2800" dirty="0"/>
          </a:p>
        </p:txBody>
      </p:sp>
      <p:pic>
        <p:nvPicPr>
          <p:cNvPr id="4" name="Obrázok 3" descr="slovensky_znak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12360" y="332656"/>
            <a:ext cx="952500" cy="1133475"/>
          </a:xfrm>
          <a:prstGeom prst="rect">
            <a:avLst/>
          </a:prstGeom>
        </p:spPr>
      </p:pic>
      <p:cxnSp>
        <p:nvCxnSpPr>
          <p:cNvPr id="5" name="Rovná spojnica 4"/>
          <p:cNvCxnSpPr/>
          <p:nvPr/>
        </p:nvCxnSpPr>
        <p:spPr>
          <a:xfrm>
            <a:off x="395536" y="1268760"/>
            <a:ext cx="7200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BlokTextu 5"/>
          <p:cNvSpPr txBox="1"/>
          <p:nvPr/>
        </p:nvSpPr>
        <p:spPr>
          <a:xfrm>
            <a:off x="827584" y="764704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Referát 1 : Previazanosť Ústavy SR na Deklaráciu ĽP</a:t>
            </a:r>
            <a:endParaRPr lang="cs-CZ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200" b="1" dirty="0" smtClean="0"/>
              <a:t>Prameň práva</a:t>
            </a:r>
            <a:r>
              <a:rPr lang="sk-SK" sz="2200" dirty="0" smtClean="0"/>
              <a:t> je zdroj poznania a existencie práva chápaný v materiálnom a formálnom zmysle. Patria sem právne normy, právne obyčaje, súdne precedensy a medzinárodné dokumenty.</a:t>
            </a:r>
          </a:p>
          <a:p>
            <a:pPr>
              <a:buNone/>
            </a:pPr>
            <a:endParaRPr lang="sk-SK" sz="2200" dirty="0" smtClean="0"/>
          </a:p>
          <a:p>
            <a:pPr>
              <a:buNone/>
            </a:pPr>
            <a:r>
              <a:rPr lang="sk-SK" sz="2200" dirty="0" smtClean="0"/>
              <a:t>Prameň práva </a:t>
            </a:r>
            <a:r>
              <a:rPr lang="sk-SK" sz="2200" dirty="0" smtClean="0"/>
              <a:t>vo f</a:t>
            </a:r>
            <a:r>
              <a:rPr lang="sk-SK" sz="2200" dirty="0" smtClean="0"/>
              <a:t>ormálnom zmysle: - normatívne právne akty</a:t>
            </a:r>
          </a:p>
          <a:p>
            <a:pPr>
              <a:buNone/>
            </a:pPr>
            <a:r>
              <a:rPr lang="sk-SK" sz="2200" dirty="0" smtClean="0"/>
              <a:t>	</a:t>
            </a:r>
            <a:r>
              <a:rPr lang="sk-SK" sz="2200" dirty="0" smtClean="0"/>
              <a:t>				         - právne obyčaje</a:t>
            </a:r>
          </a:p>
          <a:p>
            <a:pPr>
              <a:buNone/>
            </a:pPr>
            <a:r>
              <a:rPr lang="sk-SK" sz="2200" dirty="0" smtClean="0"/>
              <a:t>	</a:t>
            </a:r>
            <a:r>
              <a:rPr lang="sk-SK" sz="2200" dirty="0" smtClean="0"/>
              <a:t>				         - </a:t>
            </a:r>
            <a:r>
              <a:rPr lang="sk-SK" sz="2200" dirty="0" err="1" smtClean="0"/>
              <a:t>precednesy</a:t>
            </a:r>
            <a:endParaRPr lang="sk-SK" sz="2200" dirty="0" smtClean="0"/>
          </a:p>
          <a:p>
            <a:pPr>
              <a:buNone/>
            </a:pPr>
            <a:r>
              <a:rPr lang="sk-SK" sz="2200" dirty="0" smtClean="0"/>
              <a:t>	</a:t>
            </a:r>
            <a:r>
              <a:rPr lang="sk-SK" sz="2200" dirty="0" smtClean="0"/>
              <a:t>				         - právna náuka</a:t>
            </a:r>
          </a:p>
          <a:p>
            <a:pPr>
              <a:buNone/>
            </a:pPr>
            <a:endParaRPr lang="sk-SK" sz="2200" dirty="0" smtClean="0"/>
          </a:p>
          <a:p>
            <a:pPr>
              <a:buNone/>
            </a:pPr>
            <a:r>
              <a:rPr lang="sk-SK" sz="2200" dirty="0" smtClean="0"/>
              <a:t>Prameň práva v materiálnom zmysle: podmienky života spoločnosti </a:t>
            </a:r>
            <a:endParaRPr lang="sk-SK" sz="2200" dirty="0"/>
          </a:p>
        </p:txBody>
      </p:sp>
      <p:pic>
        <p:nvPicPr>
          <p:cNvPr id="6" name="Obrázok 5" descr="slovensky_znak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12360" y="332656"/>
            <a:ext cx="952500" cy="1133475"/>
          </a:xfrm>
          <a:prstGeom prst="rect">
            <a:avLst/>
          </a:prstGeom>
        </p:spPr>
      </p:pic>
      <p:cxnSp>
        <p:nvCxnSpPr>
          <p:cNvPr id="7" name="Rovná spojnica 6"/>
          <p:cNvCxnSpPr/>
          <p:nvPr/>
        </p:nvCxnSpPr>
        <p:spPr>
          <a:xfrm>
            <a:off x="395536" y="1268760"/>
            <a:ext cx="7200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827584" y="764704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Referát 1 : </a:t>
            </a:r>
            <a:r>
              <a:rPr lang="sk-SK" sz="2400" b="1" smtClean="0"/>
              <a:t>Pramene práva a ich tvorba</a:t>
            </a:r>
            <a:endParaRPr lang="cs-CZ" sz="24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sk-SK" sz="4400" b="1" dirty="0" smtClean="0"/>
          </a:p>
          <a:p>
            <a:pPr>
              <a:buNone/>
            </a:pPr>
            <a:endParaRPr lang="sk-SK" sz="4400" b="1" dirty="0" smtClean="0"/>
          </a:p>
          <a:p>
            <a:pPr algn="ctr">
              <a:buNone/>
            </a:pPr>
            <a:r>
              <a:rPr lang="sk-SK" sz="4400" b="1" dirty="0" smtClean="0"/>
              <a:t>Ďakujem za pozornosť</a:t>
            </a:r>
          </a:p>
          <a:p>
            <a:pPr algn="ctr">
              <a:buNone/>
            </a:pPr>
            <a:endParaRPr lang="sk-SK" sz="4400" b="1" dirty="0" smtClean="0"/>
          </a:p>
          <a:p>
            <a:pPr algn="ctr">
              <a:buNone/>
            </a:pPr>
            <a:endParaRPr lang="sk-SK" sz="4400" b="1" dirty="0" smtClean="0"/>
          </a:p>
          <a:p>
            <a:pPr algn="r">
              <a:buNone/>
            </a:pPr>
            <a:r>
              <a:rPr lang="sk-SK" sz="2400" b="1" dirty="0" smtClean="0"/>
              <a:t>Martin </a:t>
            </a:r>
            <a:r>
              <a:rPr lang="sk-SK" sz="2400" b="1" dirty="0" err="1" smtClean="0"/>
              <a:t>Hanulík</a:t>
            </a:r>
            <a:endParaRPr lang="cs-CZ" sz="2400" b="1" dirty="0"/>
          </a:p>
        </p:txBody>
      </p:sp>
      <p:pic>
        <p:nvPicPr>
          <p:cNvPr id="4" name="Obrázok 3" descr="slovensky_znak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12360" y="332656"/>
            <a:ext cx="95250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323528" y="1196752"/>
            <a:ext cx="8219256" cy="2016224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sk-SK" sz="2200" b="1" u="sng" dirty="0" smtClean="0"/>
              <a:t>Zadanie Referátu 1: </a:t>
            </a:r>
          </a:p>
          <a:p>
            <a:pPr algn="just"/>
            <a:r>
              <a:rPr lang="sk-SK" sz="2200" dirty="0" smtClean="0"/>
              <a:t>Charakterizujte </a:t>
            </a:r>
            <a:r>
              <a:rPr lang="sk-SK" sz="2200" dirty="0" smtClean="0"/>
              <a:t>ústavný vývoj Slovenskej republiky, vysvetlite Ústavu Slovenskej republiky  ako základný zákon štátu. Vysvetlite preambulu Ústavy SR, systematiku Ústavy SR a previazanosť na Chartu ľudských práv a slobôd. Vysvetlite pramene práva a ich tvorbu.</a:t>
            </a:r>
            <a:endParaRPr lang="cs-CZ" sz="2200" dirty="0" smtClean="0"/>
          </a:p>
          <a:p>
            <a:endParaRPr lang="cs-CZ" sz="2400" dirty="0"/>
          </a:p>
        </p:txBody>
      </p:sp>
      <p:sp>
        <p:nvSpPr>
          <p:cNvPr id="8" name="Zástupný symbol obsahu 7"/>
          <p:cNvSpPr>
            <a:spLocks noGrp="1"/>
          </p:cNvSpPr>
          <p:nvPr>
            <p:ph sz="half" idx="2"/>
          </p:nvPr>
        </p:nvSpPr>
        <p:spPr>
          <a:xfrm>
            <a:off x="323528" y="3429000"/>
            <a:ext cx="8003232" cy="3429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sk-SK" sz="3500" b="1" u="sng" dirty="0" smtClean="0"/>
              <a:t>Zdroje: </a:t>
            </a:r>
          </a:p>
          <a:p>
            <a:r>
              <a:rPr lang="sk-SK" sz="3500" dirty="0" smtClean="0"/>
              <a:t>Ústavný zákon č. 460/1992 Zb. Ústava Slovenskej republiky v znení neskorších zákonov</a:t>
            </a:r>
            <a:endParaRPr lang="cs-CZ" sz="3500" dirty="0" smtClean="0"/>
          </a:p>
          <a:p>
            <a:r>
              <a:rPr lang="sk-SK" sz="3500" dirty="0" smtClean="0"/>
              <a:t>ČIČ, M., Komentár k Ústave Slovenskej republiky, Matica Slovenská 1997, ISBN 80-7090-444-5</a:t>
            </a:r>
            <a:endParaRPr lang="cs-CZ" sz="3500" dirty="0" smtClean="0"/>
          </a:p>
          <a:p>
            <a:r>
              <a:rPr lang="sk-SK" sz="3500" dirty="0" smtClean="0"/>
              <a:t>DRGONEC J., Základné práva a slobody podľa Ústavy Slovenskej republiky, MANZ s r.o. Bratislava 1997, ISBN 80-85719-13-4 (MANZ Bratislava)</a:t>
            </a:r>
          </a:p>
          <a:p>
            <a:r>
              <a:rPr lang="sk-SK" sz="3500" dirty="0" smtClean="0"/>
              <a:t>Prednáška zo základov práva 11.10. a 13.10. 2011, JUDr. Hrášok, </a:t>
            </a:r>
          </a:p>
          <a:p>
            <a:r>
              <a:rPr lang="sk-SK" sz="3500" dirty="0" smtClean="0"/>
              <a:t>Zdroj obrázkov: </a:t>
            </a:r>
            <a:r>
              <a:rPr lang="sk-SK" sz="3500" dirty="0" err="1" smtClean="0"/>
              <a:t>wikipedia.org</a:t>
            </a:r>
            <a:endParaRPr lang="cs-CZ" sz="3500" dirty="0" smtClean="0"/>
          </a:p>
          <a:p>
            <a:endParaRPr lang="cs-CZ" b="1" dirty="0"/>
          </a:p>
        </p:txBody>
      </p:sp>
      <p:pic>
        <p:nvPicPr>
          <p:cNvPr id="4" name="Obrázok 3" descr="slovensky_znak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12360" y="332656"/>
            <a:ext cx="952500" cy="11334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slovensky_znak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12360" y="332656"/>
            <a:ext cx="952500" cy="1133475"/>
          </a:xfrm>
          <a:prstGeom prst="rect">
            <a:avLst/>
          </a:prstGeom>
        </p:spPr>
      </p:pic>
      <p:cxnSp>
        <p:nvCxnSpPr>
          <p:cNvPr id="9" name="Rovná spojnica 8"/>
          <p:cNvCxnSpPr/>
          <p:nvPr/>
        </p:nvCxnSpPr>
        <p:spPr>
          <a:xfrm>
            <a:off x="395536" y="1268760"/>
            <a:ext cx="7200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>
            <a:off x="827584" y="692696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Referát 1 : Ústavný vývoj Slovenskej republiky </a:t>
            </a:r>
            <a:endParaRPr lang="cs-CZ" sz="2400" b="1" dirty="0"/>
          </a:p>
        </p:txBody>
      </p:sp>
      <p:sp>
        <p:nvSpPr>
          <p:cNvPr id="16" name="Zástupný symbol obsahu 1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Boj o štátnosť (Žiadosti slov. národa, Memorandum)</a:t>
            </a:r>
          </a:p>
          <a:p>
            <a:r>
              <a:rPr lang="sk-SK" sz="2800" dirty="0" smtClean="0"/>
              <a:t>Vznik ČSR – 28.10.1918 – 1.ústavné provizórium</a:t>
            </a:r>
          </a:p>
          <a:p>
            <a:pPr>
              <a:buNone/>
            </a:pPr>
            <a:r>
              <a:rPr lang="sk-SK" sz="2800" dirty="0" smtClean="0"/>
              <a:t>			-  13.11.1918 – 2.ústavné provizórium</a:t>
            </a:r>
          </a:p>
          <a:p>
            <a:pPr lvl="4">
              <a:buFontTx/>
              <a:buChar char="-"/>
            </a:pPr>
            <a:r>
              <a:rPr lang="sk-SK" sz="2800" dirty="0" smtClean="0"/>
              <a:t>29.2./6.3.1920 – Ústava ČSR</a:t>
            </a:r>
          </a:p>
          <a:p>
            <a:endParaRPr lang="sk-SK" sz="2800" dirty="0"/>
          </a:p>
          <a:p>
            <a:pPr lvl="4">
              <a:buNone/>
            </a:pPr>
            <a:endParaRPr lang="sk-SK" sz="2800" dirty="0" smtClean="0"/>
          </a:p>
        </p:txBody>
      </p:sp>
      <p:pic>
        <p:nvPicPr>
          <p:cNvPr id="19" name="Obrázok 18" descr="Czechoslovakia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1680" y="3645024"/>
            <a:ext cx="5940152" cy="27015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Mníchovská dohoda a autonómia Slovenska</a:t>
            </a:r>
          </a:p>
          <a:p>
            <a:endParaRPr lang="cs-CZ" dirty="0"/>
          </a:p>
        </p:txBody>
      </p:sp>
      <p:pic>
        <p:nvPicPr>
          <p:cNvPr id="4" name="Obrázok 3" descr="slovensky_znak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12360" y="332656"/>
            <a:ext cx="952500" cy="1133475"/>
          </a:xfrm>
          <a:prstGeom prst="rect">
            <a:avLst/>
          </a:prstGeom>
        </p:spPr>
      </p:pic>
      <p:cxnSp>
        <p:nvCxnSpPr>
          <p:cNvPr id="5" name="Rovná spojnica 4"/>
          <p:cNvCxnSpPr/>
          <p:nvPr/>
        </p:nvCxnSpPr>
        <p:spPr>
          <a:xfrm>
            <a:off x="395536" y="1268760"/>
            <a:ext cx="7200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BlokTextu 5"/>
          <p:cNvSpPr txBox="1"/>
          <p:nvPr/>
        </p:nvSpPr>
        <p:spPr>
          <a:xfrm>
            <a:off x="827584" y="692696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Referát 1 : Ústavný vývoj Slovenskej republiky </a:t>
            </a:r>
            <a:endParaRPr lang="cs-CZ" sz="2400" b="1" dirty="0"/>
          </a:p>
        </p:txBody>
      </p:sp>
      <p:pic>
        <p:nvPicPr>
          <p:cNvPr id="7" name="Obrázok 6" descr="image0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5414" y="2708920"/>
            <a:ext cx="5009394" cy="30853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Vznik </a:t>
            </a:r>
            <a:r>
              <a:rPr lang="sk-SK" dirty="0" err="1" smtClean="0"/>
              <a:t>I.Slovenskej</a:t>
            </a:r>
            <a:r>
              <a:rPr lang="sk-SK" dirty="0" smtClean="0"/>
              <a:t> republiky 14.3.1939</a:t>
            </a:r>
          </a:p>
          <a:p>
            <a:pPr>
              <a:buNone/>
            </a:pPr>
            <a:r>
              <a:rPr lang="sk-SK" dirty="0" smtClean="0"/>
              <a:t>			- Ústava SR 21.7. – cieľ: blaho a rozkvet SN</a:t>
            </a:r>
          </a:p>
          <a:p>
            <a:r>
              <a:rPr lang="sk-SK" dirty="0" smtClean="0"/>
              <a:t>August 44 - SNP</a:t>
            </a:r>
          </a:p>
          <a:p>
            <a:endParaRPr lang="cs-CZ" dirty="0"/>
          </a:p>
        </p:txBody>
      </p:sp>
      <p:grpSp>
        <p:nvGrpSpPr>
          <p:cNvPr id="7" name="Skupina 6"/>
          <p:cNvGrpSpPr/>
          <p:nvPr/>
        </p:nvGrpSpPr>
        <p:grpSpPr>
          <a:xfrm>
            <a:off x="395536" y="332656"/>
            <a:ext cx="8369324" cy="1133475"/>
            <a:chOff x="395536" y="332656"/>
            <a:chExt cx="8369324" cy="1133475"/>
          </a:xfrm>
        </p:grpSpPr>
        <p:pic>
          <p:nvPicPr>
            <p:cNvPr id="4" name="Obrázok 3" descr="slovensky_znak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2360" y="332656"/>
              <a:ext cx="952500" cy="1133475"/>
            </a:xfrm>
            <a:prstGeom prst="rect">
              <a:avLst/>
            </a:prstGeom>
          </p:spPr>
        </p:pic>
        <p:cxnSp>
          <p:nvCxnSpPr>
            <p:cNvPr id="5" name="Rovná spojnica 4"/>
            <p:cNvCxnSpPr/>
            <p:nvPr/>
          </p:nvCxnSpPr>
          <p:spPr>
            <a:xfrm>
              <a:off x="395536" y="1268760"/>
              <a:ext cx="7200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BlokTextu 5"/>
            <p:cNvSpPr txBox="1"/>
            <p:nvPr/>
          </p:nvSpPr>
          <p:spPr>
            <a:xfrm>
              <a:off x="827584" y="692696"/>
              <a:ext cx="67687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400" b="1" dirty="0" smtClean="0"/>
                <a:t>Referát 1 : Ústavný vývoj Slovenskej republiky </a:t>
              </a:r>
              <a:endParaRPr lang="cs-CZ" sz="2400" b="1" dirty="0"/>
            </a:p>
          </p:txBody>
        </p:sp>
      </p:grpSp>
      <p:pic>
        <p:nvPicPr>
          <p:cNvPr id="10" name="Obrázok 9" descr="S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9712" y="3866092"/>
            <a:ext cx="5062339" cy="27085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slovensky_znak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12360" y="332656"/>
            <a:ext cx="952500" cy="1133475"/>
          </a:xfrm>
          <a:prstGeom prst="rect">
            <a:avLst/>
          </a:prstGeom>
        </p:spPr>
      </p:pic>
      <p:cxnSp>
        <p:nvCxnSpPr>
          <p:cNvPr id="5" name="Rovná spojnica 4"/>
          <p:cNvCxnSpPr/>
          <p:nvPr/>
        </p:nvCxnSpPr>
        <p:spPr>
          <a:xfrm>
            <a:off x="395536" y="1268760"/>
            <a:ext cx="7200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BlokTextu 5"/>
          <p:cNvSpPr txBox="1"/>
          <p:nvPr/>
        </p:nvSpPr>
        <p:spPr>
          <a:xfrm>
            <a:off x="827584" y="764704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Referát 1 : Ústavný vývoj Slovenskej republiky</a:t>
            </a:r>
            <a:endParaRPr lang="cs-CZ" sz="2400" b="1" dirty="0"/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Povojnový vývoj – KVP 5.4.1945</a:t>
            </a:r>
            <a:endParaRPr lang="cs-CZ" dirty="0" smtClean="0"/>
          </a:p>
          <a:p>
            <a:pPr>
              <a:buNone/>
            </a:pPr>
            <a:r>
              <a:rPr lang="sk-SK" dirty="0"/>
              <a:t>	</a:t>
            </a:r>
            <a:r>
              <a:rPr lang="sk-SK" dirty="0" smtClean="0"/>
              <a:t>			    - Tri pražské dohody</a:t>
            </a:r>
          </a:p>
          <a:p>
            <a:pPr>
              <a:buNone/>
            </a:pPr>
            <a:r>
              <a:rPr lang="sk-SK" sz="2800" dirty="0" smtClean="0"/>
              <a:t>•	Februárový prevrat, Ústava 9.mája</a:t>
            </a:r>
          </a:p>
          <a:p>
            <a:pPr>
              <a:buNone/>
            </a:pPr>
            <a:r>
              <a:rPr lang="sk-SK" sz="2800" dirty="0" smtClean="0"/>
              <a:t>•	Ústava júl 1960</a:t>
            </a:r>
          </a:p>
          <a:p>
            <a:pPr>
              <a:buNone/>
            </a:pPr>
            <a:r>
              <a:rPr lang="sk-SK" sz="2800" dirty="0" smtClean="0"/>
              <a:t>•	Ústavný zákon č. 143/1968 o česko-slovenskej federalizácií</a:t>
            </a:r>
          </a:p>
          <a:p>
            <a:pPr>
              <a:buNone/>
            </a:pPr>
            <a:r>
              <a:rPr lang="sk-SK" sz="2800" dirty="0" smtClean="0"/>
              <a:t>•	November 1989 – zrušenie článku číslo 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 descr="slovensky_znak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12360" y="332656"/>
            <a:ext cx="952500" cy="1133475"/>
          </a:xfrm>
          <a:prstGeom prst="rect">
            <a:avLst/>
          </a:prstGeom>
        </p:spPr>
      </p:pic>
      <p:grpSp>
        <p:nvGrpSpPr>
          <p:cNvPr id="9" name="Skupina 8"/>
          <p:cNvGrpSpPr/>
          <p:nvPr/>
        </p:nvGrpSpPr>
        <p:grpSpPr>
          <a:xfrm>
            <a:off x="395536" y="764704"/>
            <a:ext cx="7200800" cy="504056"/>
            <a:chOff x="395536" y="764704"/>
            <a:chExt cx="7200800" cy="504056"/>
          </a:xfrm>
        </p:grpSpPr>
        <p:cxnSp>
          <p:nvCxnSpPr>
            <p:cNvPr id="3" name="Rovná spojnica 2"/>
            <p:cNvCxnSpPr/>
            <p:nvPr/>
          </p:nvCxnSpPr>
          <p:spPr>
            <a:xfrm>
              <a:off x="395536" y="1268760"/>
              <a:ext cx="7200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BlokTextu 3"/>
            <p:cNvSpPr txBox="1"/>
            <p:nvPr/>
          </p:nvSpPr>
          <p:spPr>
            <a:xfrm>
              <a:off x="827584" y="764704"/>
              <a:ext cx="67687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400" b="1" dirty="0" smtClean="0"/>
                <a:t>Referát 1 : Ústava SR, Ústavný vývoj </a:t>
              </a:r>
              <a:endParaRPr lang="cs-CZ" sz="2400" b="1" dirty="0"/>
            </a:p>
          </p:txBody>
        </p:sp>
      </p:grpSp>
      <p:sp>
        <p:nvSpPr>
          <p:cNvPr id="6" name="Zástupný symbol obsah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Rozdelenie ČSFR (ODS, </a:t>
            </a:r>
            <a:r>
              <a:rPr lang="sk-SK" dirty="0" err="1" smtClean="0"/>
              <a:t>Klaus</a:t>
            </a:r>
            <a:r>
              <a:rPr lang="sk-SK" dirty="0" smtClean="0"/>
              <a:t> x HZDS, Mečiar)</a:t>
            </a:r>
          </a:p>
          <a:p>
            <a:r>
              <a:rPr lang="sk-SK" dirty="0" smtClean="0"/>
              <a:t>17.7.1992 SNR - Deklaráciu zvrchovanosti SR</a:t>
            </a:r>
          </a:p>
          <a:p>
            <a:r>
              <a:rPr lang="sk-SK" dirty="0" smtClean="0"/>
              <a:t>1.9./3.9. 1992 – Ústava SR</a:t>
            </a:r>
            <a:endParaRPr lang="cs-CZ" dirty="0"/>
          </a:p>
        </p:txBody>
      </p:sp>
      <p:pic>
        <p:nvPicPr>
          <p:cNvPr id="8" name="Obrázok 7" descr="Czechoslovaki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1680" y="3501008"/>
            <a:ext cx="5868144" cy="31335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Komisia pod vedením prof. JUDr. </a:t>
            </a:r>
            <a:r>
              <a:rPr lang="sk-SK" dirty="0" err="1" smtClean="0"/>
              <a:t>M.Čiča</a:t>
            </a:r>
            <a:r>
              <a:rPr lang="sk-SK" dirty="0" smtClean="0"/>
              <a:t>, DrSc.</a:t>
            </a:r>
          </a:p>
          <a:p>
            <a:r>
              <a:rPr lang="sk-SK" dirty="0" smtClean="0"/>
              <a:t>1.9.1992 Zákon č. 460/1992 </a:t>
            </a:r>
          </a:p>
          <a:p>
            <a:r>
              <a:rPr lang="sk-SK" dirty="0" smtClean="0"/>
              <a:t>Základný štátoprávny dokument</a:t>
            </a:r>
          </a:p>
          <a:p>
            <a:r>
              <a:rPr lang="sk-SK" dirty="0" smtClean="0"/>
              <a:t>Garantuje právny základ života občanov</a:t>
            </a:r>
          </a:p>
          <a:p>
            <a:pPr>
              <a:buNone/>
            </a:pPr>
            <a:r>
              <a:rPr lang="sk-SK" sz="2800" dirty="0" smtClean="0"/>
              <a:t>	- národného, občianskeho, spoločenského, ekonomického, sociálneho, kultúrno-duchovného</a:t>
            </a:r>
          </a:p>
          <a:p>
            <a:r>
              <a:rPr lang="sk-SK" dirty="0" smtClean="0"/>
              <a:t>Každý ďalší zákon nemôže odporovať ústave</a:t>
            </a:r>
            <a:endParaRPr lang="cs-CZ" dirty="0"/>
          </a:p>
        </p:txBody>
      </p:sp>
      <p:grpSp>
        <p:nvGrpSpPr>
          <p:cNvPr id="15" name="Skupina 14"/>
          <p:cNvGrpSpPr/>
          <p:nvPr/>
        </p:nvGrpSpPr>
        <p:grpSpPr>
          <a:xfrm>
            <a:off x="395536" y="332656"/>
            <a:ext cx="8369324" cy="1133475"/>
            <a:chOff x="395536" y="332656"/>
            <a:chExt cx="8369324" cy="1133475"/>
          </a:xfrm>
        </p:grpSpPr>
        <p:pic>
          <p:nvPicPr>
            <p:cNvPr id="11" name="Obrázok 10" descr="slovensky_znak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2360" y="332656"/>
              <a:ext cx="952500" cy="1133475"/>
            </a:xfrm>
            <a:prstGeom prst="rect">
              <a:avLst/>
            </a:prstGeom>
          </p:spPr>
        </p:pic>
        <p:grpSp>
          <p:nvGrpSpPr>
            <p:cNvPr id="12" name="Skupina 11"/>
            <p:cNvGrpSpPr/>
            <p:nvPr/>
          </p:nvGrpSpPr>
          <p:grpSpPr>
            <a:xfrm>
              <a:off x="395536" y="764704"/>
              <a:ext cx="7200800" cy="504056"/>
              <a:chOff x="395536" y="764704"/>
              <a:chExt cx="7200800" cy="504056"/>
            </a:xfrm>
          </p:grpSpPr>
          <p:cxnSp>
            <p:nvCxnSpPr>
              <p:cNvPr id="13" name="Rovná spojnica 12"/>
              <p:cNvCxnSpPr/>
              <p:nvPr/>
            </p:nvCxnSpPr>
            <p:spPr>
              <a:xfrm>
                <a:off x="395536" y="1268760"/>
                <a:ext cx="72008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BlokTextu 13"/>
              <p:cNvSpPr txBox="1"/>
              <p:nvPr/>
            </p:nvSpPr>
            <p:spPr>
              <a:xfrm>
                <a:off x="827584" y="764704"/>
                <a:ext cx="67687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400" b="1" dirty="0" smtClean="0"/>
                  <a:t>Referát 1 : Ústava SR ako základný zákon štátu </a:t>
                </a:r>
                <a:endParaRPr lang="cs-CZ" sz="2400" b="1" dirty="0"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sz="2800" dirty="0" smtClean="0"/>
              <a:t>Ústava – 2 časti(Preambula + 9 hláv), 156 článkov</a:t>
            </a:r>
          </a:p>
          <a:p>
            <a:r>
              <a:rPr lang="sk-SK" sz="2800" dirty="0" smtClean="0"/>
              <a:t>My, národ slovenský, </a:t>
            </a:r>
            <a:br>
              <a:rPr lang="sk-SK" sz="2800" dirty="0" smtClean="0"/>
            </a:br>
            <a:r>
              <a:rPr lang="sk-SK" sz="2800" dirty="0" smtClean="0"/>
              <a:t>pamätajúc na politické a kultúrne dedičstvo svojich predkov a na stáročné skúsenosti zo zápasov o národné bytie a vlastnú štátnosť, v zmysle cyrilo-metodského duchovného dedičstva a historického odkazu Veľkej Moravy, vychádzajúc z prirodzeného práva národov na sebaurčenie, spoločne s príslušníkmi národnostných menšín a etnických skupín žijúcich na území Slovenskej republiky, v záujme trvalej mierovej spolupráce s ostatnými demokratickými štátmi, usilujúc sa o uplatňovanie demokratickej formy vlády, záruk slobodného života, rozvoja duchovnej kultúry a hospodárskej prosperity, teda my, občania Slovenskej republiky, uznášame sa</a:t>
            </a:r>
            <a:br>
              <a:rPr lang="sk-SK" sz="2800" dirty="0" smtClean="0"/>
            </a:br>
            <a:r>
              <a:rPr lang="sk-SK" sz="2800" dirty="0" smtClean="0"/>
              <a:t>prostredníctvom svojich zástupcov na tejto ústave:</a:t>
            </a:r>
            <a:endParaRPr lang="cs-CZ" sz="2800" dirty="0" smtClean="0"/>
          </a:p>
          <a:p>
            <a:endParaRPr lang="cs-CZ" sz="2800" dirty="0"/>
          </a:p>
        </p:txBody>
      </p:sp>
      <p:pic>
        <p:nvPicPr>
          <p:cNvPr id="4" name="Obrázok 3" descr="slovensky_znak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12360" y="332656"/>
            <a:ext cx="952500" cy="1133475"/>
          </a:xfrm>
          <a:prstGeom prst="rect">
            <a:avLst/>
          </a:prstGeom>
        </p:spPr>
      </p:pic>
      <p:cxnSp>
        <p:nvCxnSpPr>
          <p:cNvPr id="5" name="Rovná spojnica 4"/>
          <p:cNvCxnSpPr/>
          <p:nvPr/>
        </p:nvCxnSpPr>
        <p:spPr>
          <a:xfrm>
            <a:off x="395536" y="1268760"/>
            <a:ext cx="7200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BlokTextu 5"/>
          <p:cNvSpPr txBox="1"/>
          <p:nvPr/>
        </p:nvSpPr>
        <p:spPr>
          <a:xfrm>
            <a:off x="827584" y="764704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Referát 1 : Preambula Ústavy SR</a:t>
            </a:r>
            <a:endParaRPr lang="cs-CZ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417</Words>
  <Application>Microsoft Office PowerPoint</Application>
  <PresentationFormat>Prezentácia na obrazovke (4:3)</PresentationFormat>
  <Paragraphs>77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Motív Office</vt:lpstr>
      <vt:lpstr>Ústavný vývoj, Ústava Slovenskej republiky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Martin</dc:creator>
  <cp:lastModifiedBy>Martin</cp:lastModifiedBy>
  <cp:revision>34</cp:revision>
  <dcterms:created xsi:type="dcterms:W3CDTF">2011-10-17T13:17:38Z</dcterms:created>
  <dcterms:modified xsi:type="dcterms:W3CDTF">2011-10-18T15:32:12Z</dcterms:modified>
</cp:coreProperties>
</file>