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5" d="100"/>
          <a:sy n="65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756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96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74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356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525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90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66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012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926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909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556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F180-6D2E-4FB9-9052-D110B3C3ED3D}" type="datetimeFigureOut">
              <a:rPr lang="sk-SK" smtClean="0"/>
              <a:t>19. 11. 2014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24E4-5859-4A0C-A8E1-EE9CC31D2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212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Výpočet elektrických roznetových sietí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voj. Rastislav Bodnár</a:t>
            </a:r>
          </a:p>
          <a:p>
            <a:r>
              <a:rPr lang="sk-SK" dirty="0" smtClean="0"/>
              <a:t>32MVO</a:t>
            </a:r>
          </a:p>
          <a:p>
            <a:r>
              <a:rPr lang="sk-SK" dirty="0" smtClean="0"/>
              <a:t>ZS 2014/2015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09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dirty="0" smtClean="0"/>
              <a:t>Výpočet b</a:t>
            </a:r>
            <a:r>
              <a:rPr lang="sk-SK" baseline="-14000" dirty="0" smtClean="0"/>
              <a:t>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m . </a:t>
            </a:r>
            <a:r>
              <a:rPr lang="sk-SK" dirty="0" smtClean="0"/>
              <a:t>R</a:t>
            </a:r>
            <a:r>
              <a:rPr lang="sk-SK" baseline="-25000" dirty="0" smtClean="0"/>
              <a:t>r </a:t>
            </a:r>
            <a:r>
              <a:rPr lang="sk-SK" dirty="0" smtClean="0"/>
              <a:t>=                  -</a:t>
            </a:r>
            <a:r>
              <a:rPr lang="sk-SK" dirty="0" smtClean="0"/>
              <a:t> </a:t>
            </a:r>
            <a:r>
              <a:rPr lang="sk-SK" dirty="0"/>
              <a:t>n</a:t>
            </a:r>
            <a:r>
              <a:rPr lang="sk-SK" baseline="30000" dirty="0"/>
              <a:t>2</a:t>
            </a:r>
            <a:r>
              <a:rPr lang="sk-SK" dirty="0" smtClean="0"/>
              <a:t> . R</a:t>
            </a:r>
            <a:r>
              <a:rPr lang="sk-SK" baseline="-25000" dirty="0"/>
              <a:t>p</a:t>
            </a:r>
            <a:r>
              <a:rPr lang="sk-SK" dirty="0" smtClean="0"/>
              <a:t> – R</a:t>
            </a:r>
            <a:r>
              <a:rPr lang="sk-SK" baseline="-25000" dirty="0" smtClean="0"/>
              <a:t>u</a:t>
            </a:r>
          </a:p>
          <a:p>
            <a:endParaRPr lang="sk-SK" baseline="-25000" dirty="0"/>
          </a:p>
          <a:p>
            <a:r>
              <a:rPr lang="sk-SK" dirty="0" smtClean="0"/>
              <a:t>n=m</a:t>
            </a:r>
          </a:p>
          <a:p>
            <a:endParaRPr lang="sk-SK" dirty="0"/>
          </a:p>
          <a:p>
            <a:r>
              <a:rPr lang="sk-SK" dirty="0" smtClean="0"/>
              <a:t>R</a:t>
            </a:r>
            <a:r>
              <a:rPr lang="sk-SK" baseline="-25000" dirty="0" smtClean="0"/>
              <a:t>p</a:t>
            </a:r>
            <a:r>
              <a:rPr lang="sk-SK" dirty="0" smtClean="0"/>
              <a:t> . </a:t>
            </a:r>
            <a:r>
              <a:rPr lang="sk-SK" dirty="0" smtClean="0"/>
              <a:t>m</a:t>
            </a:r>
            <a:r>
              <a:rPr lang="sk-SK" baseline="30000" dirty="0" smtClean="0"/>
              <a:t>2</a:t>
            </a:r>
            <a:r>
              <a:rPr lang="sk-SK" dirty="0" smtClean="0"/>
              <a:t> + </a:t>
            </a:r>
            <a:r>
              <a:rPr lang="sk-SK" dirty="0" smtClean="0"/>
              <a:t>R</a:t>
            </a:r>
            <a:r>
              <a:rPr lang="sk-SK" baseline="-25000" dirty="0" smtClean="0"/>
              <a:t>r</a:t>
            </a:r>
            <a:r>
              <a:rPr lang="sk-SK" dirty="0" smtClean="0"/>
              <a:t> . m +  (</a:t>
            </a:r>
            <a:r>
              <a:rPr lang="sk-SK" dirty="0" smtClean="0"/>
              <a:t>R</a:t>
            </a:r>
            <a:r>
              <a:rPr lang="sk-SK" baseline="-25000" dirty="0" smtClean="0"/>
              <a:t>u</a:t>
            </a:r>
            <a:r>
              <a:rPr lang="sk-SK" dirty="0" smtClean="0"/>
              <a:t> -                  ) = 0</a:t>
            </a:r>
            <a:endParaRPr lang="sk-SK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23728" y="2492896"/>
            <a:ext cx="1369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1908121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N x 10</a:t>
            </a:r>
            <a:r>
              <a:rPr lang="sk-SK" sz="3200" baseline="30000" dirty="0" smtClean="0"/>
              <a:t>3</a:t>
            </a:r>
            <a:endParaRPr lang="sk-SK" sz="32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8326" y="2503718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E</a:t>
            </a:r>
            <a:r>
              <a:rPr lang="sk-SK" sz="3200" baseline="-25000" dirty="0" smtClean="0"/>
              <a:t>z</a:t>
            </a:r>
            <a:endParaRPr lang="sk-SK" sz="3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27984" y="4653136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3" y="4077071"/>
            <a:ext cx="164623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67" y="4506490"/>
            <a:ext cx="89058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810185" y="4221088"/>
            <a:ext cx="1296144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al 17"/>
          <p:cNvSpPr/>
          <p:nvPr/>
        </p:nvSpPr>
        <p:spPr>
          <a:xfrm>
            <a:off x="2334631" y="4299708"/>
            <a:ext cx="1081076" cy="706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al 15"/>
          <p:cNvSpPr/>
          <p:nvPr/>
        </p:nvSpPr>
        <p:spPr>
          <a:xfrm>
            <a:off x="3707904" y="4077071"/>
            <a:ext cx="2664296" cy="1152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Down Arrow 16"/>
          <p:cNvSpPr/>
          <p:nvPr/>
        </p:nvSpPr>
        <p:spPr>
          <a:xfrm>
            <a:off x="1458257" y="5229200"/>
            <a:ext cx="45719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Down Arrow 20"/>
          <p:cNvSpPr/>
          <p:nvPr/>
        </p:nvSpPr>
        <p:spPr>
          <a:xfrm flipH="1">
            <a:off x="2879726" y="5225333"/>
            <a:ext cx="45719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Down Arrow 21"/>
          <p:cNvSpPr/>
          <p:nvPr/>
        </p:nvSpPr>
        <p:spPr>
          <a:xfrm>
            <a:off x="5057883" y="5250963"/>
            <a:ext cx="45719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/>
          <p:cNvSpPr txBox="1"/>
          <p:nvPr/>
        </p:nvSpPr>
        <p:spPr>
          <a:xfrm>
            <a:off x="1002893" y="5949280"/>
            <a:ext cx="6239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a.x</a:t>
            </a:r>
            <a:r>
              <a:rPr lang="sk-SK" sz="3200" baseline="30000" dirty="0" smtClean="0"/>
              <a:t>2</a:t>
            </a:r>
            <a:r>
              <a:rPr lang="sk-SK" sz="3200" dirty="0" smtClean="0"/>
              <a:t>      +    b.x   +              c             =  0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92072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8" grpId="0" animBg="1"/>
      <p:bldP spid="16" grpId="0" animBg="1"/>
      <p:bldP spid="17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Výpočet kvadratickej rovnice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D = R</a:t>
            </a:r>
            <a:r>
              <a:rPr lang="sk-SK" baseline="-25000" dirty="0" smtClean="0"/>
              <a:t>r</a:t>
            </a:r>
            <a:r>
              <a:rPr lang="sk-SK" baseline="30000" dirty="0" smtClean="0"/>
              <a:t>2</a:t>
            </a:r>
            <a:r>
              <a:rPr lang="sk-SK" dirty="0" smtClean="0"/>
              <a:t> – 4 . R</a:t>
            </a:r>
            <a:r>
              <a:rPr lang="sk-SK" baseline="-25000" dirty="0" smtClean="0"/>
              <a:t>p</a:t>
            </a:r>
            <a:r>
              <a:rPr lang="sk-SK" dirty="0" smtClean="0"/>
              <a:t> . (R</a:t>
            </a:r>
            <a:r>
              <a:rPr lang="sk-SK" baseline="-25000" dirty="0" smtClean="0"/>
              <a:t>u</a:t>
            </a:r>
            <a:r>
              <a:rPr lang="sk-SK" dirty="0" smtClean="0"/>
              <a:t> -                         )</a:t>
            </a:r>
          </a:p>
          <a:p>
            <a:endParaRPr lang="sk-SK" dirty="0"/>
          </a:p>
          <a:p>
            <a:r>
              <a:rPr lang="sk-SK" dirty="0" smtClean="0"/>
              <a:t>D = 1,2</a:t>
            </a:r>
            <a:r>
              <a:rPr lang="sk-SK" baseline="30000" dirty="0" smtClean="0"/>
              <a:t>2</a:t>
            </a:r>
            <a:r>
              <a:rPr lang="sk-SK" dirty="0" smtClean="0"/>
              <a:t> – 4 . 28 . (0 -                         )</a:t>
            </a:r>
          </a:p>
          <a:p>
            <a:endParaRPr lang="sk-SK" dirty="0"/>
          </a:p>
          <a:p>
            <a:r>
              <a:rPr lang="sk-SK" dirty="0" smtClean="0"/>
              <a:t>D = 24890,33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55976" y="2492896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69" y="1916832"/>
            <a:ext cx="164623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50" y="2346250"/>
            <a:ext cx="89058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355975" y="3645024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5702" y="3132237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4 x 10</a:t>
            </a:r>
            <a:r>
              <a:rPr lang="sk-SK" sz="3200" baseline="30000" dirty="0" smtClean="0"/>
              <a:t>3</a:t>
            </a:r>
            <a:endParaRPr lang="sk-SK" sz="32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860287" y="361635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18</a:t>
            </a:r>
            <a:endParaRPr lang="sk-SK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65" y="4435159"/>
            <a:ext cx="1018005" cy="133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01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Výpočet koreňov rovnice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935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m</a:t>
            </a:r>
            <a:r>
              <a:rPr lang="sk-SK" baseline="-25000" dirty="0" smtClean="0"/>
              <a:t>1</a:t>
            </a:r>
            <a:r>
              <a:rPr lang="sk-SK" dirty="0" smtClean="0"/>
              <a:t> =                         = </a:t>
            </a:r>
          </a:p>
          <a:p>
            <a:endParaRPr lang="sk-SK" dirty="0"/>
          </a:p>
          <a:p>
            <a:r>
              <a:rPr lang="sk-SK" dirty="0" smtClean="0"/>
              <a:t>m</a:t>
            </a:r>
            <a:r>
              <a:rPr lang="sk-SK" baseline="-25000" dirty="0" smtClean="0"/>
              <a:t>1</a:t>
            </a:r>
            <a:r>
              <a:rPr lang="sk-SK" dirty="0" smtClean="0"/>
              <a:t> =                                         </a:t>
            </a:r>
          </a:p>
          <a:p>
            <a:endParaRPr lang="sk-SK" dirty="0"/>
          </a:p>
          <a:p>
            <a:r>
              <a:rPr lang="sk-SK" dirty="0" smtClean="0"/>
              <a:t>m</a:t>
            </a:r>
            <a:r>
              <a:rPr lang="sk-SK" baseline="-25000" dirty="0"/>
              <a:t>2</a:t>
            </a:r>
            <a:r>
              <a:rPr lang="sk-SK" dirty="0" smtClean="0"/>
              <a:t> = </a:t>
            </a:r>
          </a:p>
          <a:p>
            <a:endParaRPr lang="sk-SK" dirty="0"/>
          </a:p>
          <a:p>
            <a:r>
              <a:rPr lang="sk-SK" dirty="0" smtClean="0"/>
              <a:t>m</a:t>
            </a:r>
            <a:r>
              <a:rPr lang="sk-SK" baseline="-25000" dirty="0" smtClean="0"/>
              <a:t>2</a:t>
            </a:r>
            <a:r>
              <a:rPr lang="sk-SK" dirty="0" smtClean="0"/>
              <a:t> =</a:t>
            </a:r>
            <a:endParaRPr lang="sk-SK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07704" y="2492896"/>
            <a:ext cx="1944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94180" y="1928448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-b + D</a:t>
            </a:r>
            <a:r>
              <a:rPr lang="sk-SK" sz="3200" baseline="30000" dirty="0" smtClean="0"/>
              <a:t>-½</a:t>
            </a:r>
            <a:endParaRPr lang="sk-SK" sz="3200" baseline="30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55976" y="2483482"/>
            <a:ext cx="1944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8977" y="1908121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-R</a:t>
            </a:r>
            <a:r>
              <a:rPr lang="sk-SK" sz="3200" baseline="-25000" dirty="0" smtClean="0"/>
              <a:t>r</a:t>
            </a:r>
            <a:r>
              <a:rPr lang="sk-SK" sz="3200" dirty="0" smtClean="0"/>
              <a:t> + D</a:t>
            </a:r>
            <a:r>
              <a:rPr lang="sk-SK" sz="3200" baseline="30000" dirty="0" smtClean="0"/>
              <a:t>-½</a:t>
            </a:r>
            <a:endParaRPr lang="sk-SK" sz="32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2068151" y="3101007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-1,2 + 24890,33</a:t>
            </a:r>
            <a:r>
              <a:rPr lang="sk-SK" sz="3200" baseline="30000" dirty="0" smtClean="0"/>
              <a:t>-½</a:t>
            </a:r>
            <a:endParaRPr lang="sk-SK" sz="32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4270557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-b - D</a:t>
            </a:r>
            <a:r>
              <a:rPr lang="sk-SK" sz="3200" baseline="30000" dirty="0" smtClean="0"/>
              <a:t>-½</a:t>
            </a:r>
            <a:endParaRPr lang="sk-SK" sz="32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2940" y="2483481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 . R</a:t>
            </a:r>
            <a:r>
              <a:rPr lang="sk-SK" sz="3200" baseline="-25000" dirty="0" smtClean="0"/>
              <a:t>p</a:t>
            </a:r>
            <a:endParaRPr lang="sk-SK" sz="32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5297" y="3685781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2 . 28</a:t>
            </a:r>
            <a:endParaRPr lang="sk-SK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85200" y="4855332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 . a</a:t>
            </a:r>
            <a:endParaRPr lang="sk-SK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373102" y="2516232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 . a</a:t>
            </a:r>
            <a:endParaRPr lang="sk-SK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841178" y="3717032"/>
            <a:ext cx="3486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3204058"/>
            <a:ext cx="1791395" cy="173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1740578" y="4797152"/>
            <a:ext cx="1944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00220" y="6021288"/>
            <a:ext cx="3187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9442" y="5440107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-1,2 + 24890,33</a:t>
            </a:r>
            <a:r>
              <a:rPr lang="sk-SK" sz="3200" baseline="30000" dirty="0" smtClean="0"/>
              <a:t>-½</a:t>
            </a:r>
            <a:endParaRPr lang="sk-SK" sz="3200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2531239" y="5995393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2 . 28</a:t>
            </a:r>
            <a:endParaRPr lang="sk-SK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74" y="5567037"/>
            <a:ext cx="2129589" cy="120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48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Kontrolný výpočet výsledku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 smtClean="0"/>
              <a:t>Ʈ</a:t>
            </a:r>
            <a:r>
              <a:rPr lang="sk-SK" dirty="0" smtClean="0"/>
              <a:t> = C . (</a:t>
            </a:r>
            <a:r>
              <a:rPr lang="sk-SK" dirty="0" smtClean="0"/>
              <a:t>R</a:t>
            </a:r>
            <a:r>
              <a:rPr lang="sk-SK" baseline="-25000" dirty="0" smtClean="0"/>
              <a:t>p</a:t>
            </a:r>
            <a:r>
              <a:rPr lang="sk-SK" dirty="0" smtClean="0"/>
              <a:t> +                         )</a:t>
            </a:r>
          </a:p>
          <a:p>
            <a:endParaRPr lang="sk-SK" dirty="0"/>
          </a:p>
          <a:p>
            <a:r>
              <a:rPr lang="sk-SK" dirty="0" smtClean="0"/>
              <a:t>Ʈ</a:t>
            </a:r>
            <a:r>
              <a:rPr lang="sk-SK" dirty="0" smtClean="0"/>
              <a:t> = 8.10</a:t>
            </a:r>
            <a:r>
              <a:rPr lang="sk-SK" baseline="30000" dirty="0" smtClean="0"/>
              <a:t>-6</a:t>
            </a:r>
            <a:r>
              <a:rPr lang="sk-SK" dirty="0" smtClean="0"/>
              <a:t> . ( 28 +                             )</a:t>
            </a:r>
          </a:p>
          <a:p>
            <a:endParaRPr lang="sk-SK" dirty="0"/>
          </a:p>
          <a:p>
            <a:r>
              <a:rPr lang="sk-SK" dirty="0" smtClean="0"/>
              <a:t>Ʈ</a:t>
            </a:r>
            <a:r>
              <a:rPr lang="sk-SK" dirty="0" smtClean="0"/>
              <a:t> = 0,00023     ‹   0,002 s </a:t>
            </a:r>
          </a:p>
          <a:p>
            <a:r>
              <a:rPr lang="sk-SK" dirty="0" smtClean="0"/>
              <a:t>Použijeme zjednodušený vzorec.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92109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R</a:t>
            </a:r>
            <a:r>
              <a:rPr lang="sk-SK" sz="3200" baseline="-25000" dirty="0" smtClean="0"/>
              <a:t>u</a:t>
            </a:r>
            <a:r>
              <a:rPr lang="sk-SK" sz="3200" dirty="0" smtClean="0"/>
              <a:t> + m . R</a:t>
            </a:r>
            <a:r>
              <a:rPr lang="sk-SK" sz="3200" baseline="-25000" dirty="0" smtClean="0"/>
              <a:t>r</a:t>
            </a:r>
            <a:endParaRPr lang="sk-SK" sz="3200" baseline="-25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87824" y="2472529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91204" y="2471214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n</a:t>
            </a:r>
            <a:r>
              <a:rPr lang="sk-SK" sz="3200" baseline="30000" dirty="0" smtClean="0"/>
              <a:t>2</a:t>
            </a:r>
            <a:endParaRPr lang="sk-SK" sz="3200" baseline="30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91204" y="3645024"/>
            <a:ext cx="2490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0528" y="3055988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0 + 2 . 1,2</a:t>
            </a:r>
            <a:endParaRPr lang="sk-SK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6263" y="3658746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</a:t>
            </a:r>
            <a:r>
              <a:rPr lang="sk-SK" sz="3200" baseline="30000" dirty="0" smtClean="0"/>
              <a:t>2</a:t>
            </a:r>
            <a:endParaRPr lang="sk-SK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427798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Kontrolný výpočet zážihového impulzu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E =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E =  </a:t>
            </a:r>
          </a:p>
          <a:p>
            <a:endParaRPr lang="sk-SK" dirty="0"/>
          </a:p>
          <a:p>
            <a:r>
              <a:rPr lang="sk-SK" dirty="0" smtClean="0"/>
              <a:t>E = 34,97 </a:t>
            </a:r>
            <a:r>
              <a:rPr lang="sk-SK" dirty="0" smtClean="0"/>
              <a:t>› E</a:t>
            </a:r>
            <a:r>
              <a:rPr lang="sk-SK" baseline="-25000" dirty="0" smtClean="0"/>
              <a:t>z </a:t>
            </a:r>
            <a:r>
              <a:rPr lang="sk-SK" dirty="0" smtClean="0"/>
              <a:t>= 18 mJ.</a:t>
            </a:r>
            <a:r>
              <a:rPr lang="el-GR" dirty="0" smtClean="0"/>
              <a:t>Ω</a:t>
            </a:r>
            <a:r>
              <a:rPr lang="sk-SK" baseline="30000" dirty="0" smtClean="0"/>
              <a:t>-1</a:t>
            </a:r>
          </a:p>
          <a:p>
            <a:pPr marL="0" indent="0">
              <a:buNone/>
            </a:pP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2132856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9752" y="1548081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N x 10</a:t>
            </a:r>
            <a:r>
              <a:rPr lang="sk-SK" sz="3200" baseline="30000" dirty="0" smtClean="0"/>
              <a:t>3</a:t>
            </a:r>
            <a:endParaRPr lang="sk-SK" sz="32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1627485" y="2161498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n</a:t>
            </a:r>
            <a:r>
              <a:rPr lang="sk-SK" sz="3200" baseline="30000" dirty="0" smtClean="0"/>
              <a:t>2</a:t>
            </a:r>
            <a:r>
              <a:rPr lang="sk-SK" sz="3200" dirty="0" smtClean="0"/>
              <a:t> . R</a:t>
            </a:r>
            <a:r>
              <a:rPr lang="sk-SK" sz="3200" baseline="-25000" dirty="0" smtClean="0"/>
              <a:t>p</a:t>
            </a:r>
            <a:r>
              <a:rPr lang="sk-SK" sz="3200" dirty="0" smtClean="0"/>
              <a:t> + R</a:t>
            </a:r>
            <a:r>
              <a:rPr lang="sk-SK" sz="3200" baseline="-25000" dirty="0" smtClean="0"/>
              <a:t>u</a:t>
            </a:r>
            <a:r>
              <a:rPr lang="sk-SK" sz="3200" dirty="0" smtClean="0"/>
              <a:t> + m . R</a:t>
            </a:r>
            <a:r>
              <a:rPr lang="sk-SK" sz="3200" baseline="-25000" dirty="0" smtClean="0"/>
              <a:t>r</a:t>
            </a:r>
            <a:endParaRPr lang="sk-SK" sz="3200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71452" y="3945398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8842" y="3343925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4 x 10</a:t>
            </a:r>
            <a:r>
              <a:rPr lang="sk-SK" sz="3200" baseline="30000" dirty="0" smtClean="0"/>
              <a:t>3</a:t>
            </a:r>
            <a:endParaRPr lang="sk-SK" sz="32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49491" y="3942349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</a:t>
            </a:r>
            <a:r>
              <a:rPr lang="sk-SK" sz="3200" baseline="30000" dirty="0" smtClean="0"/>
              <a:t>2</a:t>
            </a:r>
            <a:r>
              <a:rPr lang="sk-SK" sz="3200" dirty="0" smtClean="0"/>
              <a:t> . 28 + 0 + 2 . 1,2</a:t>
            </a:r>
            <a:endParaRPr lang="sk-SK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55041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Ďakujem za pozornosť!!!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20888"/>
            <a:ext cx="5328592" cy="411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3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Zadanie príkladu č.1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 trhaní dvoch samostatne stojacich betónových  stien je použitá elektrická párova paralelná sieť. Stanovište roznetu je vzdialené 500 m. Na roznet su použité rozbušky Že-B s odporom 1,0 </a:t>
            </a:r>
            <a:r>
              <a:rPr lang="el-GR" dirty="0" smtClean="0"/>
              <a:t>Ω</a:t>
            </a:r>
            <a:r>
              <a:rPr lang="sk-SK" dirty="0" smtClean="0"/>
              <a:t>. Na zostavenie siete je  použitá dvojžilová terénna šnúra s odporom (obidvoch žíl) 80 </a:t>
            </a:r>
            <a:r>
              <a:rPr lang="el-GR" dirty="0" smtClean="0"/>
              <a:t>Ω</a:t>
            </a:r>
            <a:r>
              <a:rPr lang="sk-SK" dirty="0" smtClean="0"/>
              <a:t>.km</a:t>
            </a:r>
            <a:r>
              <a:rPr lang="sk-SK" baseline="30000" dirty="0" smtClean="0"/>
              <a:t>-1</a:t>
            </a:r>
            <a:r>
              <a:rPr lang="sk-SK" dirty="0" smtClean="0"/>
              <a:t>. Vypočítajte, či roznetnica RKA zabezpečí spoľahlivý roznet siete.</a:t>
            </a:r>
            <a:endParaRPr lang="sk-SK" baseline="30000" dirty="0"/>
          </a:p>
        </p:txBody>
      </p:sp>
    </p:spTree>
    <p:extLst>
      <p:ext uri="{BB962C8B-B14F-4D97-AF65-F5344CB8AC3E}">
        <p14:creationId xmlns:p14="http://schemas.microsoft.com/office/powerpoint/2010/main" val="93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Elektrická párová paralelná sieť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971600" y="2492896"/>
            <a:ext cx="4896544" cy="576064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4"/>
          <p:cNvSpPr/>
          <p:nvPr/>
        </p:nvSpPr>
        <p:spPr>
          <a:xfrm>
            <a:off x="971600" y="3717032"/>
            <a:ext cx="4896544" cy="576064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1560" y="24928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11560" y="30689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1560" y="372236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3940" y="42930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1560" y="2492896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188688" y="25962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0,9</a:t>
            </a:r>
            <a:endParaRPr lang="sk-SK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88688" y="37759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0,9</a:t>
            </a:r>
            <a:endParaRPr lang="sk-SK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56422" y="320833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1,5</a:t>
            </a:r>
            <a:endParaRPr lang="sk-SK" dirty="0"/>
          </a:p>
        </p:txBody>
      </p:sp>
      <p:sp>
        <p:nvSpPr>
          <p:cNvPr id="18" name="Rectangle 17"/>
          <p:cNvSpPr/>
          <p:nvPr/>
        </p:nvSpPr>
        <p:spPr>
          <a:xfrm>
            <a:off x="1475656" y="2924944"/>
            <a:ext cx="144016" cy="144016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18"/>
          <p:cNvSpPr/>
          <p:nvPr/>
        </p:nvSpPr>
        <p:spPr>
          <a:xfrm>
            <a:off x="2627784" y="2924944"/>
            <a:ext cx="144016" cy="144016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Rectangle 19"/>
          <p:cNvSpPr/>
          <p:nvPr/>
        </p:nvSpPr>
        <p:spPr>
          <a:xfrm>
            <a:off x="3851920" y="2921455"/>
            <a:ext cx="144016" cy="14750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Rectangle 20"/>
          <p:cNvSpPr/>
          <p:nvPr/>
        </p:nvSpPr>
        <p:spPr>
          <a:xfrm>
            <a:off x="5076056" y="2931918"/>
            <a:ext cx="144016" cy="137041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Rectangle 21"/>
          <p:cNvSpPr/>
          <p:nvPr/>
        </p:nvSpPr>
        <p:spPr>
          <a:xfrm>
            <a:off x="5076056" y="3717032"/>
            <a:ext cx="144016" cy="144016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Rectangle 22"/>
          <p:cNvSpPr/>
          <p:nvPr/>
        </p:nvSpPr>
        <p:spPr>
          <a:xfrm>
            <a:off x="3851920" y="3734923"/>
            <a:ext cx="144016" cy="126125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Rectangle 23"/>
          <p:cNvSpPr/>
          <p:nvPr/>
        </p:nvSpPr>
        <p:spPr>
          <a:xfrm>
            <a:off x="2626947" y="3750947"/>
            <a:ext cx="144853" cy="144016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Rectangle 24"/>
          <p:cNvSpPr/>
          <p:nvPr/>
        </p:nvSpPr>
        <p:spPr>
          <a:xfrm>
            <a:off x="1475656" y="3734923"/>
            <a:ext cx="144016" cy="160040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Diamond 25"/>
          <p:cNvSpPr/>
          <p:nvPr/>
        </p:nvSpPr>
        <p:spPr>
          <a:xfrm>
            <a:off x="1259632" y="3068959"/>
            <a:ext cx="576064" cy="68198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Diamond 26"/>
          <p:cNvSpPr/>
          <p:nvPr/>
        </p:nvSpPr>
        <p:spPr>
          <a:xfrm>
            <a:off x="2411760" y="3059146"/>
            <a:ext cx="576064" cy="68198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Diamond 27"/>
          <p:cNvSpPr/>
          <p:nvPr/>
        </p:nvSpPr>
        <p:spPr>
          <a:xfrm>
            <a:off x="3635896" y="3046590"/>
            <a:ext cx="576064" cy="68198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Diamond 28"/>
          <p:cNvSpPr/>
          <p:nvPr/>
        </p:nvSpPr>
        <p:spPr>
          <a:xfrm>
            <a:off x="4860032" y="3076190"/>
            <a:ext cx="576064" cy="68198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1" name="Straight Connector 30"/>
          <p:cNvCxnSpPr>
            <a:stCxn id="26" idx="3"/>
            <a:endCxn id="27" idx="1"/>
          </p:cNvCxnSpPr>
          <p:nvPr/>
        </p:nvCxnSpPr>
        <p:spPr>
          <a:xfrm flipV="1">
            <a:off x="1835696" y="3400140"/>
            <a:ext cx="576064" cy="9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1"/>
          </p:cNvCxnSpPr>
          <p:nvPr/>
        </p:nvCxnSpPr>
        <p:spPr>
          <a:xfrm>
            <a:off x="2987824" y="3380828"/>
            <a:ext cx="648072" cy="6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9" idx="1"/>
          </p:cNvCxnSpPr>
          <p:nvPr/>
        </p:nvCxnSpPr>
        <p:spPr>
          <a:xfrm flipV="1">
            <a:off x="4211960" y="3417184"/>
            <a:ext cx="648072" cy="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1"/>
          </p:cNvCxnSpPr>
          <p:nvPr/>
        </p:nvCxnSpPr>
        <p:spPr>
          <a:xfrm flipH="1" flipV="1">
            <a:off x="971600" y="3405046"/>
            <a:ext cx="288032" cy="4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71600" y="3392996"/>
            <a:ext cx="0" cy="238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1600" y="3631202"/>
            <a:ext cx="7272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9" idx="3"/>
          </p:cNvCxnSpPr>
          <p:nvPr/>
        </p:nvCxnSpPr>
        <p:spPr>
          <a:xfrm>
            <a:off x="5436096" y="3417184"/>
            <a:ext cx="2808312" cy="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flipH="1">
            <a:off x="8244408" y="3380829"/>
            <a:ext cx="144016" cy="131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val 46"/>
          <p:cNvSpPr/>
          <p:nvPr/>
        </p:nvSpPr>
        <p:spPr>
          <a:xfrm flipH="1">
            <a:off x="8244408" y="3614565"/>
            <a:ext cx="144016" cy="102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71600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868144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71600" y="4725144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316416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987824" y="478286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7 m</a:t>
            </a:r>
            <a:endParaRPr lang="sk-SK" dirty="0"/>
          </a:p>
        </p:txBody>
      </p:sp>
      <p:sp>
        <p:nvSpPr>
          <p:cNvPr id="57" name="TextBox 56"/>
          <p:cNvSpPr txBox="1"/>
          <p:nvPr/>
        </p:nvSpPr>
        <p:spPr>
          <a:xfrm>
            <a:off x="6842962" y="47980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500</a:t>
            </a:r>
            <a:endParaRPr lang="sk-SK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660232" y="3284984"/>
            <a:ext cx="36004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752701" y="3307249"/>
            <a:ext cx="36004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Zápis príkladu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R</a:t>
            </a:r>
            <a:r>
              <a:rPr lang="sk-SK" baseline="-25000" dirty="0" smtClean="0"/>
              <a:t>r</a:t>
            </a:r>
            <a:r>
              <a:rPr lang="sk-SK" dirty="0" smtClean="0"/>
              <a:t> = 1,0 </a:t>
            </a:r>
            <a:r>
              <a:rPr lang="el-GR" dirty="0" smtClean="0"/>
              <a:t>Ω</a:t>
            </a:r>
            <a:endParaRPr lang="sk-SK" dirty="0" smtClean="0"/>
          </a:p>
          <a:p>
            <a:r>
              <a:rPr lang="sk-SK" dirty="0" smtClean="0"/>
              <a:t>R</a:t>
            </a:r>
            <a:r>
              <a:rPr lang="sk-SK" baseline="-25000" dirty="0" smtClean="0"/>
              <a:t>p</a:t>
            </a:r>
            <a:r>
              <a:rPr lang="sk-SK" dirty="0" smtClean="0"/>
              <a:t> = 0,5 x 80 </a:t>
            </a:r>
            <a:r>
              <a:rPr lang="sk-SK" dirty="0" smtClean="0"/>
              <a:t>= 40 </a:t>
            </a:r>
            <a:r>
              <a:rPr lang="el-GR" dirty="0" smtClean="0"/>
              <a:t>Ω</a:t>
            </a:r>
            <a:endParaRPr lang="sk-SK" dirty="0" smtClean="0"/>
          </a:p>
          <a:p>
            <a:r>
              <a:rPr lang="sk-SK" dirty="0" smtClean="0"/>
              <a:t>R</a:t>
            </a:r>
            <a:r>
              <a:rPr lang="sk-SK" baseline="-25000" dirty="0" smtClean="0"/>
              <a:t>u </a:t>
            </a:r>
            <a:r>
              <a:rPr lang="sk-SK" dirty="0" smtClean="0"/>
              <a:t>= 0,007 x 80/2 = 0,28 </a:t>
            </a:r>
            <a:r>
              <a:rPr lang="el-GR" dirty="0" smtClean="0"/>
              <a:t>Ω</a:t>
            </a:r>
            <a:endParaRPr lang="sk-SK" dirty="0" smtClean="0"/>
          </a:p>
          <a:p>
            <a:r>
              <a:rPr lang="sk-SK" dirty="0" smtClean="0"/>
              <a:t>m = 4 x 2 = 8</a:t>
            </a:r>
          </a:p>
          <a:p>
            <a:r>
              <a:rPr lang="sk-SK" dirty="0"/>
              <a:t>n</a:t>
            </a:r>
            <a:r>
              <a:rPr lang="sk-SK" dirty="0" smtClean="0"/>
              <a:t> = 2</a:t>
            </a:r>
          </a:p>
          <a:p>
            <a:r>
              <a:rPr lang="sk-SK" dirty="0" smtClean="0"/>
              <a:t>N = 4  J, </a:t>
            </a:r>
          </a:p>
          <a:p>
            <a:r>
              <a:rPr lang="sk-SK" dirty="0" smtClean="0"/>
              <a:t>C = 8x10</a:t>
            </a:r>
            <a:r>
              <a:rPr lang="sk-SK" baseline="30000" dirty="0" smtClean="0"/>
              <a:t>-6  </a:t>
            </a:r>
            <a:r>
              <a:rPr lang="sk-SK" dirty="0" smtClean="0"/>
              <a:t>F   (Žen-2-6, tab.3)</a:t>
            </a:r>
          </a:p>
          <a:p>
            <a:r>
              <a:rPr lang="sk-SK" dirty="0" smtClean="0"/>
              <a:t>E › E</a:t>
            </a:r>
            <a:r>
              <a:rPr lang="sk-SK" baseline="-25000" dirty="0" smtClean="0"/>
              <a:t>z </a:t>
            </a:r>
            <a:r>
              <a:rPr lang="sk-SK" dirty="0" smtClean="0"/>
              <a:t>= 18 mJx</a:t>
            </a:r>
            <a:r>
              <a:rPr lang="el-GR" dirty="0" smtClean="0"/>
              <a:t> Ω</a:t>
            </a:r>
            <a:r>
              <a:rPr lang="sk-SK" baseline="30000" dirty="0" smtClean="0"/>
              <a:t>-1 </a:t>
            </a:r>
            <a:r>
              <a:rPr lang="sk-SK" dirty="0" smtClean="0"/>
              <a:t>(Žen-2-6, čl. 71)</a:t>
            </a:r>
            <a:endParaRPr lang="sk-SK" baseline="30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4293096"/>
            <a:ext cx="5328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Výpočet časovej konštanty vybíjania kondenzátora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 smtClean="0"/>
              <a:t>Ʈ</a:t>
            </a:r>
            <a:r>
              <a:rPr lang="sk-SK" dirty="0" smtClean="0"/>
              <a:t> = C . (</a:t>
            </a:r>
            <a:r>
              <a:rPr lang="sk-SK" dirty="0" smtClean="0"/>
              <a:t>R</a:t>
            </a:r>
            <a:r>
              <a:rPr lang="sk-SK" baseline="-25000" dirty="0" smtClean="0"/>
              <a:t>p</a:t>
            </a:r>
            <a:r>
              <a:rPr lang="sk-SK" dirty="0" smtClean="0"/>
              <a:t> +                         )</a:t>
            </a:r>
          </a:p>
          <a:p>
            <a:endParaRPr lang="sk-SK" dirty="0"/>
          </a:p>
          <a:p>
            <a:r>
              <a:rPr lang="sk-SK" dirty="0" smtClean="0"/>
              <a:t>Ʈ</a:t>
            </a:r>
            <a:r>
              <a:rPr lang="sk-SK" dirty="0" smtClean="0"/>
              <a:t> = 8.10</a:t>
            </a:r>
            <a:r>
              <a:rPr lang="sk-SK" baseline="30000" dirty="0" smtClean="0"/>
              <a:t>-6</a:t>
            </a:r>
            <a:r>
              <a:rPr lang="sk-SK" dirty="0" smtClean="0"/>
              <a:t> . ( 40 +                             )</a:t>
            </a:r>
          </a:p>
          <a:p>
            <a:endParaRPr lang="sk-SK" dirty="0"/>
          </a:p>
          <a:p>
            <a:r>
              <a:rPr lang="sk-SK" dirty="0" smtClean="0"/>
              <a:t>Ʈ</a:t>
            </a:r>
            <a:r>
              <a:rPr lang="sk-SK" dirty="0" smtClean="0"/>
              <a:t> = 0,00034     ‹   0,002 s </a:t>
            </a:r>
          </a:p>
          <a:p>
            <a:r>
              <a:rPr lang="sk-SK" dirty="0" smtClean="0"/>
              <a:t>Použijeme zjednodušený vzorec.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92109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R</a:t>
            </a:r>
            <a:r>
              <a:rPr lang="sk-SK" sz="3200" baseline="-25000" dirty="0" smtClean="0"/>
              <a:t>u</a:t>
            </a:r>
            <a:r>
              <a:rPr lang="sk-SK" sz="3200" dirty="0" smtClean="0"/>
              <a:t> + m . R</a:t>
            </a:r>
            <a:r>
              <a:rPr lang="sk-SK" sz="3200" baseline="-25000" dirty="0" smtClean="0"/>
              <a:t>r</a:t>
            </a:r>
            <a:endParaRPr lang="sk-SK" sz="3200" baseline="-25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87824" y="2472529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91204" y="2471214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n</a:t>
            </a:r>
            <a:r>
              <a:rPr lang="sk-SK" sz="3200" baseline="30000" dirty="0" smtClean="0"/>
              <a:t>2</a:t>
            </a:r>
            <a:endParaRPr lang="sk-SK" sz="3200" baseline="30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91204" y="3645024"/>
            <a:ext cx="2490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06444" y="3055988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0,28 + 8 . 1,0</a:t>
            </a:r>
            <a:endParaRPr lang="sk-SK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6263" y="3658746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</a:t>
            </a:r>
            <a:r>
              <a:rPr lang="sk-SK" sz="3200" baseline="30000" dirty="0" smtClean="0"/>
              <a:t>2</a:t>
            </a:r>
            <a:endParaRPr lang="sk-SK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2124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Výpočet zážihového impulzu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E =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E =  </a:t>
            </a:r>
          </a:p>
          <a:p>
            <a:endParaRPr lang="sk-SK" dirty="0"/>
          </a:p>
          <a:p>
            <a:r>
              <a:rPr lang="sk-SK" dirty="0" smtClean="0"/>
              <a:t>E = 23,77 </a:t>
            </a:r>
            <a:r>
              <a:rPr lang="sk-SK" dirty="0" smtClean="0"/>
              <a:t>› E</a:t>
            </a:r>
            <a:r>
              <a:rPr lang="sk-SK" baseline="-25000" dirty="0" smtClean="0"/>
              <a:t>z </a:t>
            </a:r>
            <a:r>
              <a:rPr lang="sk-SK" dirty="0" smtClean="0"/>
              <a:t>= 18 mJ.</a:t>
            </a:r>
            <a:r>
              <a:rPr lang="el-GR" dirty="0" smtClean="0"/>
              <a:t>Ω</a:t>
            </a:r>
            <a:r>
              <a:rPr lang="sk-SK" baseline="30000" dirty="0" smtClean="0"/>
              <a:t>-1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Roznetnica RKA </a:t>
            </a:r>
            <a:r>
              <a:rPr lang="sk-SK" dirty="0" smtClean="0">
                <a:solidFill>
                  <a:srgbClr val="FF0000"/>
                </a:solidFill>
              </a:rPr>
              <a:t> zabezpečí roznet siete.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2132856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9752" y="1548081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N x 10</a:t>
            </a:r>
            <a:r>
              <a:rPr lang="sk-SK" sz="3200" baseline="30000" dirty="0" smtClean="0"/>
              <a:t>3</a:t>
            </a:r>
            <a:endParaRPr lang="sk-SK" sz="32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1627485" y="2161498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n</a:t>
            </a:r>
            <a:r>
              <a:rPr lang="sk-SK" sz="3200" baseline="30000" dirty="0" smtClean="0"/>
              <a:t>2</a:t>
            </a:r>
            <a:r>
              <a:rPr lang="sk-SK" sz="3200" dirty="0" smtClean="0"/>
              <a:t> . R</a:t>
            </a:r>
            <a:r>
              <a:rPr lang="sk-SK" sz="3200" baseline="-25000" dirty="0" smtClean="0"/>
              <a:t>p</a:t>
            </a:r>
            <a:r>
              <a:rPr lang="sk-SK" sz="3200" dirty="0" smtClean="0"/>
              <a:t> + R</a:t>
            </a:r>
            <a:r>
              <a:rPr lang="sk-SK" sz="3200" baseline="-25000" dirty="0" smtClean="0"/>
              <a:t>u</a:t>
            </a:r>
            <a:r>
              <a:rPr lang="sk-SK" sz="3200" dirty="0" smtClean="0"/>
              <a:t> + m . R</a:t>
            </a:r>
            <a:r>
              <a:rPr lang="sk-SK" sz="3200" baseline="-25000" dirty="0" smtClean="0"/>
              <a:t>r</a:t>
            </a:r>
            <a:endParaRPr lang="sk-SK" sz="3200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71452" y="3945398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8842" y="3343925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4 x 10</a:t>
            </a:r>
            <a:r>
              <a:rPr lang="sk-SK" sz="3200" baseline="30000" dirty="0" smtClean="0"/>
              <a:t>3</a:t>
            </a:r>
            <a:endParaRPr lang="sk-SK" sz="32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49491" y="3942349"/>
            <a:ext cx="3914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</a:t>
            </a:r>
            <a:r>
              <a:rPr lang="sk-SK" sz="3200" baseline="30000" dirty="0" smtClean="0"/>
              <a:t>2</a:t>
            </a:r>
            <a:r>
              <a:rPr lang="sk-SK" sz="3200" dirty="0" smtClean="0"/>
              <a:t> . 40 + 0,28 + 8 . 1,0</a:t>
            </a:r>
            <a:endParaRPr lang="sk-SK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3764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Zadanie príkladu č.2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Koľko rozbušiek Že-B s odporom 1,2 </a:t>
            </a:r>
            <a:r>
              <a:rPr lang="el-GR" dirty="0" smtClean="0"/>
              <a:t>Ω</a:t>
            </a:r>
            <a:r>
              <a:rPr lang="sk-SK" dirty="0" smtClean="0"/>
              <a:t> môžeme odpáliť pomocou roznetnice RKA vo vzdialenosti 350 m, pri  použití terénnej dvojžilovej šnúry s odporom 80 </a:t>
            </a:r>
            <a:r>
              <a:rPr lang="el-GR" dirty="0" smtClean="0"/>
              <a:t>Ω</a:t>
            </a:r>
            <a:r>
              <a:rPr lang="sk-SK" dirty="0" smtClean="0"/>
              <a:t>.km</a:t>
            </a:r>
            <a:r>
              <a:rPr lang="sk-SK" baseline="30000" dirty="0" smtClean="0"/>
              <a:t>-1 </a:t>
            </a:r>
            <a:r>
              <a:rPr lang="sk-SK" dirty="0" smtClean="0"/>
              <a:t>, ak sú: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rozbušky svojími vodičmi prepojené sériovo,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rozbušky svojimi vodičmi paralelne pripojené na prívodové vedenie.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Zápis príkladu</a:t>
            </a:r>
            <a:endParaRPr lang="sk-SK" baseline="-1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</a:t>
            </a:r>
            <a:r>
              <a:rPr lang="sk-SK" baseline="-25000" dirty="0" smtClean="0"/>
              <a:t>r</a:t>
            </a:r>
            <a:r>
              <a:rPr lang="sk-SK" dirty="0" smtClean="0"/>
              <a:t> = 1,2 </a:t>
            </a:r>
            <a:r>
              <a:rPr lang="el-GR" dirty="0" smtClean="0"/>
              <a:t>Ω</a:t>
            </a:r>
            <a:endParaRPr lang="sk-SK" dirty="0" smtClean="0"/>
          </a:p>
          <a:p>
            <a:r>
              <a:rPr lang="sk-SK" dirty="0" smtClean="0"/>
              <a:t>R</a:t>
            </a:r>
            <a:r>
              <a:rPr lang="sk-SK" baseline="-25000" dirty="0" smtClean="0"/>
              <a:t>p</a:t>
            </a:r>
            <a:r>
              <a:rPr lang="sk-SK" dirty="0" smtClean="0"/>
              <a:t> = 0,35 x 80 = 40 </a:t>
            </a:r>
            <a:r>
              <a:rPr lang="el-GR" dirty="0" smtClean="0"/>
              <a:t>Ω</a:t>
            </a:r>
            <a:endParaRPr lang="sk-SK" dirty="0" smtClean="0"/>
          </a:p>
          <a:p>
            <a:r>
              <a:rPr lang="sk-SK" dirty="0" smtClean="0"/>
              <a:t>R</a:t>
            </a:r>
            <a:r>
              <a:rPr lang="sk-SK" baseline="-25000" dirty="0" smtClean="0"/>
              <a:t>u </a:t>
            </a:r>
            <a:r>
              <a:rPr lang="sk-SK" dirty="0" smtClean="0"/>
              <a:t>= 0 </a:t>
            </a:r>
            <a:r>
              <a:rPr lang="el-GR" dirty="0" smtClean="0"/>
              <a:t>Ω</a:t>
            </a:r>
            <a:endParaRPr lang="sk-SK" dirty="0" smtClean="0"/>
          </a:p>
          <a:p>
            <a:r>
              <a:rPr lang="sk-SK" dirty="0" smtClean="0"/>
              <a:t>R</a:t>
            </a:r>
            <a:r>
              <a:rPr lang="sk-SK" baseline="-25000" dirty="0" smtClean="0"/>
              <a:t>mez </a:t>
            </a:r>
            <a:r>
              <a:rPr lang="sk-SK" dirty="0" smtClean="0"/>
              <a:t>= 222 </a:t>
            </a:r>
            <a:r>
              <a:rPr lang="el-GR" dirty="0" smtClean="0"/>
              <a:t>Ω</a:t>
            </a:r>
            <a:r>
              <a:rPr lang="sk-SK" dirty="0" smtClean="0"/>
              <a:t> (Žen-2-6, tab.3)</a:t>
            </a:r>
          </a:p>
          <a:p>
            <a:r>
              <a:rPr lang="sk-SK" dirty="0" smtClean="0"/>
              <a:t>N = 4 J, (Žen-2-6, tab.3)</a:t>
            </a:r>
          </a:p>
          <a:p>
            <a:r>
              <a:rPr lang="sk-SK" dirty="0" smtClean="0"/>
              <a:t>E</a:t>
            </a:r>
            <a:r>
              <a:rPr lang="sk-SK" baseline="-25000" dirty="0" smtClean="0"/>
              <a:t>z </a:t>
            </a:r>
            <a:r>
              <a:rPr lang="sk-SK" dirty="0" smtClean="0"/>
              <a:t>= 18 mJx</a:t>
            </a:r>
            <a:r>
              <a:rPr lang="el-GR" dirty="0" smtClean="0"/>
              <a:t> Ω</a:t>
            </a:r>
            <a:r>
              <a:rPr lang="sk-SK" baseline="30000" dirty="0" smtClean="0"/>
              <a:t>-1 </a:t>
            </a:r>
            <a:r>
              <a:rPr lang="sk-SK" dirty="0" smtClean="0"/>
              <a:t>(Žen-2-6, čl. 71)</a:t>
            </a:r>
            <a:endParaRPr lang="sk-SK" baseline="30000" dirty="0"/>
          </a:p>
        </p:txBody>
      </p:sp>
    </p:spTree>
    <p:extLst>
      <p:ext uri="{BB962C8B-B14F-4D97-AF65-F5344CB8AC3E}">
        <p14:creationId xmlns:p14="http://schemas.microsoft.com/office/powerpoint/2010/main" val="24910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Výpočet </a:t>
            </a:r>
            <a:r>
              <a:rPr lang="sk-SK" dirty="0" smtClean="0"/>
              <a:t>a</a:t>
            </a:r>
            <a:r>
              <a:rPr lang="sk-SK" baseline="-14000" dirty="0" smtClean="0"/>
              <a:t>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/>
              <a:t>m</a:t>
            </a:r>
            <a:r>
              <a:rPr lang="sk-SK" dirty="0" smtClean="0"/>
              <a:t> = </a:t>
            </a:r>
          </a:p>
          <a:p>
            <a:endParaRPr lang="sk-SK" dirty="0"/>
          </a:p>
          <a:p>
            <a:r>
              <a:rPr lang="sk-SK" dirty="0"/>
              <a:t>m</a:t>
            </a:r>
            <a:r>
              <a:rPr lang="sk-SK" dirty="0" smtClean="0"/>
              <a:t> =</a:t>
            </a:r>
          </a:p>
          <a:p>
            <a:endParaRPr lang="sk-SK" dirty="0"/>
          </a:p>
          <a:p>
            <a:r>
              <a:rPr lang="sk-SK" dirty="0"/>
              <a:t>m</a:t>
            </a:r>
            <a:r>
              <a:rPr lang="sk-SK" dirty="0" smtClean="0"/>
              <a:t> = 161,67</a:t>
            </a:r>
          </a:p>
          <a:p>
            <a:r>
              <a:rPr lang="sk-SK" dirty="0" smtClean="0"/>
              <a:t>Pomocou roznetnice RKA môžeme zo vzdialenosti 350m odpáliť 161 sériovo zapojených rozbušiek.</a:t>
            </a:r>
            <a:endParaRPr lang="sk-SK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2492896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66908" y="1908121"/>
            <a:ext cx="224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R</a:t>
            </a:r>
            <a:r>
              <a:rPr lang="sk-SK" sz="3200" baseline="-25000" dirty="0" smtClean="0"/>
              <a:t>mez</a:t>
            </a:r>
            <a:r>
              <a:rPr lang="sk-SK" sz="3200" dirty="0" smtClean="0"/>
              <a:t> - R</a:t>
            </a:r>
            <a:r>
              <a:rPr lang="sk-SK" sz="3200" baseline="-25000" dirty="0" smtClean="0"/>
              <a:t>p </a:t>
            </a:r>
            <a:r>
              <a:rPr lang="sk-SK" sz="3200" dirty="0" smtClean="0"/>
              <a:t>-</a:t>
            </a:r>
            <a:r>
              <a:rPr lang="sk-SK" sz="3200" baseline="-25000" dirty="0" smtClean="0"/>
              <a:t> </a:t>
            </a:r>
            <a:r>
              <a:rPr lang="sk-SK" sz="3200" dirty="0" smtClean="0"/>
              <a:t>R</a:t>
            </a:r>
            <a:r>
              <a:rPr lang="sk-SK" sz="3200" baseline="-25000" dirty="0"/>
              <a:t>u</a:t>
            </a:r>
            <a:endParaRPr lang="sk-SK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40587" y="2493315"/>
            <a:ext cx="136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R</a:t>
            </a:r>
            <a:r>
              <a:rPr lang="sk-SK" sz="3200" baseline="-25000" dirty="0" smtClean="0"/>
              <a:t>r</a:t>
            </a:r>
            <a:endParaRPr lang="sk-SK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19672" y="3645024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19262" y="3127003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222 - 28 - 0</a:t>
            </a:r>
            <a:endParaRPr lang="sk-SK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35804" y="372177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1,2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1123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582</Words>
  <Application>Microsoft Office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Výpočet elektrických roznetových sietí</vt:lpstr>
      <vt:lpstr>Zadanie príkladu č.1</vt:lpstr>
      <vt:lpstr>Elektrická párová paralelná sieť</vt:lpstr>
      <vt:lpstr>Zápis príkladu</vt:lpstr>
      <vt:lpstr>Výpočet časovej konštanty vybíjania kondenzátora</vt:lpstr>
      <vt:lpstr>Výpočet zážihového impulzu</vt:lpstr>
      <vt:lpstr>Zadanie príkladu č.2</vt:lpstr>
      <vt:lpstr>Zápis príkladu</vt:lpstr>
      <vt:lpstr>Výpočet a)</vt:lpstr>
      <vt:lpstr>Výpočet b)</vt:lpstr>
      <vt:lpstr>Výpočet kvadratickej rovnice</vt:lpstr>
      <vt:lpstr>Výpočet koreňov rovnice</vt:lpstr>
      <vt:lpstr>Kontrolný výpočet výsledku</vt:lpstr>
      <vt:lpstr>Kontrolný výpočet zážihového impulzu</vt:lpstr>
      <vt:lpstr>Záver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Rastik</dc:creator>
  <cp:lastModifiedBy>Rastik</cp:lastModifiedBy>
  <cp:revision>19</cp:revision>
  <dcterms:created xsi:type="dcterms:W3CDTF">2014-11-19T17:13:02Z</dcterms:created>
  <dcterms:modified xsi:type="dcterms:W3CDTF">2014-11-19T20:19:08Z</dcterms:modified>
</cp:coreProperties>
</file>