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5" r:id="rId13"/>
    <p:sldId id="272" r:id="rId14"/>
    <p:sldId id="266" r:id="rId15"/>
    <p:sldId id="267" r:id="rId16"/>
    <p:sldId id="268" r:id="rId17"/>
    <p:sldId id="269" r:id="rId18"/>
    <p:sldId id="276" r:id="rId19"/>
    <p:sldId id="270" r:id="rId20"/>
    <p:sldId id="271" r:id="rId21"/>
    <p:sldId id="274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3333"/>
    <a:srgbClr val="62412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>
        <p:scale>
          <a:sx n="114" d="100"/>
          <a:sy n="114" d="100"/>
        </p:scale>
        <p:origin x="-83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35EA1-D946-4522-98B1-6574BBE9D706}" type="doc">
      <dgm:prSet loTypeId="urn:microsoft.com/office/officeart/2005/8/layout/pyramid1" loCatId="pyramid" qsTypeId="urn:microsoft.com/office/officeart/2005/8/quickstyle/3d2" qsCatId="3D" csTypeId="urn:microsoft.com/office/officeart/2005/8/colors/accent1_2" csCatId="accent1" phldr="1"/>
      <dgm:spPr/>
    </dgm:pt>
    <dgm:pt modelId="{0D7C459F-392B-41BF-9227-77281F521EDD}">
      <dgm:prSet phldrT="[Text]" custT="1"/>
      <dgm:spPr/>
      <dgm:t>
        <a:bodyPr/>
        <a:lstStyle/>
        <a:p>
          <a:r>
            <a:rPr lang="sk-SK" sz="2000" b="1" u="sng" dirty="0" smtClean="0"/>
            <a:t>Patricijovia</a:t>
          </a:r>
          <a:r>
            <a:rPr lang="sk-SK" sz="2000" dirty="0" smtClean="0"/>
            <a:t> - Bohatí, právo byť zvolení do Senátu</a:t>
          </a:r>
        </a:p>
      </dgm:t>
    </dgm:pt>
    <dgm:pt modelId="{BCCA8EF4-FF1D-4F2B-83A9-71E169E342D7}" type="parTrans" cxnId="{0410138B-864C-4B5D-AC05-71F9A88A0163}">
      <dgm:prSet/>
      <dgm:spPr/>
      <dgm:t>
        <a:bodyPr/>
        <a:lstStyle/>
        <a:p>
          <a:endParaRPr lang="sk-SK"/>
        </a:p>
      </dgm:t>
    </dgm:pt>
    <dgm:pt modelId="{70D21310-2058-4CC8-B07B-5E13BAE68D3A}" type="sibTrans" cxnId="{0410138B-864C-4B5D-AC05-71F9A88A0163}">
      <dgm:prSet/>
      <dgm:spPr/>
      <dgm:t>
        <a:bodyPr/>
        <a:lstStyle/>
        <a:p>
          <a:endParaRPr lang="sk-SK"/>
        </a:p>
      </dgm:t>
    </dgm:pt>
    <dgm:pt modelId="{D0B91E29-C8A8-40B7-8D0A-52E3694D260E}">
      <dgm:prSet phldrT="[Text]" custT="1"/>
      <dgm:spPr/>
      <dgm:t>
        <a:bodyPr/>
        <a:lstStyle/>
        <a:p>
          <a:r>
            <a:rPr lang="sk-SK" sz="2400" b="1" u="sng" dirty="0" smtClean="0"/>
            <a:t>Plebejci</a:t>
          </a:r>
          <a:r>
            <a:rPr lang="sk-SK" sz="2400" b="0" dirty="0" smtClean="0"/>
            <a:t> – Chudobní obyvatelia, nemohli byť zvolení do Senátu</a:t>
          </a:r>
          <a:endParaRPr lang="sk-SK" sz="2400" b="0" dirty="0"/>
        </a:p>
      </dgm:t>
    </dgm:pt>
    <dgm:pt modelId="{BF26B6F0-C5F4-473F-88C9-D3DB41F6264C}" type="parTrans" cxnId="{D0EEC3C5-97D7-45DF-8BAC-A03D55726373}">
      <dgm:prSet/>
      <dgm:spPr/>
      <dgm:t>
        <a:bodyPr/>
        <a:lstStyle/>
        <a:p>
          <a:endParaRPr lang="sk-SK"/>
        </a:p>
      </dgm:t>
    </dgm:pt>
    <dgm:pt modelId="{A9CEC121-4202-423E-A3FF-40FA7D0921AA}" type="sibTrans" cxnId="{D0EEC3C5-97D7-45DF-8BAC-A03D55726373}">
      <dgm:prSet/>
      <dgm:spPr/>
      <dgm:t>
        <a:bodyPr/>
        <a:lstStyle/>
        <a:p>
          <a:endParaRPr lang="sk-SK"/>
        </a:p>
      </dgm:t>
    </dgm:pt>
    <dgm:pt modelId="{F39776AE-5A99-466F-A1F3-C55C76E7AB1E}" type="pres">
      <dgm:prSet presAssocID="{6DD35EA1-D946-4522-98B1-6574BBE9D706}" presName="Name0" presStyleCnt="0">
        <dgm:presLayoutVars>
          <dgm:dir/>
          <dgm:animLvl val="lvl"/>
          <dgm:resizeHandles val="exact"/>
        </dgm:presLayoutVars>
      </dgm:prSet>
      <dgm:spPr/>
    </dgm:pt>
    <dgm:pt modelId="{D031A7D6-7B79-4EBA-9C3F-2A50B59BC4CE}" type="pres">
      <dgm:prSet presAssocID="{0D7C459F-392B-41BF-9227-77281F521EDD}" presName="Name8" presStyleCnt="0"/>
      <dgm:spPr/>
    </dgm:pt>
    <dgm:pt modelId="{35C7C9E1-5E0E-4AC4-92D2-8C343B904F3E}" type="pres">
      <dgm:prSet presAssocID="{0D7C459F-392B-41BF-9227-77281F521EDD}" presName="level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BD35EFD-9CA8-47FA-BE1E-44634F188448}" type="pres">
      <dgm:prSet presAssocID="{0D7C459F-392B-41BF-9227-77281F521ED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3085AFB-A443-45B7-9146-CDDE14332FC5}" type="pres">
      <dgm:prSet presAssocID="{D0B91E29-C8A8-40B7-8D0A-52E3694D260E}" presName="Name8" presStyleCnt="0"/>
      <dgm:spPr/>
    </dgm:pt>
    <dgm:pt modelId="{3AE973F9-1870-4182-9C83-6DC6EDE56173}" type="pres">
      <dgm:prSet presAssocID="{D0B91E29-C8A8-40B7-8D0A-52E3694D260E}" presName="level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FAE8A23-F3D8-4C21-BF0F-4100C131C843}" type="pres">
      <dgm:prSet presAssocID="{D0B91E29-C8A8-40B7-8D0A-52E3694D260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0410138B-864C-4B5D-AC05-71F9A88A0163}" srcId="{6DD35EA1-D946-4522-98B1-6574BBE9D706}" destId="{0D7C459F-392B-41BF-9227-77281F521EDD}" srcOrd="0" destOrd="0" parTransId="{BCCA8EF4-FF1D-4F2B-83A9-71E169E342D7}" sibTransId="{70D21310-2058-4CC8-B07B-5E13BAE68D3A}"/>
    <dgm:cxn modelId="{BDF063B1-EAEA-4D57-997A-2EBB3A161540}" type="presOf" srcId="{D0B91E29-C8A8-40B7-8D0A-52E3694D260E}" destId="{5FAE8A23-F3D8-4C21-BF0F-4100C131C843}" srcOrd="1" destOrd="0" presId="urn:microsoft.com/office/officeart/2005/8/layout/pyramid1"/>
    <dgm:cxn modelId="{BEDBEFAB-0486-430D-A297-4FE03773DCB8}" type="presOf" srcId="{0D7C459F-392B-41BF-9227-77281F521EDD}" destId="{35C7C9E1-5E0E-4AC4-92D2-8C343B904F3E}" srcOrd="0" destOrd="0" presId="urn:microsoft.com/office/officeart/2005/8/layout/pyramid1"/>
    <dgm:cxn modelId="{47BF7F1E-E4B1-4685-9908-435805B573FA}" type="presOf" srcId="{D0B91E29-C8A8-40B7-8D0A-52E3694D260E}" destId="{3AE973F9-1870-4182-9C83-6DC6EDE56173}" srcOrd="0" destOrd="0" presId="urn:microsoft.com/office/officeart/2005/8/layout/pyramid1"/>
    <dgm:cxn modelId="{D0EEC3C5-97D7-45DF-8BAC-A03D55726373}" srcId="{6DD35EA1-D946-4522-98B1-6574BBE9D706}" destId="{D0B91E29-C8A8-40B7-8D0A-52E3694D260E}" srcOrd="1" destOrd="0" parTransId="{BF26B6F0-C5F4-473F-88C9-D3DB41F6264C}" sibTransId="{A9CEC121-4202-423E-A3FF-40FA7D0921AA}"/>
    <dgm:cxn modelId="{7BF02069-12C1-4255-B365-8213DE1916CF}" type="presOf" srcId="{6DD35EA1-D946-4522-98B1-6574BBE9D706}" destId="{F39776AE-5A99-466F-A1F3-C55C76E7AB1E}" srcOrd="0" destOrd="0" presId="urn:microsoft.com/office/officeart/2005/8/layout/pyramid1"/>
    <dgm:cxn modelId="{BFB05643-5915-40F6-AE6A-34F159C069BE}" type="presOf" srcId="{0D7C459F-392B-41BF-9227-77281F521EDD}" destId="{9BD35EFD-9CA8-47FA-BE1E-44634F188448}" srcOrd="1" destOrd="0" presId="urn:microsoft.com/office/officeart/2005/8/layout/pyramid1"/>
    <dgm:cxn modelId="{04D2C8B1-5CD1-4B73-89BF-F8F6D56846AA}" type="presParOf" srcId="{F39776AE-5A99-466F-A1F3-C55C76E7AB1E}" destId="{D031A7D6-7B79-4EBA-9C3F-2A50B59BC4CE}" srcOrd="0" destOrd="0" presId="urn:microsoft.com/office/officeart/2005/8/layout/pyramid1"/>
    <dgm:cxn modelId="{2A70BE64-B562-4715-8087-8B4A64CE117B}" type="presParOf" srcId="{D031A7D6-7B79-4EBA-9C3F-2A50B59BC4CE}" destId="{35C7C9E1-5E0E-4AC4-92D2-8C343B904F3E}" srcOrd="0" destOrd="0" presId="urn:microsoft.com/office/officeart/2005/8/layout/pyramid1"/>
    <dgm:cxn modelId="{D67B9FFB-9D87-4430-964A-90AA701C3712}" type="presParOf" srcId="{D031A7D6-7B79-4EBA-9C3F-2A50B59BC4CE}" destId="{9BD35EFD-9CA8-47FA-BE1E-44634F188448}" srcOrd="1" destOrd="0" presId="urn:microsoft.com/office/officeart/2005/8/layout/pyramid1"/>
    <dgm:cxn modelId="{92522116-B992-43E6-BABD-38A06B015D67}" type="presParOf" srcId="{F39776AE-5A99-466F-A1F3-C55C76E7AB1E}" destId="{83085AFB-A443-45B7-9146-CDDE14332FC5}" srcOrd="1" destOrd="0" presId="urn:microsoft.com/office/officeart/2005/8/layout/pyramid1"/>
    <dgm:cxn modelId="{B091C61E-CEC4-4853-ACAE-B8295637EBA7}" type="presParOf" srcId="{83085AFB-A443-45B7-9146-CDDE14332FC5}" destId="{3AE973F9-1870-4182-9C83-6DC6EDE56173}" srcOrd="0" destOrd="0" presId="urn:microsoft.com/office/officeart/2005/8/layout/pyramid1"/>
    <dgm:cxn modelId="{7E9991F9-C58C-4FBA-9FAF-46D844B6AAB7}" type="presParOf" srcId="{83085AFB-A443-45B7-9146-CDDE14332FC5}" destId="{5FAE8A23-F3D8-4C21-BF0F-4100C131C84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7C9E1-5E0E-4AC4-92D2-8C343B904F3E}">
      <dsp:nvSpPr>
        <dsp:cNvPr id="0" name=""/>
        <dsp:cNvSpPr/>
      </dsp:nvSpPr>
      <dsp:spPr>
        <a:xfrm>
          <a:off x="1578006" y="0"/>
          <a:ext cx="3156012" cy="2320032"/>
        </a:xfrm>
        <a:prstGeom prst="trapezoid">
          <a:avLst>
            <a:gd name="adj" fmla="val 6801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u="sng" kern="1200" dirty="0" smtClean="0"/>
            <a:t>Patricijovia</a:t>
          </a:r>
          <a:r>
            <a:rPr lang="sk-SK" sz="2000" kern="1200" dirty="0" smtClean="0"/>
            <a:t> - Bohatí, právo byť zvolení do Senátu</a:t>
          </a:r>
        </a:p>
      </dsp:txBody>
      <dsp:txXfrm>
        <a:off x="1578006" y="0"/>
        <a:ext cx="3156012" cy="2320032"/>
      </dsp:txXfrm>
    </dsp:sp>
    <dsp:sp modelId="{3AE973F9-1870-4182-9C83-6DC6EDE56173}">
      <dsp:nvSpPr>
        <dsp:cNvPr id="0" name=""/>
        <dsp:cNvSpPr/>
      </dsp:nvSpPr>
      <dsp:spPr>
        <a:xfrm>
          <a:off x="0" y="2320032"/>
          <a:ext cx="6312024" cy="2320032"/>
        </a:xfrm>
        <a:prstGeom prst="trapezoid">
          <a:avLst>
            <a:gd name="adj" fmla="val 6801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u="sng" kern="1200" dirty="0" smtClean="0"/>
            <a:t>Plebejci</a:t>
          </a:r>
          <a:r>
            <a:rPr lang="sk-SK" sz="2400" b="0" kern="1200" dirty="0" smtClean="0"/>
            <a:t> – Chudobní obyvatelia, nemohli byť zvolení do Senátu</a:t>
          </a:r>
          <a:endParaRPr lang="sk-SK" sz="2400" b="0" kern="1200" dirty="0"/>
        </a:p>
      </dsp:txBody>
      <dsp:txXfrm>
        <a:off x="1104604" y="2320032"/>
        <a:ext cx="4102815" cy="232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C8BF0-809B-4CEB-868C-06FD8C4F4C9E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20840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42C11-4A43-4190-85E4-843DB03EC8E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3641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C2560-E2BE-4625-A3F5-B965BF2B2B66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7016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B174C-B74E-49C1-954C-0907679BB6D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3253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29308-8E57-4514-B48A-FE6F2BDF67FF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0967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CF9B2-C1DA-4144-8A52-334FBA2C29C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9562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41F74-49C6-4330-BD06-2550D153FEB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8277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F4BC8-0F0B-40F5-B953-78083C7FCCDB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06412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84818-235A-4A1C-9230-2CD909E8A1B7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6457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75A51-231F-4FDE-BCC5-3982988EA4BA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3851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53665-8C01-47B8-A110-051AD4B163CC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7530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616D5-C43E-4AB0-8BA0-E5688A84E3A2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536" y="2708275"/>
            <a:ext cx="7920879" cy="544513"/>
          </a:xfrm>
          <a:noFill/>
          <a:ln/>
        </p:spPr>
        <p:txBody>
          <a:bodyPr anchor="ctr"/>
          <a:lstStyle/>
          <a:p>
            <a:r>
              <a:rPr lang="es-UY" altLang="sk-SK" sz="4800" b="1" dirty="0" smtClean="0">
                <a:solidFill>
                  <a:srgbClr val="624120"/>
                </a:solidFill>
              </a:rPr>
              <a:t>Kríza rímskej republiky a cisárstvo</a:t>
            </a:r>
            <a:endParaRPr lang="es-ES" altLang="sk-SK" sz="4800" b="1" dirty="0">
              <a:solidFill>
                <a:srgbClr val="624120"/>
              </a:solidFill>
            </a:endParaRPr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1511175" y="3933056"/>
            <a:ext cx="568960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sk-SK" sz="2400" b="1" dirty="0" smtClean="0">
                <a:solidFill>
                  <a:srgbClr val="624120"/>
                </a:solidFill>
              </a:rPr>
              <a:t>510 pred Kr. a 27 pred Kr.</a:t>
            </a:r>
            <a:endParaRPr lang="es-ES" altLang="sk-SK" sz="2400" b="1" dirty="0">
              <a:solidFill>
                <a:srgbClr val="6241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404664"/>
            <a:ext cx="8964488" cy="6407197"/>
          </a:xfrm>
        </p:spPr>
        <p:txBody>
          <a:bodyPr/>
          <a:lstStyle/>
          <a:p>
            <a:r>
              <a:rPr lang="sk-SK" sz="2400" dirty="0" smtClean="0"/>
              <a:t>Na jar roku 211 sa </a:t>
            </a:r>
            <a:r>
              <a:rPr lang="sk-SK" sz="2400" dirty="0" err="1" smtClean="0"/>
              <a:t>Hannibal</a:t>
            </a:r>
            <a:r>
              <a:rPr lang="sk-SK" sz="2400" dirty="0" smtClean="0"/>
              <a:t> dostal až k Rímu. </a:t>
            </a:r>
            <a:endParaRPr lang="sk-SK" sz="2400" dirty="0"/>
          </a:p>
          <a:p>
            <a:r>
              <a:rPr lang="sk-SK" sz="2400" dirty="0" smtClean="0"/>
              <a:t>Rimania vystrašení kričali </a:t>
            </a:r>
            <a:r>
              <a:rPr lang="sk-SK" sz="2400" dirty="0" err="1" smtClean="0">
                <a:solidFill>
                  <a:srgbClr val="FF0000"/>
                </a:solidFill>
              </a:rPr>
              <a:t>Hannibal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err="1" smtClean="0">
                <a:solidFill>
                  <a:srgbClr val="FF0000"/>
                </a:solidFill>
              </a:rPr>
              <a:t>ante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err="1" smtClean="0">
                <a:solidFill>
                  <a:srgbClr val="FF0000"/>
                </a:solidFill>
              </a:rPr>
              <a:t>portas</a:t>
            </a:r>
            <a:r>
              <a:rPr lang="sk-SK" sz="2400" dirty="0" smtClean="0">
                <a:solidFill>
                  <a:srgbClr val="FF0000"/>
                </a:solidFill>
              </a:rPr>
              <a:t> (</a:t>
            </a:r>
            <a:r>
              <a:rPr lang="sk-SK" sz="2400" dirty="0" err="1" smtClean="0"/>
              <a:t>Hannibal</a:t>
            </a:r>
            <a:r>
              <a:rPr lang="sk-SK" sz="2400" dirty="0" smtClean="0"/>
              <a:t> pred bránami)</a:t>
            </a:r>
          </a:p>
          <a:p>
            <a:r>
              <a:rPr lang="sk-SK" sz="2400" dirty="0" smtClean="0"/>
              <a:t>Na </a:t>
            </a:r>
            <a:r>
              <a:rPr lang="sk-SK" sz="2400" dirty="0" err="1" smtClean="0"/>
              <a:t>pokoc</a:t>
            </a:r>
            <a:r>
              <a:rPr lang="sk-SK" sz="2400" dirty="0" smtClean="0"/>
              <a:t>  Rímu prišiel  veliteľ </a:t>
            </a:r>
            <a:r>
              <a:rPr lang="sk-SK" sz="2400" dirty="0" err="1" smtClean="0"/>
              <a:t>Publius</a:t>
            </a:r>
            <a:r>
              <a:rPr lang="sk-SK" sz="2400" dirty="0" smtClean="0"/>
              <a:t> </a:t>
            </a:r>
            <a:r>
              <a:rPr lang="sk-SK" sz="2400" dirty="0" err="1" smtClean="0"/>
              <a:t>Cornelius</a:t>
            </a:r>
            <a:r>
              <a:rPr lang="sk-SK" sz="2400" dirty="0" smtClean="0"/>
              <a:t> </a:t>
            </a:r>
            <a:r>
              <a:rPr lang="sk-SK" sz="2400" dirty="0" err="1" smtClean="0"/>
              <a:t>Scipio</a:t>
            </a:r>
            <a:endParaRPr lang="sk-SK" sz="2400" dirty="0" smtClean="0"/>
          </a:p>
          <a:p>
            <a:r>
              <a:rPr lang="sk-SK" sz="2400" dirty="0" err="1" smtClean="0"/>
              <a:t>Hannibal</a:t>
            </a:r>
            <a:r>
              <a:rPr lang="sk-SK" sz="2400" dirty="0" smtClean="0"/>
              <a:t> sa už neodvážil zaútočiť na Rím</a:t>
            </a:r>
          </a:p>
          <a:p>
            <a:endParaRPr lang="sk-SK" sz="1800" dirty="0" smtClean="0"/>
          </a:p>
          <a:p>
            <a:r>
              <a:rPr lang="sk-SK" sz="2400" dirty="0" smtClean="0"/>
              <a:t>Po mnohých ďalších bojoch v </a:t>
            </a:r>
            <a:r>
              <a:rPr lang="sk-SK" sz="2400" dirty="0" err="1" smtClean="0"/>
              <a:t>Itálii</a:t>
            </a:r>
            <a:r>
              <a:rPr lang="sk-SK" sz="2400" dirty="0" smtClean="0"/>
              <a:t> a Stredomorí nakoniec Rimania zvíťazili. </a:t>
            </a:r>
          </a:p>
          <a:p>
            <a:endParaRPr lang="sk-SK" sz="1800" dirty="0" smtClean="0"/>
          </a:p>
          <a:p>
            <a:r>
              <a:rPr lang="sk-SK" sz="2400" dirty="0" err="1" smtClean="0"/>
              <a:t>Hannibal</a:t>
            </a:r>
            <a:r>
              <a:rPr lang="sk-SK" sz="2400" dirty="0" smtClean="0"/>
              <a:t> bol roku 202 porazený pri Kartágu. Spáchal samovraždu</a:t>
            </a:r>
          </a:p>
          <a:p>
            <a:pPr marL="0" indent="0">
              <a:buNone/>
            </a:pPr>
            <a:r>
              <a:rPr lang="sk-SK" sz="2400" dirty="0" smtClean="0"/>
              <a:t> </a:t>
            </a:r>
          </a:p>
          <a:p>
            <a:r>
              <a:rPr lang="sk-SK" sz="2400" dirty="0" smtClean="0"/>
              <a:t>Roku 201 bol uzavretý mier, v ktorom sa </a:t>
            </a:r>
            <a:r>
              <a:rPr lang="sk-SK" sz="2400" dirty="0" err="1" smtClean="0"/>
              <a:t>Kartágijci</a:t>
            </a:r>
            <a:r>
              <a:rPr lang="sk-SK" sz="2400" dirty="0" smtClean="0"/>
              <a:t> vzdali.</a:t>
            </a:r>
          </a:p>
          <a:p>
            <a:endParaRPr lang="sk-SK" sz="1800" dirty="0"/>
          </a:p>
          <a:p>
            <a:r>
              <a:rPr lang="sk-SK" sz="2400" dirty="0" smtClean="0"/>
              <a:t>Tretia </a:t>
            </a:r>
            <a:r>
              <a:rPr lang="sk-SK" sz="2400" dirty="0" err="1" smtClean="0"/>
              <a:t>púnska</a:t>
            </a:r>
            <a:r>
              <a:rPr lang="sk-SK" sz="2400" dirty="0" smtClean="0"/>
              <a:t> vojna </a:t>
            </a:r>
            <a:r>
              <a:rPr lang="sk-SK" sz="1800" dirty="0" smtClean="0"/>
              <a:t>(149 – 146 pred Kr.) </a:t>
            </a:r>
            <a:r>
              <a:rPr lang="sk-SK" sz="2400" dirty="0" smtClean="0"/>
              <a:t>mala za následok zničenie Kartága. Kartágo zrovnané so  zemou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1018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30357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Kríza  Rímskej republiky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sk-SK" sz="2000" dirty="0" smtClean="0"/>
              <a:t>V 2.stor. sa  Rímska ríša dostala do krízy. Bohatá vrstva (nobilita) bohatla, lebo zaberala pôdu od roľníkov a vojakov, ktorí sa  vracali z légií. Roľníci sa dostávali sa do chudoby a neskôr i do otroctva. Nastali nepokoje. Tieto nepokoje chceli riešiť bratia </a:t>
            </a:r>
            <a:r>
              <a:rPr lang="sk-SK" sz="2000" dirty="0" err="1" smtClean="0"/>
              <a:t>Grakchovci</a:t>
            </a:r>
            <a:r>
              <a:rPr lang="sk-SK" sz="2000" dirty="0" smtClean="0"/>
              <a:t>, </a:t>
            </a:r>
            <a:r>
              <a:rPr lang="sk-SK" sz="2000" dirty="0" err="1" smtClean="0"/>
              <a:t>Tiberius</a:t>
            </a:r>
            <a:r>
              <a:rPr lang="sk-SK" sz="2000" dirty="0" smtClean="0"/>
              <a:t> a  </a:t>
            </a:r>
            <a:r>
              <a:rPr lang="sk-SK" sz="2000" dirty="0" err="1" smtClean="0"/>
              <a:t>Gaius</a:t>
            </a:r>
            <a:r>
              <a:rPr lang="sk-SK" sz="2000" dirty="0" smtClean="0"/>
              <a:t>. </a:t>
            </a:r>
            <a:r>
              <a:rPr lang="sk-SK" sz="2000" dirty="0" err="1" smtClean="0"/>
              <a:t>Tiberius</a:t>
            </a:r>
            <a:r>
              <a:rPr lang="sk-SK" sz="2000" dirty="0" smtClean="0"/>
              <a:t> vypracoval pozemkovú reformu, kde  chcel nadbytočnú pôdu  rozdať bezzemkom. Nobilita zákon  odmietla a dala </a:t>
            </a:r>
            <a:r>
              <a:rPr lang="sk-SK" sz="2000" dirty="0" err="1" smtClean="0"/>
              <a:t>Tiberia</a:t>
            </a:r>
            <a:r>
              <a:rPr lang="sk-SK" sz="2000" dirty="0" smtClean="0"/>
              <a:t> zavraždiť. Jeho brat </a:t>
            </a:r>
            <a:r>
              <a:rPr lang="sk-SK" sz="2000" dirty="0" err="1" smtClean="0"/>
              <a:t>Gaius</a:t>
            </a:r>
            <a:r>
              <a:rPr lang="sk-SK" sz="2000" dirty="0" smtClean="0"/>
              <a:t> zákonnou cestou potrestal vrahov svojho brata, ale  i on neskôr  zahynul. </a:t>
            </a:r>
          </a:p>
          <a:p>
            <a:endParaRPr lang="sk-SK" sz="2000" dirty="0"/>
          </a:p>
          <a:p>
            <a:pPr marL="0" indent="0">
              <a:buNone/>
            </a:pPr>
            <a:r>
              <a:rPr lang="sk-SK" sz="2000" dirty="0" smtClean="0"/>
              <a:t>V Rímskej ríše sa vytvorili 2 vrstvy občanov -  </a:t>
            </a:r>
            <a:r>
              <a:rPr lang="sk-SK" sz="2000" dirty="0" err="1" smtClean="0"/>
              <a:t>populáti</a:t>
            </a:r>
            <a:r>
              <a:rPr lang="sk-SK" sz="2000" dirty="0" smtClean="0"/>
              <a:t> a </a:t>
            </a:r>
            <a:r>
              <a:rPr lang="sk-SK" sz="2000" dirty="0" err="1" smtClean="0"/>
              <a:t>optimáti</a:t>
            </a:r>
            <a:endParaRPr lang="sk-SK" sz="2000" dirty="0" smtClean="0"/>
          </a:p>
          <a:p>
            <a:pPr marL="0" indent="0">
              <a:buNone/>
            </a:pPr>
            <a:r>
              <a:rPr lang="sk-SK" sz="2000" dirty="0" err="1" smtClean="0"/>
              <a:t>Populári</a:t>
            </a:r>
            <a:r>
              <a:rPr lang="sk-SK" sz="2000" dirty="0" smtClean="0"/>
              <a:t> – stredná vrstva, široká vrstva ľudu, chceli pozemkovú reformu</a:t>
            </a:r>
          </a:p>
          <a:p>
            <a:pPr marL="0" indent="0">
              <a:buNone/>
            </a:pPr>
            <a:r>
              <a:rPr lang="sk-SK" sz="2000" dirty="0" err="1" smtClean="0"/>
              <a:t>Optimáti</a:t>
            </a:r>
            <a:r>
              <a:rPr lang="sk-SK" sz="2000" dirty="0" smtClean="0"/>
              <a:t> -  nobilita, úspešný a bohatí </a:t>
            </a:r>
          </a:p>
          <a:p>
            <a:pPr marL="0" indent="0">
              <a:buNone/>
            </a:pPr>
            <a:r>
              <a:rPr lang="sk-SK" sz="2000" dirty="0" err="1" smtClean="0"/>
              <a:t>Populárov</a:t>
            </a:r>
            <a:r>
              <a:rPr lang="sk-SK" sz="2000" dirty="0" smtClean="0"/>
              <a:t>  zastupovalo ľudové zhromaždenie, viedol ich G. </a:t>
            </a:r>
            <a:r>
              <a:rPr lang="sk-SK" sz="2000" dirty="0" err="1" smtClean="0"/>
              <a:t>Marius</a:t>
            </a:r>
            <a:endParaRPr lang="sk-SK" sz="2000" dirty="0" smtClean="0"/>
          </a:p>
          <a:p>
            <a:pPr marL="0" indent="0">
              <a:buNone/>
            </a:pPr>
            <a:r>
              <a:rPr lang="sk-SK" sz="2000" dirty="0" err="1" smtClean="0"/>
              <a:t>Optimátov</a:t>
            </a:r>
            <a:r>
              <a:rPr lang="sk-SK" sz="2000" dirty="0" smtClean="0"/>
              <a:t> zase senát, viedol ich </a:t>
            </a:r>
            <a:r>
              <a:rPr lang="sk-SK" sz="2000" dirty="0" err="1" smtClean="0"/>
              <a:t>L.C</a:t>
            </a:r>
            <a:r>
              <a:rPr lang="sk-SK" sz="2000" dirty="0" smtClean="0"/>
              <a:t>. </a:t>
            </a:r>
            <a:r>
              <a:rPr lang="sk-SK" sz="2000" dirty="0" err="1" smtClean="0"/>
              <a:t>Sulla</a:t>
            </a: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Z bojov medzi nimi víťazne vyšiel </a:t>
            </a:r>
            <a:r>
              <a:rPr lang="sk-SK" sz="2000" dirty="0" err="1" smtClean="0"/>
              <a:t>Sulla</a:t>
            </a:r>
            <a:r>
              <a:rPr lang="sk-SK" sz="2000" dirty="0" smtClean="0"/>
              <a:t>. </a:t>
            </a:r>
            <a:r>
              <a:rPr lang="sk-SK" sz="2000" dirty="0" err="1" smtClean="0"/>
              <a:t>Sulla</a:t>
            </a:r>
            <a:r>
              <a:rPr lang="sk-SK" sz="2000" dirty="0" smtClean="0"/>
              <a:t> zaviedol diktatúru.</a:t>
            </a:r>
          </a:p>
        </p:txBody>
      </p:sp>
    </p:spTree>
    <p:extLst>
      <p:ext uri="{BB962C8B-B14F-4D97-AF65-F5344CB8AC3E}">
        <p14:creationId xmlns:p14="http://schemas.microsoft.com/office/powerpoint/2010/main" val="336024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sz="3600" dirty="0" smtClean="0"/>
              <a:t>Občianske vojny</a:t>
            </a:r>
            <a:endParaRPr lang="sk-SK" sz="36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1052736"/>
            <a:ext cx="8579296" cy="5073427"/>
          </a:xfrm>
        </p:spPr>
        <p:txBody>
          <a:bodyPr/>
          <a:lstStyle/>
          <a:p>
            <a:r>
              <a:rPr lang="sk-SK" sz="2400" dirty="0" smtClean="0"/>
              <a:t>Hospodárske a politické dôsledky ovládnutia Stredomoria viedli k sérii občianskych vojen (132 – 31 pred Kr.). </a:t>
            </a:r>
          </a:p>
          <a:p>
            <a:endParaRPr lang="sk-SK" sz="1800" dirty="0" smtClean="0"/>
          </a:p>
          <a:p>
            <a:r>
              <a:rPr lang="sk-SK" sz="2400" dirty="0" smtClean="0"/>
              <a:t>Okrem občianskych vojen počas prvého a druhého triumvirátu bolo treba spomenúť </a:t>
            </a:r>
            <a:r>
              <a:rPr lang="sk-SK" sz="2400" dirty="0" err="1" smtClean="0"/>
              <a:t>Spartakovo</a:t>
            </a:r>
            <a:r>
              <a:rPr lang="sk-SK" sz="2400" dirty="0" smtClean="0"/>
              <a:t> povstanie otrokov (73-71 pred Kr.), ktoré bolo porazené </a:t>
            </a:r>
            <a:r>
              <a:rPr lang="sk-SK" sz="2400" dirty="0" err="1" smtClean="0"/>
              <a:t>Crassusom</a:t>
            </a:r>
            <a:r>
              <a:rPr lang="sk-SK" sz="2400" dirty="0" smtClean="0"/>
              <a:t> (člen 1. triumvirátu).</a:t>
            </a:r>
          </a:p>
          <a:p>
            <a:pPr marL="0" indent="0">
              <a:buNone/>
            </a:pPr>
            <a:endParaRPr lang="sk-SK" sz="2400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89449"/>
            <a:ext cx="4330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sz="3600" dirty="0" err="1" smtClean="0"/>
              <a:t>Gaius</a:t>
            </a:r>
            <a:r>
              <a:rPr lang="sk-SK" sz="3600" dirty="0" smtClean="0"/>
              <a:t> Július Cézar</a:t>
            </a:r>
            <a:endParaRPr lang="sk-SK" sz="36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3" y="1052736"/>
            <a:ext cx="8856985" cy="50734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13. júl 100 pred Kr. – † 15. marec 44 pred Kr.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Bol významný rímsky vojvodca a politik žijúci počas Neskorej rímskej republiky </a:t>
            </a:r>
            <a:r>
              <a:rPr lang="sk-SK" sz="1800" dirty="0" smtClean="0"/>
              <a:t>(autor niekoľkých literárnych diel)</a:t>
            </a:r>
            <a:r>
              <a:rPr lang="sk-SK" sz="2400" dirty="0" smtClean="0"/>
              <a:t>, ktorý zohral významnú úlohu v prechode rímskeho štátu od republiky                       k cisárstvu.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2400" dirty="0"/>
          </a:p>
        </p:txBody>
      </p:sp>
      <p:pic>
        <p:nvPicPr>
          <p:cNvPr id="4" name="Obrázok 3" descr="Carl_Theodor_von_Piloty_Caesars_Dea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3536357"/>
            <a:ext cx="5184577" cy="3194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212976"/>
            <a:ext cx="1880514" cy="3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260648"/>
            <a:ext cx="8964488" cy="56390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Bol zakladajúcim členom </a:t>
            </a:r>
            <a:r>
              <a:rPr lang="sk-SK" sz="2400" b="1" u="sng" dirty="0" smtClean="0"/>
              <a:t>triumvirátu</a:t>
            </a:r>
            <a:r>
              <a:rPr lang="sk-SK" sz="2400" dirty="0" smtClean="0"/>
              <a:t> </a:t>
            </a:r>
            <a:r>
              <a:rPr lang="sk-SK" sz="1800" dirty="0" smtClean="0"/>
              <a:t>(60 pred Kr. – 53 pred Kr.)</a:t>
            </a:r>
            <a:r>
              <a:rPr lang="sk-SK" sz="2400" dirty="0" smtClean="0"/>
              <a:t> prechodnej formy vlády troch mužov počas neskorej rímskej republiky.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Prvý triumvirát bola dohoda troch ambicióznych rímskych politikov – Caesara, </a:t>
            </a:r>
            <a:r>
              <a:rPr lang="sk-SK" sz="2400" dirty="0" err="1" smtClean="0"/>
              <a:t>Pompeia</a:t>
            </a:r>
            <a:r>
              <a:rPr lang="sk-SK" sz="2400" dirty="0" smtClean="0"/>
              <a:t> a </a:t>
            </a:r>
            <a:r>
              <a:rPr lang="sk-SK" sz="2400" dirty="0" err="1" smtClean="0"/>
              <a:t>Crassa</a:t>
            </a:r>
            <a:r>
              <a:rPr lang="sk-SK" sz="2400" dirty="0" smtClean="0"/>
              <a:t>, ktorí sa v roku 60 pred Kr. spojili, aby sa vzájomne podporovali pri získaní politickej moci. </a:t>
            </a:r>
            <a:r>
              <a:rPr lang="sk-SK" sz="2400" dirty="0" err="1" smtClean="0"/>
              <a:t>Crassus</a:t>
            </a:r>
            <a:r>
              <a:rPr lang="sk-SK" sz="2400" dirty="0" smtClean="0"/>
              <a:t> však skoro umiera a medzi Caesarom a </a:t>
            </a:r>
            <a:r>
              <a:rPr lang="sk-SK" sz="2400" dirty="0" err="1" smtClean="0"/>
              <a:t>Pompeom</a:t>
            </a:r>
            <a:r>
              <a:rPr lang="sk-SK" sz="2400" dirty="0" smtClean="0"/>
              <a:t> dôjde k súpereniu o moc. Vyhral ju Caesar a už mu nič nestojí v ceste za ovládnutím Ríma.</a:t>
            </a:r>
            <a:endParaRPr lang="sk-SK" sz="2400" dirty="0"/>
          </a:p>
        </p:txBody>
      </p:sp>
      <p:grpSp>
        <p:nvGrpSpPr>
          <p:cNvPr id="14" name="Skupina 13"/>
          <p:cNvGrpSpPr/>
          <p:nvPr/>
        </p:nvGrpSpPr>
        <p:grpSpPr>
          <a:xfrm>
            <a:off x="323528" y="4149080"/>
            <a:ext cx="8208912" cy="2708920"/>
            <a:chOff x="785786" y="3148748"/>
            <a:chExt cx="7858180" cy="2910249"/>
          </a:xfrm>
        </p:grpSpPr>
        <p:pic>
          <p:nvPicPr>
            <p:cNvPr id="8" name="Obrázok 7" descr="9355e53fd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974" y="3148748"/>
              <a:ext cx="1331429" cy="17752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Obrázok 8" descr="5572421331_bb5f05199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8092" y="3148748"/>
              <a:ext cx="1185248" cy="168838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" name="Obrázok 9" descr="image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9990" y="3148748"/>
              <a:ext cx="1346453" cy="1797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1" name="Zaoblený obdĺžnik 10"/>
            <p:cNvSpPr/>
            <p:nvPr/>
          </p:nvSpPr>
          <p:spPr>
            <a:xfrm>
              <a:off x="6500826" y="4923988"/>
              <a:ext cx="2143140" cy="760400"/>
            </a:xfrm>
            <a:prstGeom prst="roundRect">
              <a:avLst/>
            </a:prstGeom>
            <a:noFill/>
            <a:ln w="76200">
              <a:noFill/>
            </a:ln>
            <a:effectLst>
              <a:outerShdw blurRad="39000" dist="25400" dir="5400000" rotWithShape="0">
                <a:schemeClr val="accent4">
                  <a:shade val="33000"/>
                  <a:alpha val="83000"/>
                </a:scheme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err="1" smtClean="0">
                  <a:ln w="0">
                    <a:noFill/>
                  </a:ln>
                  <a:solidFill>
                    <a:schemeClr val="tx1"/>
                  </a:solidFill>
                  <a:latin typeface="Arial "/>
                </a:rPr>
                <a:t>Crassus</a:t>
              </a:r>
              <a:endParaRPr lang="sk-SK" dirty="0">
                <a:ln w="0">
                  <a:noFill/>
                </a:ln>
                <a:solidFill>
                  <a:schemeClr val="tx1"/>
                </a:solidFill>
                <a:latin typeface="Arial "/>
              </a:endParaRPr>
            </a:p>
          </p:txBody>
        </p:sp>
        <p:sp>
          <p:nvSpPr>
            <p:cNvPr id="12" name="Zaoblený obdĺžnik 11"/>
            <p:cNvSpPr/>
            <p:nvPr/>
          </p:nvSpPr>
          <p:spPr>
            <a:xfrm>
              <a:off x="785786" y="4687435"/>
              <a:ext cx="2143140" cy="1371562"/>
            </a:xfrm>
            <a:prstGeom prst="roundRect">
              <a:avLst/>
            </a:prstGeom>
            <a:noFill/>
            <a:ln w="76200">
              <a:noFill/>
            </a:ln>
            <a:effectLst>
              <a:outerShdw blurRad="39000" dist="25400" dir="5400000" rotWithShape="0">
                <a:schemeClr val="accent4">
                  <a:shade val="33000"/>
                  <a:alpha val="83000"/>
                </a:scheme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err="1" smtClean="0">
                  <a:ln w="0">
                    <a:noFill/>
                  </a:ln>
                  <a:solidFill>
                    <a:schemeClr val="tx1"/>
                  </a:solidFill>
                  <a:latin typeface="+mj-lt"/>
                </a:rPr>
                <a:t>Pompeius</a:t>
              </a:r>
              <a:endParaRPr lang="sk-SK" sz="2400" dirty="0">
                <a:ln w="0">
                  <a:noFill/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Zaoblený obdĺžnik 12"/>
            <p:cNvSpPr/>
            <p:nvPr/>
          </p:nvSpPr>
          <p:spPr>
            <a:xfrm>
              <a:off x="3571868" y="5029490"/>
              <a:ext cx="2143140" cy="774866"/>
            </a:xfrm>
            <a:prstGeom prst="roundRect">
              <a:avLst/>
            </a:prstGeom>
            <a:noFill/>
            <a:ln w="76200">
              <a:noFill/>
            </a:ln>
            <a:effectLst>
              <a:outerShdw blurRad="39000" dist="25400" dir="5400000" rotWithShape="0">
                <a:schemeClr val="accent4">
                  <a:shade val="33000"/>
                  <a:alpha val="83000"/>
                </a:scheme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smtClean="0">
                  <a:ln w="0">
                    <a:noFill/>
                  </a:ln>
                  <a:solidFill>
                    <a:schemeClr val="tx1"/>
                  </a:solidFill>
                  <a:latin typeface="+mj-lt"/>
                </a:rPr>
                <a:t>Caesar</a:t>
              </a:r>
              <a:endParaRPr lang="sk-SK" dirty="0">
                <a:ln w="0">
                  <a:noFill/>
                </a:ln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60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-27375" y="332656"/>
            <a:ext cx="8964488" cy="58655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Senát si ho povolal do Ríma a on tam prichádza i s armádou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v roku 49 pred Kr. prekročil na čele armády rieku Rubikon </a:t>
            </a:r>
            <a:r>
              <a:rPr lang="sk-SK" sz="1800" dirty="0" smtClean="0"/>
              <a:t>(označujúcu hranicu medzi provinciami a vlastnou </a:t>
            </a:r>
            <a:r>
              <a:rPr lang="sk-SK" sz="1800" dirty="0" err="1" smtClean="0"/>
              <a:t>Itáliou</a:t>
            </a:r>
            <a:r>
              <a:rPr lang="sk-SK" sz="1800" dirty="0" smtClean="0"/>
              <a:t>), </a:t>
            </a:r>
            <a:r>
              <a:rPr lang="sk-SK" sz="2400" dirty="0" smtClean="0"/>
              <a:t>čím rozpútal občiansku vojnu. </a:t>
            </a:r>
            <a:r>
              <a:rPr lang="sk-SK" sz="2400" dirty="0" err="1" smtClean="0"/>
              <a:t>Alea</a:t>
            </a:r>
            <a:r>
              <a:rPr lang="sk-SK" sz="2400" dirty="0" smtClean="0"/>
              <a:t> </a:t>
            </a:r>
            <a:r>
              <a:rPr lang="sk-SK" sz="2400" dirty="0" err="1" smtClean="0"/>
              <a:t>iacta</a:t>
            </a:r>
            <a:r>
              <a:rPr lang="sk-SK" sz="2400" dirty="0" smtClean="0"/>
              <a:t> </a:t>
            </a:r>
            <a:r>
              <a:rPr lang="sk-SK" sz="2400" dirty="0" err="1"/>
              <a:t>e</a:t>
            </a:r>
            <a:r>
              <a:rPr lang="sk-SK" sz="2400" dirty="0" err="1" smtClean="0"/>
              <a:t>st</a:t>
            </a:r>
            <a:r>
              <a:rPr lang="sk-SK" sz="2400" dirty="0" smtClean="0"/>
              <a:t>  (Kocky sú hodené), povedal čo znamená už niet  cesty späť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Po víťazstve nad </a:t>
            </a:r>
            <a:r>
              <a:rPr lang="sk-SK" sz="2400" dirty="0" err="1" smtClean="0"/>
              <a:t>Pompeiovcami</a:t>
            </a:r>
            <a:r>
              <a:rPr lang="sk-SK" sz="2400" dirty="0" smtClean="0"/>
              <a:t> sa stal nespochybniteľným pánom Rímskej ríše.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Tento krok zároveň znamenal začiatok konca rímskej republiky.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1" b="10805"/>
          <a:stretch/>
        </p:blipFill>
        <p:spPr>
          <a:xfrm>
            <a:off x="4972220" y="5301208"/>
            <a:ext cx="155825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620688"/>
            <a:ext cx="8964488" cy="55054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Po získaní vlády v štáte začal </a:t>
            </a:r>
            <a:r>
              <a:rPr lang="sk-SK" sz="2400" dirty="0" err="1" smtClean="0"/>
              <a:t>Gaius</a:t>
            </a:r>
            <a:r>
              <a:rPr lang="sk-SK" sz="2400" dirty="0" smtClean="0"/>
              <a:t> </a:t>
            </a:r>
            <a:r>
              <a:rPr lang="sk-SK" sz="2400" dirty="0" err="1" smtClean="0"/>
              <a:t>Iulius</a:t>
            </a:r>
            <a:r>
              <a:rPr lang="sk-SK" sz="2400" dirty="0" smtClean="0"/>
              <a:t> Caesar                           s rozsiahlymi reformami. Prevzal všetky  funkcie konzul, cenzor, kvestor, diktátor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Nechal sa vyhlásiť za doživotného diktátora, čím porušil republikánsku tradíciu dočasne volených úradníkov a urobil významný krok smerom k cisárstvu.</a:t>
            </a:r>
            <a:endParaRPr lang="sk-SK" sz="2400" dirty="0"/>
          </a:p>
        </p:txBody>
      </p:sp>
      <p:pic>
        <p:nvPicPr>
          <p:cNvPr id="4" name="Obrázok 9" descr="44 p n l zavraždenie Caesa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42" y="3717032"/>
            <a:ext cx="4127814" cy="3047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710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Gaius</a:t>
            </a:r>
            <a:r>
              <a:rPr lang="sk-SK" dirty="0" smtClean="0"/>
              <a:t> Július Caesar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544616"/>
          </a:xfrm>
        </p:spPr>
        <p:txBody>
          <a:bodyPr/>
          <a:lstStyle/>
          <a:p>
            <a:r>
              <a:rPr lang="sk-SK" sz="2400" dirty="0" smtClean="0"/>
              <a:t>V Ríme bol veľmi populárny, získal si ľudí rozsiahlymi reformami. Svoju popularitu si kúpil stratégiou: dajte ľuďom chlieb a hry.</a:t>
            </a:r>
          </a:p>
          <a:p>
            <a:r>
              <a:rPr lang="sk-SK" sz="2400" dirty="0" smtClean="0"/>
              <a:t>Zaplietol sa do mileneckého vzťahu s  egyptskou kráľovnou </a:t>
            </a:r>
            <a:r>
              <a:rPr lang="sk-SK" sz="2400" dirty="0" err="1" smtClean="0"/>
              <a:t>Kleopatrou</a:t>
            </a:r>
            <a:r>
              <a:rPr lang="sk-SK" sz="2400" dirty="0" smtClean="0"/>
              <a:t> s  ktorou mal i syna.</a:t>
            </a:r>
          </a:p>
          <a:p>
            <a:r>
              <a:rPr lang="sk-SK" sz="2400" dirty="0" smtClean="0"/>
              <a:t>Získal titul doživotného diktátora a prakticky tým úplne podlomil základy republiky. Svojimi krokmi si znepriatelil Senát. Došlo k </a:t>
            </a:r>
            <a:r>
              <a:rPr lang="sk-SK" sz="2400" dirty="0" err="1" smtClean="0"/>
              <a:t>spiknutiu</a:t>
            </a:r>
            <a:r>
              <a:rPr lang="sk-SK" sz="2400" dirty="0" smtClean="0"/>
              <a:t>, a časť senátorov, medzi nimi i priateľ </a:t>
            </a:r>
            <a:r>
              <a:rPr lang="sk-SK" sz="2400" dirty="0" err="1" smtClean="0"/>
              <a:t>Brutus</a:t>
            </a:r>
            <a:r>
              <a:rPr lang="sk-SK" sz="2400" dirty="0" smtClean="0"/>
              <a:t> ho </a:t>
            </a:r>
            <a:r>
              <a:rPr lang="sk-SK" sz="2400" dirty="0" err="1" smtClean="0"/>
              <a:t>zavrždili</a:t>
            </a:r>
            <a:r>
              <a:rPr lang="sk-SK" sz="2400" dirty="0" smtClean="0"/>
              <a:t>. (I ty </a:t>
            </a:r>
            <a:r>
              <a:rPr lang="sk-SK" sz="2400" dirty="0" err="1" smtClean="0"/>
              <a:t>Brutus</a:t>
            </a:r>
            <a:r>
              <a:rPr lang="sk-SK" sz="2400" dirty="0" smtClean="0"/>
              <a:t>, jeho posledné slová)</a:t>
            </a:r>
          </a:p>
          <a:p>
            <a:r>
              <a:rPr lang="sk-SK" sz="2400" dirty="0" smtClean="0"/>
              <a:t>Po jeho smrti sa za jeho dediča a pomstiteľa postavil </a:t>
            </a:r>
            <a:r>
              <a:rPr lang="sk-SK" sz="2400" dirty="0" err="1" smtClean="0"/>
              <a:t>Marcus</a:t>
            </a:r>
            <a:r>
              <a:rPr lang="sk-SK" sz="2400" dirty="0" smtClean="0"/>
              <a:t> </a:t>
            </a:r>
            <a:r>
              <a:rPr lang="sk-SK" sz="2400" dirty="0" err="1" smtClean="0"/>
              <a:t>Antónius</a:t>
            </a:r>
            <a:r>
              <a:rPr lang="sk-SK" sz="2400" dirty="0" smtClean="0"/>
              <a:t>. </a:t>
            </a:r>
            <a:r>
              <a:rPr lang="sk-SK" sz="2400" dirty="0" err="1" smtClean="0"/>
              <a:t>Antónius</a:t>
            </a:r>
            <a:r>
              <a:rPr lang="sk-SK" sz="2400" dirty="0" smtClean="0"/>
              <a:t> vyhľadával vrahov Caesara. Veľkým kritikom Antónia bol slávny politik, spisovateľ, filozof a rečník Cicero. O nástupníctvo Caesara sa  zaujímal i </a:t>
            </a:r>
            <a:r>
              <a:rPr lang="sk-SK" sz="2400" dirty="0" err="1" smtClean="0"/>
              <a:t>prasynovec</a:t>
            </a:r>
            <a:r>
              <a:rPr lang="sk-SK" sz="2400" dirty="0" smtClean="0"/>
              <a:t> </a:t>
            </a:r>
            <a:r>
              <a:rPr lang="sk-SK" sz="2400" dirty="0" err="1" smtClean="0"/>
              <a:t>Octavius</a:t>
            </a:r>
            <a:endParaRPr 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2866446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5054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b="1" u="sng" dirty="0" smtClean="0"/>
              <a:t>Druhý triumvirát </a:t>
            </a:r>
            <a:r>
              <a:rPr lang="sk-SK" sz="2400" dirty="0" smtClean="0"/>
              <a:t>je označenie spojenectva </a:t>
            </a:r>
            <a:r>
              <a:rPr lang="sk-SK" sz="2400" dirty="0" err="1" smtClean="0"/>
              <a:t>Octaviana</a:t>
            </a:r>
            <a:r>
              <a:rPr lang="sk-SK" sz="2400" dirty="0" smtClean="0"/>
              <a:t> </a:t>
            </a:r>
            <a:r>
              <a:rPr lang="sk-SK" sz="1800" dirty="0" smtClean="0"/>
              <a:t>(neskôr </a:t>
            </a:r>
            <a:r>
              <a:rPr lang="sk-SK" sz="1800" dirty="0" err="1" smtClean="0"/>
              <a:t>Augustus</a:t>
            </a:r>
            <a:r>
              <a:rPr lang="sk-SK" sz="1800" dirty="0" smtClean="0"/>
              <a:t>)</a:t>
            </a:r>
            <a:r>
              <a:rPr lang="sk-SK" sz="2400" dirty="0" smtClean="0"/>
              <a:t>, Marka Antonia a Marka </a:t>
            </a:r>
            <a:r>
              <a:rPr lang="sk-SK" sz="2400" dirty="0" err="1" smtClean="0"/>
              <a:t>Lepida</a:t>
            </a:r>
            <a:r>
              <a:rPr lang="sk-SK" sz="2400" dirty="0" smtClean="0"/>
              <a:t>, trvajúce od 43 pred Kr. do 33 pred Kr.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Keď došlo k spojenectvu </a:t>
            </a:r>
            <a:r>
              <a:rPr lang="sk-SK" sz="2400" dirty="0" err="1" smtClean="0"/>
              <a:t>Antonia</a:t>
            </a:r>
            <a:r>
              <a:rPr lang="sk-SK" sz="2400" dirty="0" smtClean="0"/>
              <a:t> a </a:t>
            </a:r>
            <a:r>
              <a:rPr lang="sk-SK" sz="2400" dirty="0" err="1" smtClean="0"/>
              <a:t>Octavia</a:t>
            </a:r>
            <a:r>
              <a:rPr lang="sk-SK" sz="2400" dirty="0"/>
              <a:t> </a:t>
            </a:r>
            <a:r>
              <a:rPr lang="sk-SK" sz="2400" dirty="0" smtClean="0"/>
              <a:t>dostal sa  Cicero do ich nemilosti. Bol zavraždený a rozštvrtený.  Chcel to hlavne </a:t>
            </a:r>
            <a:r>
              <a:rPr lang="sk-SK" sz="2400" dirty="0" err="1" smtClean="0"/>
              <a:t>Antonius</a:t>
            </a:r>
            <a:r>
              <a:rPr lang="sk-SK" sz="2400" dirty="0" smtClean="0"/>
              <a:t>, </a:t>
            </a:r>
            <a:r>
              <a:rPr lang="sk-SK" sz="2400" dirty="0" err="1" smtClean="0"/>
              <a:t>Octavius</a:t>
            </a:r>
            <a:r>
              <a:rPr lang="sk-SK" sz="2400" dirty="0" smtClean="0"/>
              <a:t> si vážil jeho dielo. </a:t>
            </a:r>
          </a:p>
          <a:p>
            <a:r>
              <a:rPr lang="sk-SK" sz="2400" dirty="0" smtClean="0"/>
              <a:t>.</a:t>
            </a:r>
          </a:p>
          <a:p>
            <a:endParaRPr lang="sk-SK" sz="2000" dirty="0" smtClean="0"/>
          </a:p>
        </p:txBody>
      </p:sp>
      <p:grpSp>
        <p:nvGrpSpPr>
          <p:cNvPr id="2" name="Skupina 1"/>
          <p:cNvGrpSpPr/>
          <p:nvPr/>
        </p:nvGrpSpPr>
        <p:grpSpPr>
          <a:xfrm>
            <a:off x="519991" y="3717032"/>
            <a:ext cx="8001056" cy="3024336"/>
            <a:chOff x="571472" y="3429000"/>
            <a:chExt cx="8001056" cy="3071834"/>
          </a:xfrm>
        </p:grpSpPr>
        <p:pic>
          <p:nvPicPr>
            <p:cNvPr id="4" name="Obrázok 3" descr="933637646_FzMDs-L-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3429000"/>
              <a:ext cx="1820814" cy="24277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Obrázok 4" descr="MarcAntony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10" y="3429000"/>
              <a:ext cx="1856516" cy="24277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" name="Obrázok 5" descr="images (1)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1284" y="3429000"/>
              <a:ext cx="1818470" cy="24277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Zaoblený obdĺžnik 6"/>
            <p:cNvSpPr/>
            <p:nvPr/>
          </p:nvSpPr>
          <p:spPr>
            <a:xfrm>
              <a:off x="571472" y="5429264"/>
              <a:ext cx="2143140" cy="1071570"/>
            </a:xfrm>
            <a:prstGeom prst="roundRect">
              <a:avLst/>
            </a:prstGeom>
            <a:noFill/>
            <a:ln w="76200">
              <a:noFill/>
            </a:ln>
            <a:effectLst>
              <a:outerShdw blurRad="39000" dist="25400" dir="5400000" rotWithShape="0">
                <a:schemeClr val="accent4">
                  <a:shade val="33000"/>
                  <a:alpha val="83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perspectiveRight"/>
              <a:lightRig rig="threePt" dir="t"/>
            </a:scene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err="1" smtClean="0">
                  <a:solidFill>
                    <a:schemeClr val="tx1"/>
                  </a:solidFill>
                  <a:latin typeface="+mj-lt"/>
                </a:rPr>
                <a:t>Lepidus</a:t>
              </a:r>
              <a:endParaRPr lang="sk-SK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Zaoblený obdĺžnik 7"/>
            <p:cNvSpPr/>
            <p:nvPr/>
          </p:nvSpPr>
          <p:spPr>
            <a:xfrm>
              <a:off x="6429388" y="5429264"/>
              <a:ext cx="2143140" cy="1071570"/>
            </a:xfrm>
            <a:prstGeom prst="roundRect">
              <a:avLst/>
            </a:prstGeom>
            <a:noFill/>
            <a:ln w="76200">
              <a:noFill/>
            </a:ln>
            <a:effectLst>
              <a:outerShdw blurRad="39000" dist="25400" dir="5400000" rotWithShape="0">
                <a:schemeClr val="accent4">
                  <a:shade val="33000"/>
                  <a:alpha val="83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perspectiveLeft"/>
              <a:lightRig rig="threePt" dir="t"/>
            </a:scene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err="1" smtClean="0">
                  <a:solidFill>
                    <a:schemeClr val="tx1"/>
                  </a:solidFill>
                  <a:latin typeface="+mj-lt"/>
                </a:rPr>
                <a:t>Marcus</a:t>
              </a:r>
              <a:r>
                <a:rPr lang="sk-SK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sk-SK" dirty="0" err="1" smtClean="0">
                  <a:solidFill>
                    <a:schemeClr val="tx1"/>
                  </a:solidFill>
                  <a:latin typeface="+mj-lt"/>
                </a:rPr>
                <a:t>Antonius</a:t>
              </a:r>
              <a:endParaRPr lang="sk-SK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Zaoblený obdĺžnik 8"/>
            <p:cNvSpPr/>
            <p:nvPr/>
          </p:nvSpPr>
          <p:spPr>
            <a:xfrm>
              <a:off x="3428992" y="5429264"/>
              <a:ext cx="2143140" cy="1071570"/>
            </a:xfrm>
            <a:prstGeom prst="roundRect">
              <a:avLst/>
            </a:prstGeom>
            <a:noFill/>
            <a:ln w="76200">
              <a:noFill/>
            </a:ln>
            <a:effectLst>
              <a:outerShdw blurRad="39000" dist="25400" dir="5400000" rotWithShape="0">
                <a:schemeClr val="accent4">
                  <a:shade val="33000"/>
                  <a:alpha val="83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perspectiveFront"/>
              <a:lightRig rig="threePt" dir="t"/>
            </a:scene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err="1" smtClean="0">
                  <a:solidFill>
                    <a:schemeClr val="tx1"/>
                  </a:solidFill>
                  <a:latin typeface="+mj-lt"/>
                </a:rPr>
                <a:t>Octavius</a:t>
              </a:r>
              <a:endParaRPr lang="sk-SK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3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549052"/>
          </a:xfrm>
        </p:spPr>
        <p:txBody>
          <a:bodyPr/>
          <a:lstStyle/>
          <a:p>
            <a:r>
              <a:rPr lang="sk-SK" altLang="sk-SK" sz="3600" dirty="0" smtClean="0">
                <a:solidFill>
                  <a:schemeClr val="tx1"/>
                </a:solidFill>
              </a:rPr>
              <a:t>Rímska republika</a:t>
            </a:r>
            <a:endParaRPr lang="sk-SK" altLang="sk-SK" sz="36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9036495" cy="5328890"/>
          </a:xfrm>
        </p:spPr>
        <p:txBody>
          <a:bodyPr/>
          <a:lstStyle/>
          <a:p>
            <a:endParaRPr lang="sk-SK" altLang="sk-SK" sz="2800" dirty="0" smtClean="0"/>
          </a:p>
          <a:p>
            <a:endParaRPr lang="sk-SK" altLang="sk-SK" sz="2800" dirty="0"/>
          </a:p>
          <a:p>
            <a:r>
              <a:rPr lang="sk-SK" altLang="sk-SK" sz="2400" dirty="0" smtClean="0"/>
              <a:t>Vznikla vyhnaním posledného kráľa r. 510 p. Kr. </a:t>
            </a:r>
            <a:r>
              <a:rPr lang="sk-SK" altLang="sk-SK" sz="2400" dirty="0" err="1" smtClean="0"/>
              <a:t>Tarquinia</a:t>
            </a:r>
            <a:r>
              <a:rPr lang="sk-SK" altLang="sk-SK" sz="2400" dirty="0" smtClean="0"/>
              <a:t> </a:t>
            </a:r>
            <a:r>
              <a:rPr lang="sk-SK" altLang="sk-SK" sz="2400" dirty="0" err="1" smtClean="0"/>
              <a:t>Superba</a:t>
            </a:r>
            <a:r>
              <a:rPr lang="sk-SK" altLang="sk-SK" sz="2400" dirty="0"/>
              <a:t>.</a:t>
            </a:r>
            <a:endParaRPr lang="sk-SK" altLang="sk-SK" sz="2400" dirty="0" smtClean="0"/>
          </a:p>
          <a:p>
            <a:endParaRPr lang="sk-SK" altLang="sk-SK" sz="2400" dirty="0"/>
          </a:p>
          <a:p>
            <a:r>
              <a:rPr lang="sk-SK" altLang="sk-SK" sz="2400" dirty="0" smtClean="0"/>
              <a:t>Rímska republika znamená v preklade vec verejná.</a:t>
            </a:r>
          </a:p>
          <a:p>
            <a:pPr marL="0" indent="0">
              <a:buNone/>
            </a:pPr>
            <a:endParaRPr lang="sk-SK" altLang="sk-SK" sz="2800" dirty="0"/>
          </a:p>
        </p:txBody>
      </p:sp>
      <p:pic>
        <p:nvPicPr>
          <p:cNvPr id="6" name="Obrázok 5">
            <a:extLst>
              <a:ext uri="{FF2B5EF4-FFF2-40B4-BE49-F238E27FC236}">
                <a16:creationId xmlns="" xmlns:a16="http://schemas.microsoft.com/office/drawing/2014/main" id="{896C8B6B-5976-4DEA-ACB1-E140A712B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2224" y="4221088"/>
            <a:ext cx="2016224" cy="1979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5721499"/>
          </a:xfrm>
        </p:spPr>
        <p:txBody>
          <a:bodyPr/>
          <a:lstStyle/>
          <a:p>
            <a:r>
              <a:rPr lang="sk-SK" sz="2400" dirty="0" smtClean="0"/>
              <a:t>Po odstránení </a:t>
            </a:r>
            <a:r>
              <a:rPr lang="sk-SK" sz="2400" dirty="0" err="1" smtClean="0"/>
              <a:t>Lepida</a:t>
            </a:r>
            <a:r>
              <a:rPr lang="sk-SK" sz="2400" dirty="0" smtClean="0"/>
              <a:t> z verejných funkcií </a:t>
            </a:r>
            <a:r>
              <a:rPr lang="sk-SK" sz="2400" dirty="0" err="1" smtClean="0"/>
              <a:t>Octavianom</a:t>
            </a:r>
            <a:r>
              <a:rPr lang="sk-SK" sz="2400" dirty="0" smtClean="0"/>
              <a:t> v roku    36 pred Kr., sa naplno rozhorel boj o moc medzi </a:t>
            </a:r>
            <a:r>
              <a:rPr lang="sk-SK" sz="2400" dirty="0" err="1" smtClean="0"/>
              <a:t>Octavianom</a:t>
            </a:r>
            <a:r>
              <a:rPr lang="sk-SK" sz="2400" dirty="0" smtClean="0"/>
              <a:t> a Antoniom, ktorý vyvrcholil do námornej bitky pri </a:t>
            </a:r>
            <a:r>
              <a:rPr lang="sk-SK" sz="2400" dirty="0" err="1" smtClean="0"/>
              <a:t>Aktiu</a:t>
            </a:r>
            <a:r>
              <a:rPr lang="sk-SK" sz="2400" dirty="0" smtClean="0"/>
              <a:t> v 31 pred Kr., v ktorej bol </a:t>
            </a:r>
            <a:r>
              <a:rPr lang="sk-SK" sz="2400" dirty="0" err="1" smtClean="0"/>
              <a:t>Antonius</a:t>
            </a:r>
            <a:r>
              <a:rPr lang="sk-SK" sz="2400" dirty="0" smtClean="0"/>
              <a:t> s </a:t>
            </a:r>
            <a:r>
              <a:rPr lang="sk-SK" sz="2400" dirty="0" err="1" smtClean="0"/>
              <a:t>Kleopatrou</a:t>
            </a:r>
            <a:r>
              <a:rPr lang="sk-SK" sz="2400" dirty="0" smtClean="0"/>
              <a:t> porazený. </a:t>
            </a:r>
          </a:p>
          <a:p>
            <a:endParaRPr lang="sk-SK" sz="1800" dirty="0" smtClean="0"/>
          </a:p>
          <a:p>
            <a:r>
              <a:rPr lang="sk-SK" sz="2400" dirty="0" smtClean="0"/>
              <a:t>Týmto zanikla aj Egyptská ríša, ktorá sa stala súčasťou Ríma.</a:t>
            </a:r>
          </a:p>
          <a:p>
            <a:endParaRPr lang="sk-SK" sz="1800" dirty="0" smtClean="0"/>
          </a:p>
          <a:p>
            <a:r>
              <a:rPr lang="sk-SK" sz="2400" dirty="0" err="1" smtClean="0"/>
              <a:t>Octavianus</a:t>
            </a:r>
            <a:r>
              <a:rPr lang="sk-SK" sz="2400" dirty="0" smtClean="0"/>
              <a:t> potom nastolil </a:t>
            </a:r>
            <a:r>
              <a:rPr lang="sk-SK" sz="2400" dirty="0" err="1" smtClean="0"/>
              <a:t>principát</a:t>
            </a:r>
            <a:r>
              <a:rPr lang="sk-SK" sz="2400" dirty="0" smtClean="0"/>
              <a:t> ako prvý rímsky cisár. V roku 27 </a:t>
            </a:r>
            <a:r>
              <a:rPr lang="sk-SK" sz="2400" dirty="0" err="1" smtClean="0"/>
              <a:t>pr</a:t>
            </a:r>
            <a:r>
              <a:rPr lang="sk-SK" sz="2400" dirty="0" smtClean="0"/>
              <a:t>. n. l. sa vyhlásil za cisára a prijal meno </a:t>
            </a:r>
            <a:r>
              <a:rPr lang="sk-SK" sz="2400" dirty="0" err="1" smtClean="0"/>
              <a:t>Augustus</a:t>
            </a:r>
            <a:r>
              <a:rPr lang="sk-SK" sz="2400" dirty="0" smtClean="0"/>
              <a:t> </a:t>
            </a:r>
          </a:p>
          <a:p>
            <a:r>
              <a:rPr lang="sk-SK" sz="2400" dirty="0" smtClean="0"/>
              <a:t>(vznešený)</a:t>
            </a:r>
            <a:endParaRPr lang="sk-SK" sz="2400" dirty="0"/>
          </a:p>
        </p:txBody>
      </p:sp>
      <p:pic>
        <p:nvPicPr>
          <p:cNvPr id="4" name="Obrázok 10" descr="14 n l Octavi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3056"/>
            <a:ext cx="2663146" cy="2069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9417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8229600" cy="724942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64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549052"/>
          </a:xfrm>
        </p:spPr>
        <p:txBody>
          <a:bodyPr/>
          <a:lstStyle/>
          <a:p>
            <a:r>
              <a:rPr lang="sk-SK" altLang="sk-SK" sz="3600" dirty="0" smtClean="0">
                <a:solidFill>
                  <a:schemeClr val="tx1"/>
                </a:solidFill>
              </a:rPr>
              <a:t>Rímska republika</a:t>
            </a:r>
            <a:endParaRPr lang="sk-SK" altLang="sk-SK" sz="36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9036495" cy="5328890"/>
          </a:xfrm>
        </p:spPr>
        <p:txBody>
          <a:bodyPr/>
          <a:lstStyle/>
          <a:p>
            <a:r>
              <a:rPr lang="sk-SK" altLang="sk-SK" sz="2400" dirty="0" smtClean="0"/>
              <a:t>Na čele krajiny boli dvaja konzuli, ktorí boli volení na obdobie jedného roka.</a:t>
            </a:r>
          </a:p>
          <a:p>
            <a:endParaRPr lang="sk-SK" altLang="sk-SK" sz="1800" dirty="0" smtClean="0"/>
          </a:p>
          <a:p>
            <a:r>
              <a:rPr lang="sk-SK" altLang="sk-SK" sz="2400" dirty="0" smtClean="0"/>
              <a:t>V období vojny </a:t>
            </a:r>
            <a:r>
              <a:rPr lang="sk-SK" altLang="sk-SK" sz="1800" dirty="0" smtClean="0"/>
              <a:t>(max. 6 mesiacov) </a:t>
            </a:r>
            <a:r>
              <a:rPr lang="sk-SK" altLang="sk-SK" sz="2400" dirty="0" smtClean="0"/>
              <a:t>rozhodoval len jeden z nich              </a:t>
            </a:r>
            <a:r>
              <a:rPr lang="sk-SK" altLang="sk-SK" sz="1800" dirty="0" smtClean="0"/>
              <a:t>(ktorý mal väčšie vojenské skúsenosti)</a:t>
            </a:r>
            <a:r>
              <a:rPr lang="sk-SK" altLang="sk-SK" sz="1600" dirty="0" smtClean="0"/>
              <a:t> </a:t>
            </a:r>
            <a:r>
              <a:rPr lang="sk-SK" altLang="sk-SK" sz="2400" dirty="0" smtClean="0"/>
              <a:t>a volal sa diktátor.</a:t>
            </a:r>
          </a:p>
          <a:p>
            <a:endParaRPr lang="sk-SK" altLang="sk-SK" sz="1800" dirty="0" smtClean="0"/>
          </a:p>
          <a:p>
            <a:r>
              <a:rPr lang="sk-SK" altLang="sk-SK" sz="2400" dirty="0" smtClean="0"/>
              <a:t>Konzulom radil 300 členný senát.</a:t>
            </a:r>
          </a:p>
          <a:p>
            <a:endParaRPr lang="sk-SK" altLang="sk-SK" sz="1800" dirty="0" smtClean="0"/>
          </a:p>
          <a:p>
            <a:r>
              <a:rPr lang="sk-SK" altLang="sk-SK" sz="2400" dirty="0" smtClean="0"/>
              <a:t>Rozhodnutia konzulov a senátu musel schváliť snem, kde boli zastúpený aj obyčajný obyvatelia.</a:t>
            </a:r>
          </a:p>
          <a:p>
            <a:endParaRPr lang="sk-SK" altLang="sk-SK" sz="2800" dirty="0" smtClean="0"/>
          </a:p>
          <a:p>
            <a:endParaRPr lang="sk-SK" altLang="sk-SK" sz="2800" dirty="0"/>
          </a:p>
        </p:txBody>
      </p:sp>
      <p:grpSp>
        <p:nvGrpSpPr>
          <p:cNvPr id="3" name="Skupina 2"/>
          <p:cNvGrpSpPr/>
          <p:nvPr/>
        </p:nvGrpSpPr>
        <p:grpSpPr>
          <a:xfrm>
            <a:off x="5178817" y="4725144"/>
            <a:ext cx="2880320" cy="2132856"/>
            <a:chOff x="5178817" y="4725144"/>
            <a:chExt cx="2880320" cy="2132856"/>
          </a:xfrm>
        </p:grpSpPr>
        <p:pic>
          <p:nvPicPr>
            <p:cNvPr id="4" name="Obrázok 3">
              <a:extLst>
                <a:ext uri="{FF2B5EF4-FFF2-40B4-BE49-F238E27FC236}">
                  <a16:creationId xmlns="" xmlns:a16="http://schemas.microsoft.com/office/drawing/2014/main" id="{E80FE8C6-1D04-4823-AE0C-76A09821A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4128" y="4725144"/>
              <a:ext cx="1501666" cy="1778672"/>
            </a:xfrm>
            <a:prstGeom prst="rect">
              <a:avLst/>
            </a:prstGeom>
          </p:spPr>
        </p:pic>
        <p:sp>
          <p:nvSpPr>
            <p:cNvPr id="2" name="BlokTextu 1"/>
            <p:cNvSpPr txBox="1"/>
            <p:nvPr/>
          </p:nvSpPr>
          <p:spPr>
            <a:xfrm>
              <a:off x="5178817" y="6488668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800" dirty="0" smtClean="0">
                  <a:solidFill>
                    <a:schemeClr val="tx1"/>
                  </a:solidFill>
                </a:rPr>
                <a:t>FASCES -symbol moci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05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549052"/>
          </a:xfrm>
        </p:spPr>
        <p:txBody>
          <a:bodyPr/>
          <a:lstStyle/>
          <a:p>
            <a:r>
              <a:rPr lang="sk-SK" altLang="sk-SK" sz="3600" dirty="0" smtClean="0">
                <a:solidFill>
                  <a:schemeClr val="tx1"/>
                </a:solidFill>
              </a:rPr>
              <a:t>Obyvateľstvo </a:t>
            </a:r>
            <a:endParaRPr lang="sk-SK" altLang="sk-SK" sz="36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23140801"/>
              </p:ext>
            </p:extLst>
          </p:nvPr>
        </p:nvGraphicFramePr>
        <p:xfrm>
          <a:off x="0" y="1700808"/>
          <a:ext cx="6312024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BlokTextu 2"/>
          <p:cNvSpPr txBox="1"/>
          <p:nvPr/>
        </p:nvSpPr>
        <p:spPr>
          <a:xfrm>
            <a:off x="5508104" y="3212976"/>
            <a:ext cx="38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Hneď po vzniku rímskej republiky začal dlhodobý proces bojov plebejcov za zrovnoprávnenie                       s </a:t>
            </a:r>
            <a:r>
              <a:rPr lang="sk-SK" sz="2400" dirty="0" err="1" smtClean="0"/>
              <a:t>patrícijmi</a:t>
            </a:r>
            <a:r>
              <a:rPr lang="sk-SK" sz="2400" dirty="0" smtClean="0"/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6352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04664"/>
            <a:ext cx="9036495" cy="6192986"/>
          </a:xfrm>
        </p:spPr>
        <p:txBody>
          <a:bodyPr/>
          <a:lstStyle/>
          <a:p>
            <a:endParaRPr lang="sk-SK" altLang="sk-SK" sz="2400" dirty="0" smtClean="0"/>
          </a:p>
          <a:p>
            <a:r>
              <a:rPr lang="sk-SK" altLang="sk-SK" sz="2400" dirty="0" smtClean="0"/>
              <a:t>V roku 494 pred Kr. si plebejci vynútili zriadenie úradu tribúna ľudu. </a:t>
            </a:r>
          </a:p>
          <a:p>
            <a:endParaRPr lang="sk-SK" altLang="sk-SK" sz="1800" dirty="0" smtClean="0"/>
          </a:p>
          <a:p>
            <a:r>
              <a:rPr lang="sk-SK" altLang="sk-SK" sz="2400" dirty="0" smtClean="0"/>
              <a:t>Tribún, volený plebejským snemom mohol zrušiť rozhodnutie </a:t>
            </a:r>
            <a:r>
              <a:rPr lang="sk-SK" altLang="sk-SK" sz="2400" dirty="0" err="1" smtClean="0"/>
              <a:t>patrícijského</a:t>
            </a:r>
            <a:r>
              <a:rPr lang="sk-SK" altLang="sk-SK" sz="2400" dirty="0" smtClean="0"/>
              <a:t> úradníka vďaka právu veta, ktoré mu prináležalo.</a:t>
            </a:r>
          </a:p>
          <a:p>
            <a:pPr marL="0" indent="0">
              <a:buNone/>
            </a:pPr>
            <a:r>
              <a:rPr lang="sk-SK" altLang="sk-SK" sz="2400" dirty="0" smtClean="0"/>
              <a:t> </a:t>
            </a:r>
          </a:p>
          <a:p>
            <a:r>
              <a:rPr lang="sk-SK" altLang="sk-SK" sz="2400" b="1" dirty="0" smtClean="0"/>
              <a:t>Okolo roku 450 pred Kr. dosiahli, že boli spísané Zákony dvanástich tabúľ, v ktorých bolo spísané zvykové právo.</a:t>
            </a:r>
            <a:endParaRPr lang="sk-SK" alt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14627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sz="3600" dirty="0" smtClean="0"/>
              <a:t>Vznik ríše</a:t>
            </a:r>
            <a:endParaRPr lang="sk-SK" sz="3600" dirty="0"/>
          </a:p>
        </p:txBody>
      </p:sp>
      <p:pic>
        <p:nvPicPr>
          <p:cNvPr id="6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/>
          <a:stretch/>
        </p:blipFill>
        <p:spPr>
          <a:xfrm>
            <a:off x="251520" y="908720"/>
            <a:ext cx="4928004" cy="5811335"/>
          </a:xfrm>
        </p:spPr>
      </p:pic>
      <p:sp>
        <p:nvSpPr>
          <p:cNvPr id="7" name="BlokTextu 6"/>
          <p:cNvSpPr txBox="1"/>
          <p:nvPr/>
        </p:nvSpPr>
        <p:spPr>
          <a:xfrm>
            <a:off x="5652120" y="908720"/>
            <a:ext cx="33123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493 pred Kr. – 265 pred Kr.</a:t>
            </a:r>
          </a:p>
          <a:p>
            <a:endParaRPr lang="sk-SK" sz="2400" dirty="0" smtClean="0"/>
          </a:p>
          <a:p>
            <a:r>
              <a:rPr lang="sk-SK" sz="2400" dirty="0" smtClean="0"/>
              <a:t>Od r. 387 začlenenie Etruskov k Rímu.</a:t>
            </a:r>
          </a:p>
          <a:p>
            <a:endParaRPr lang="sk-SK" sz="2400" dirty="0"/>
          </a:p>
          <a:p>
            <a:r>
              <a:rPr lang="pl-PL" sz="2400" dirty="0" smtClean="0"/>
              <a:t>V roku 338 porazili spojené vojská Ríma a Samnitov Latinov.</a:t>
            </a:r>
          </a:p>
          <a:p>
            <a:endParaRPr lang="pl-PL" sz="2400" dirty="0"/>
          </a:p>
          <a:p>
            <a:r>
              <a:rPr lang="pl-PL" sz="2400" dirty="0" smtClean="0"/>
              <a:t>298 porážka Samnitov.</a:t>
            </a:r>
          </a:p>
          <a:p>
            <a:endParaRPr lang="pl-PL" sz="2400" dirty="0"/>
          </a:p>
          <a:p>
            <a:r>
              <a:rPr lang="pl-PL" sz="2400" dirty="0" smtClean="0"/>
              <a:t>Do roku 270 porazili Grécke kolónie.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2296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sk-SK" sz="2400" dirty="0" smtClean="0"/>
              <a:t>Vojna  o </a:t>
            </a:r>
            <a:r>
              <a:rPr lang="sk-SK" sz="2400" dirty="0" err="1" smtClean="0"/>
              <a:t>Tarent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Rimania sa v 3. </a:t>
            </a:r>
            <a:r>
              <a:rPr lang="sk-SK" sz="2400" dirty="0" err="1" smtClean="0"/>
              <a:t>str</a:t>
            </a:r>
            <a:r>
              <a:rPr lang="sk-SK" sz="2400" dirty="0" smtClean="0"/>
              <a:t> dostali do konfliktu s  gréckymi obchodnými mestami. Najvýznamnejšie grécke mesto bol </a:t>
            </a:r>
            <a:r>
              <a:rPr lang="sk-SK" sz="2400" dirty="0" err="1" smtClean="0"/>
              <a:t>Tarent</a:t>
            </a:r>
            <a:r>
              <a:rPr lang="sk-SK" sz="2400" dirty="0" smtClean="0"/>
              <a:t>. </a:t>
            </a:r>
            <a:r>
              <a:rPr lang="sk-SK" sz="2400" dirty="0" err="1" smtClean="0"/>
              <a:t>Tarent</a:t>
            </a:r>
            <a:r>
              <a:rPr lang="sk-SK" sz="2400" dirty="0" smtClean="0"/>
              <a:t>  požiadal o pomoc gréckeho kráľa </a:t>
            </a:r>
            <a:r>
              <a:rPr lang="sk-SK" sz="2400" dirty="0" err="1" smtClean="0"/>
              <a:t>Pyrhu</a:t>
            </a:r>
            <a:r>
              <a:rPr lang="sk-SK" sz="2400" dirty="0" smtClean="0"/>
              <a:t>. Rimania síce nakoniec  vyhrali ale  dosiahli tzv. </a:t>
            </a:r>
            <a:r>
              <a:rPr lang="sk-SK" sz="2400" dirty="0" err="1" smtClean="0">
                <a:solidFill>
                  <a:srgbClr val="FF0000"/>
                </a:solidFill>
              </a:rPr>
              <a:t>Pyrhovho</a:t>
            </a:r>
            <a:r>
              <a:rPr lang="sk-SK" sz="2400" dirty="0" smtClean="0">
                <a:solidFill>
                  <a:srgbClr val="FF0000"/>
                </a:solidFill>
              </a:rPr>
              <a:t> víťazstvo. Víťazstvo ale za cenu veľkých strát (Rimanom ostalo pár vojakov)</a:t>
            </a:r>
            <a:endParaRPr lang="sk-SK" sz="2400" dirty="0">
              <a:solidFill>
                <a:srgbClr val="FF0000"/>
              </a:solidFill>
            </a:endParaRPr>
          </a:p>
          <a:p>
            <a:r>
              <a:rPr lang="sk-SK" sz="2400" dirty="0" smtClean="0"/>
              <a:t>Rozšírenie rímskeho územia do oblastí gréckych kolónií </a:t>
            </a:r>
            <a:r>
              <a:rPr lang="sk-SK" sz="1800" dirty="0" smtClean="0"/>
              <a:t>(juh polostrova, Sicília) </a:t>
            </a:r>
            <a:r>
              <a:rPr lang="sk-SK" sz="2400" dirty="0" smtClean="0"/>
              <a:t>viedlo k zvýšenému vplyvu gréckej kultúry na Rím, najmä v náboženstve </a:t>
            </a:r>
            <a:r>
              <a:rPr lang="sk-SK" sz="1800" dirty="0" smtClean="0"/>
              <a:t>(prijatie gréckych bohov a kultov)</a:t>
            </a:r>
            <a:r>
              <a:rPr lang="sk-SK" sz="2400" dirty="0" smtClean="0"/>
              <a:t>, literatúre a umení </a:t>
            </a:r>
            <a:r>
              <a:rPr lang="sk-SK" sz="1800" dirty="0" smtClean="0"/>
              <a:t>(legenda o vzniku Ríma, prijatie Trójskeho mýtu, latinské eposy a drámy majú sčasti grécke témy, prvé rímske dejepisné texty sa písali po grécky)</a:t>
            </a:r>
            <a:r>
              <a:rPr lang="sk-SK" sz="2400" dirty="0" smtClean="0"/>
              <a:t>. </a:t>
            </a:r>
          </a:p>
          <a:p>
            <a:endParaRPr lang="sk-SK" sz="2400" dirty="0"/>
          </a:p>
        </p:txBody>
      </p:sp>
      <p:grpSp>
        <p:nvGrpSpPr>
          <p:cNvPr id="8" name="Skupina 7"/>
          <p:cNvGrpSpPr/>
          <p:nvPr/>
        </p:nvGrpSpPr>
        <p:grpSpPr>
          <a:xfrm>
            <a:off x="3775406" y="4736940"/>
            <a:ext cx="4685027" cy="1800988"/>
            <a:chOff x="1180288" y="3262917"/>
            <a:chExt cx="7627606" cy="4379518"/>
          </a:xfrm>
        </p:grpSpPr>
        <p:pic>
          <p:nvPicPr>
            <p:cNvPr id="4" name="Obrázok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288" y="3960699"/>
              <a:ext cx="2747797" cy="2060848"/>
            </a:xfrm>
            <a:prstGeom prst="rect">
              <a:avLst/>
            </a:prstGeom>
          </p:spPr>
        </p:pic>
        <p:pic>
          <p:nvPicPr>
            <p:cNvPr id="5" name="Obrázo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725" y="3262917"/>
              <a:ext cx="2277929" cy="3256873"/>
            </a:xfrm>
            <a:prstGeom prst="rect">
              <a:avLst/>
            </a:prstGeom>
          </p:spPr>
        </p:pic>
        <p:sp>
          <p:nvSpPr>
            <p:cNvPr id="6" name="BlokTextu 5"/>
            <p:cNvSpPr txBox="1"/>
            <p:nvPr/>
          </p:nvSpPr>
          <p:spPr>
            <a:xfrm>
              <a:off x="1902531" y="5212481"/>
              <a:ext cx="1747024" cy="2245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sk-SK" dirty="0" smtClean="0"/>
            </a:p>
            <a:p>
              <a:endParaRPr lang="sk-SK" dirty="0"/>
            </a:p>
            <a:p>
              <a:r>
                <a:rPr lang="sk-SK" dirty="0" smtClean="0"/>
                <a:t>Jupiter</a:t>
              </a:r>
              <a:endParaRPr lang="sk-SK" dirty="0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6563649" y="5397145"/>
              <a:ext cx="2244245" cy="2245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sk-SK" dirty="0" smtClean="0"/>
            </a:p>
            <a:p>
              <a:endParaRPr lang="sk-SK" dirty="0"/>
            </a:p>
            <a:p>
              <a:r>
                <a:rPr lang="sk-SK" dirty="0" smtClean="0"/>
                <a:t>Neptún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16847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sk-SK" sz="3600" dirty="0" smtClean="0">
                <a:solidFill>
                  <a:srgbClr val="FF0000"/>
                </a:solidFill>
              </a:rPr>
              <a:t>Ovládnutie Stredomoria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908720"/>
            <a:ext cx="8964488" cy="5832648"/>
          </a:xfrm>
        </p:spPr>
        <p:txBody>
          <a:bodyPr/>
          <a:lstStyle/>
          <a:p>
            <a:r>
              <a:rPr lang="sk-SK" sz="2400" dirty="0" smtClean="0"/>
              <a:t>Po expanzii v </a:t>
            </a:r>
            <a:r>
              <a:rPr lang="sk-SK" sz="2400" dirty="0" err="1" smtClean="0"/>
              <a:t>Itálii</a:t>
            </a:r>
            <a:r>
              <a:rPr lang="sk-SK" sz="2400" dirty="0" smtClean="0"/>
              <a:t> nasledovala expanzia do Stredomoria. Najväčším konkurentom Ríma v Stredomorí bolo</a:t>
            </a:r>
            <a:r>
              <a:rPr lang="sk-SK" sz="2400" dirty="0" smtClean="0">
                <a:solidFill>
                  <a:srgbClr val="FF0000"/>
                </a:solidFill>
              </a:rPr>
              <a:t> Kartágo. </a:t>
            </a:r>
          </a:p>
          <a:p>
            <a:endParaRPr lang="sk-SK" sz="1800" dirty="0" smtClean="0"/>
          </a:p>
          <a:p>
            <a:r>
              <a:rPr lang="sk-SK" sz="2400" dirty="0" smtClean="0"/>
              <a:t>Približne od roku 400 Kartágo bojovalo s Grékmi o nadvládu nad Stredomorím.</a:t>
            </a:r>
          </a:p>
          <a:p>
            <a:endParaRPr lang="sk-SK" sz="1800" dirty="0" smtClean="0"/>
          </a:p>
          <a:p>
            <a:r>
              <a:rPr lang="sk-SK" sz="2400" dirty="0" smtClean="0"/>
              <a:t>Rimania spočiatku s Kartágom spolupracovali no roku 272 došlo k sporu.</a:t>
            </a:r>
          </a:p>
          <a:p>
            <a:endParaRPr lang="sk-SK" sz="1800" dirty="0" smtClean="0"/>
          </a:p>
          <a:p>
            <a:r>
              <a:rPr lang="sk-SK" sz="2400" dirty="0" smtClean="0"/>
              <a:t>Po obsadení </a:t>
            </a:r>
            <a:r>
              <a:rPr lang="sk-SK" sz="2400" dirty="0" err="1" smtClean="0"/>
              <a:t>Messini</a:t>
            </a:r>
            <a:r>
              <a:rPr lang="sk-SK" sz="2400" dirty="0" smtClean="0"/>
              <a:t> Kartágom a následne jeho opustením vyhlásilo Kartágo Rímu vojnu – tzv. </a:t>
            </a:r>
            <a:r>
              <a:rPr lang="sk-SK" sz="2400" dirty="0" err="1" smtClean="0">
                <a:solidFill>
                  <a:srgbClr val="FF0000"/>
                </a:solidFill>
              </a:rPr>
              <a:t>Púnske</a:t>
            </a:r>
            <a:r>
              <a:rPr lang="sk-SK" sz="2400" dirty="0" smtClean="0">
                <a:solidFill>
                  <a:srgbClr val="FF0000"/>
                </a:solidFill>
              </a:rPr>
              <a:t> vojny.</a:t>
            </a:r>
          </a:p>
          <a:p>
            <a:endParaRPr lang="sk-SK" sz="1800" dirty="0"/>
          </a:p>
          <a:p>
            <a:r>
              <a:rPr lang="sk-SK" sz="2400" dirty="0" smtClean="0"/>
              <a:t>Prvá </a:t>
            </a:r>
            <a:r>
              <a:rPr lang="sk-SK" sz="2400" dirty="0" err="1" smtClean="0"/>
              <a:t>púnska</a:t>
            </a:r>
            <a:r>
              <a:rPr lang="sk-SK" sz="2400" dirty="0" smtClean="0"/>
              <a:t> vojna (264 – 241), v ktorej išlo o ovládnutie Sicílie, sa skončila víťazstvom Ríma.. Rím ovládol </a:t>
            </a:r>
            <a:r>
              <a:rPr lang="sk-SK" sz="2400" dirty="0" err="1" smtClean="0"/>
              <a:t>stredomorie</a:t>
            </a:r>
            <a:r>
              <a:rPr lang="sk-SK" sz="2400" dirty="0" smtClean="0"/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74228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404664"/>
            <a:ext cx="8964488" cy="6453336"/>
          </a:xfrm>
        </p:spPr>
        <p:txBody>
          <a:bodyPr/>
          <a:lstStyle/>
          <a:p>
            <a:r>
              <a:rPr lang="sk-SK" sz="2400" dirty="0" smtClean="0">
                <a:solidFill>
                  <a:srgbClr val="FF0000"/>
                </a:solidFill>
              </a:rPr>
              <a:t>Druhá </a:t>
            </a:r>
            <a:r>
              <a:rPr lang="sk-SK" sz="2400" dirty="0" err="1" smtClean="0">
                <a:solidFill>
                  <a:srgbClr val="FF0000"/>
                </a:solidFill>
              </a:rPr>
              <a:t>púnska</a:t>
            </a:r>
            <a:r>
              <a:rPr lang="sk-SK" sz="2400" dirty="0" smtClean="0">
                <a:solidFill>
                  <a:srgbClr val="FF0000"/>
                </a:solidFill>
              </a:rPr>
              <a:t> vojna </a:t>
            </a:r>
            <a:r>
              <a:rPr lang="sk-SK" sz="2400" dirty="0" smtClean="0"/>
              <a:t>(218 – 202)</a:t>
            </a:r>
          </a:p>
          <a:p>
            <a:r>
              <a:rPr lang="sk-SK" sz="2400" dirty="0" smtClean="0"/>
              <a:t>Vodca </a:t>
            </a:r>
            <a:r>
              <a:rPr lang="sk-SK" sz="2400" dirty="0" err="1" smtClean="0"/>
              <a:t>Kartágijcov</a:t>
            </a:r>
            <a:r>
              <a:rPr lang="sk-SK" sz="2400" dirty="0" smtClean="0"/>
              <a:t> </a:t>
            </a:r>
            <a:r>
              <a:rPr lang="sk-SK" sz="2400" dirty="0" err="1" smtClean="0">
                <a:solidFill>
                  <a:srgbClr val="FF0000"/>
                </a:solidFill>
              </a:rPr>
              <a:t>Hamilkas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err="1" smtClean="0">
                <a:solidFill>
                  <a:srgbClr val="FF0000"/>
                </a:solidFill>
              </a:rPr>
              <a:t>Barkas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smtClean="0"/>
              <a:t>založil v  Hispánii (Španielsko) provinciu a vybudoval tam mesto </a:t>
            </a:r>
            <a:r>
              <a:rPr lang="sk-SK" sz="2400" dirty="0" smtClean="0">
                <a:solidFill>
                  <a:srgbClr val="FF0000"/>
                </a:solidFill>
              </a:rPr>
              <a:t>Nové Kartágo</a:t>
            </a:r>
            <a:r>
              <a:rPr lang="sk-SK" sz="2400" dirty="0" smtClean="0"/>
              <a:t>. Takto sa dostal  s Rímom, ktorý mal o Hispániu záujem.</a:t>
            </a:r>
          </a:p>
          <a:p>
            <a:r>
              <a:rPr lang="sk-SK" sz="2400" dirty="0" smtClean="0"/>
              <a:t> Začala sa roku 218, keď sa </a:t>
            </a:r>
            <a:r>
              <a:rPr lang="sk-SK" sz="2400" dirty="0" err="1" smtClean="0"/>
              <a:t>Hannibal</a:t>
            </a:r>
            <a:r>
              <a:rPr lang="sk-SK" sz="2400" dirty="0" smtClean="0"/>
              <a:t> (syn) vypravil s časťou </a:t>
            </a:r>
            <a:r>
              <a:rPr lang="sk-SK" sz="2400" dirty="0" err="1" smtClean="0"/>
              <a:t>kartágijského</a:t>
            </a:r>
            <a:r>
              <a:rPr lang="sk-SK" sz="2400" dirty="0" smtClean="0"/>
              <a:t> vojska z Hispánie cez Alpy do </a:t>
            </a:r>
            <a:r>
              <a:rPr lang="sk-SK" sz="2400" dirty="0" err="1" smtClean="0"/>
              <a:t>Itálie</a:t>
            </a:r>
            <a:r>
              <a:rPr lang="sk-SK" sz="2400" dirty="0" smtClean="0"/>
              <a:t> a Rím naopak poslal časť svojho vojska do Hispánie (aj do dnešného Francúzska, ale toto vojsko nestihlo zastaviť </a:t>
            </a:r>
            <a:r>
              <a:rPr lang="sk-SK" sz="2400" dirty="0" err="1" smtClean="0"/>
              <a:t>Hannibala</a:t>
            </a:r>
            <a:r>
              <a:rPr lang="sk-SK" sz="2400" dirty="0" smtClean="0"/>
              <a:t>). </a:t>
            </a:r>
          </a:p>
          <a:p>
            <a:endParaRPr lang="sk-SK" sz="1800" dirty="0" smtClean="0"/>
          </a:p>
          <a:p>
            <a:r>
              <a:rPr lang="sk-SK" sz="2400" dirty="0" smtClean="0"/>
              <a:t>K </a:t>
            </a:r>
            <a:r>
              <a:rPr lang="sk-SK" sz="2400" dirty="0" err="1" smtClean="0"/>
              <a:t>Hannibalovi</a:t>
            </a:r>
            <a:r>
              <a:rPr lang="sk-SK" sz="2400" dirty="0" smtClean="0"/>
              <a:t> sa pridali Galovia a s obrovskými stratami prešli cez Alpy a roku 216 boli vydesení Rimania drvivo porazení              v bitke pri </a:t>
            </a:r>
            <a:r>
              <a:rPr lang="sk-SK" sz="2400" dirty="0" err="1" smtClean="0"/>
              <a:t>Kannách</a:t>
            </a:r>
            <a:r>
              <a:rPr lang="sk-SK" sz="2400" dirty="0" smtClean="0"/>
              <a:t>. </a:t>
            </a:r>
          </a:p>
        </p:txBody>
      </p:sp>
      <p:grpSp>
        <p:nvGrpSpPr>
          <p:cNvPr id="7" name="Skupina 6"/>
          <p:cNvGrpSpPr/>
          <p:nvPr/>
        </p:nvGrpSpPr>
        <p:grpSpPr>
          <a:xfrm>
            <a:off x="5580112" y="5517232"/>
            <a:ext cx="2985932" cy="1201316"/>
            <a:chOff x="4355976" y="3501008"/>
            <a:chExt cx="4210068" cy="3217540"/>
          </a:xfrm>
        </p:grpSpPr>
        <p:pic>
          <p:nvPicPr>
            <p:cNvPr id="5" name="Obrázok 7" descr="218 p n l druhá púnska vojna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501008"/>
              <a:ext cx="4210068" cy="32175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BlokTextu 32"/>
            <p:cNvSpPr txBox="1">
              <a:spLocks noChangeArrowheads="1"/>
            </p:cNvSpPr>
            <p:nvPr/>
          </p:nvSpPr>
          <p:spPr bwMode="auto">
            <a:xfrm>
              <a:off x="5868144" y="6216013"/>
              <a:ext cx="15716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k-SK" altLang="sk-SK" dirty="0" smtClean="0"/>
                <a:t>r.218 </a:t>
              </a:r>
              <a:r>
                <a:rPr lang="sk-SK" altLang="sk-SK" dirty="0" err="1"/>
                <a:t>p.n.l</a:t>
              </a:r>
              <a:r>
                <a:rPr lang="sk-SK" altLang="sk-SK" dirty="0"/>
                <a:t>. </a:t>
              </a:r>
              <a:endParaRPr lang="sk-SK" altLang="sk-SK" sz="2400" dirty="0"/>
            </a:p>
          </p:txBody>
        </p:sp>
      </p:grpSp>
      <p:pic>
        <p:nvPicPr>
          <p:cNvPr id="8" name="Obrázo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806534"/>
            <a:ext cx="1572713" cy="8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11651</TotalTime>
  <Words>1387</Words>
  <Application>Microsoft Office PowerPoint</Application>
  <PresentationFormat>Prezentácia na obrazovke (4:3)</PresentationFormat>
  <Paragraphs>123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Diseño predeterminado</vt:lpstr>
      <vt:lpstr>Kríza rímskej republiky a cisárstvo</vt:lpstr>
      <vt:lpstr>Rímska republika</vt:lpstr>
      <vt:lpstr>Rímska republika</vt:lpstr>
      <vt:lpstr>Obyvateľstvo </vt:lpstr>
      <vt:lpstr>Prezentácia programu PowerPoint</vt:lpstr>
      <vt:lpstr>Vznik ríše</vt:lpstr>
      <vt:lpstr>Prezentácia programu PowerPoint</vt:lpstr>
      <vt:lpstr>Ovládnutie Stredomoria</vt:lpstr>
      <vt:lpstr>Prezentácia programu PowerPoint</vt:lpstr>
      <vt:lpstr>Prezentácia programu PowerPoint</vt:lpstr>
      <vt:lpstr>Prezentácia programu PowerPoint</vt:lpstr>
      <vt:lpstr>Kríza  Rímskej republiky</vt:lpstr>
      <vt:lpstr>Občianske vojny</vt:lpstr>
      <vt:lpstr>Gaius Július Cézar</vt:lpstr>
      <vt:lpstr>Prezentácia programu PowerPoint</vt:lpstr>
      <vt:lpstr>Prezentácia programu PowerPoint</vt:lpstr>
      <vt:lpstr>Prezentácia programu PowerPoint</vt:lpstr>
      <vt:lpstr>Gaius Július Caesar</vt:lpstr>
      <vt:lpstr>Prezentácia programu PowerPoint</vt:lpstr>
      <vt:lpstr>Prezentácia programu PowerPoint</vt:lpstr>
      <vt:lpstr>Ďakujem za pozornosť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Raduz</cp:lastModifiedBy>
  <cp:revision>710</cp:revision>
  <dcterms:created xsi:type="dcterms:W3CDTF">2010-05-23T14:28:12Z</dcterms:created>
  <dcterms:modified xsi:type="dcterms:W3CDTF">2020-11-04T07:18:52Z</dcterms:modified>
</cp:coreProperties>
</file>