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E6C"/>
    <a:srgbClr val="1FB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8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E72E-F5DF-4E5D-BF9C-2163B48C5C38}" type="datetimeFigureOut">
              <a:rPr lang="sk-SK" smtClean="0"/>
              <a:t>3.12.2018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CD6D-E525-484D-8C39-3D2067D2109A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4032447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SYNONYMÁ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a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ANTONYMÁ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>
            <a:normAutofit/>
          </a:bodyPr>
          <a:lstStyle/>
          <a:p>
            <a:r>
              <a:rPr lang="sk-SK" sz="2400" dirty="0" smtClean="0"/>
              <a:t>Mgr. Marta </a:t>
            </a:r>
            <a:r>
              <a:rPr lang="sk-SK" sz="2400" dirty="0" err="1" smtClean="0"/>
              <a:t>Valkovičová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92364"/>
            <a:ext cx="918071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Batang" pitchFamily="18" charset="-127"/>
                <a:cs typeface="Arial" pitchFamily="34" charset="0"/>
              </a:rPr>
              <a:t>Synonymá</a:t>
            </a:r>
            <a:endParaRPr kumimoji="0" lang="sk-SK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♣</a:t>
            </a:r>
            <a:r>
              <a:rPr kumimoji="0" lang="sk-SK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slová s </a:t>
            </a:r>
            <a:r>
              <a:rPr kumimoji="0" lang="sk-SK" sz="40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podobným</a:t>
            </a:r>
            <a:r>
              <a:rPr kumimoji="0" lang="sk-SK" sz="4000" b="0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alebo </a:t>
            </a:r>
            <a:r>
              <a:rPr kumimoji="0" lang="sk-SK" sz="40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rovnakým</a:t>
            </a:r>
            <a:r>
              <a:rPr kumimoji="0" lang="sk-SK" sz="4000" b="0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významom</a:t>
            </a:r>
            <a:r>
              <a:rPr kumimoji="0" lang="sk-SK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sk-SK" sz="4000" b="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rozlične</a:t>
            </a:r>
            <a:r>
              <a:rPr kumimoji="0" lang="sk-SK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pomenúvajú jeden jav. </a:t>
            </a: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Nazývame ich aj </a:t>
            </a:r>
            <a:r>
              <a:rPr kumimoji="0" lang="sk-SK" sz="3200" b="0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rovnoznačné slová</a:t>
            </a: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Nájdeme ich v Malom synonymickom slovníku, v Synonymickom slovníku slovenčiny.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AutoShape 3" descr="Výsledok vyh&amp;lcaron;adávania obrázkov pre dopyt malý synonymický slovní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9" name="AutoShape 5" descr="Výsledok vyh&amp;lcaron;adávania obrázkov pre dopyt malý synonymický slovní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1" name="AutoShape 7" descr="Výsledok vyh&amp;lcaron;adávania obrázkov pre dopyt malý synonymický slovní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3" name="AutoShape 9" descr="Výsledok vyh&amp;lcaron;adávania obrázkov pre dopyt malý synonymický slovní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5" name="Picture 11" descr="http://www.knihyzaeuro.sk/image/76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1944216" cy="2879229"/>
          </a:xfrm>
          <a:prstGeom prst="rect">
            <a:avLst/>
          </a:prstGeom>
          <a:noFill/>
        </p:spPr>
      </p:pic>
      <p:pic>
        <p:nvPicPr>
          <p:cNvPr id="1037" name="Picture 13" descr="http://www.olejar.eu/tm01/23164_f_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89040"/>
            <a:ext cx="1800200" cy="2880320"/>
          </a:xfrm>
          <a:prstGeom prst="rect">
            <a:avLst/>
          </a:prstGeom>
          <a:noFill/>
        </p:spPr>
      </p:pic>
      <p:pic>
        <p:nvPicPr>
          <p:cNvPr id="1039" name="Picture 15" descr="https://www.veda.sav.sk/system/VEDA/Book/images/155/large/210e3b160c355818509425b9d9e9fd3ea2e287f2c43a13e5be8817140db0b9e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717032"/>
            <a:ext cx="1905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kreativnepero.sk/wp-content/uploads/2014/11/sss-jedn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568952" cy="5328592"/>
          </a:xfrm>
          <a:prstGeom prst="rect">
            <a:avLst/>
          </a:prstGeom>
          <a:noFill/>
        </p:spPr>
      </p:pic>
      <p:sp>
        <p:nvSpPr>
          <p:cNvPr id="3" name="BlokTextu 2"/>
          <p:cNvSpPr txBox="1"/>
          <p:nvPr/>
        </p:nvSpPr>
        <p:spPr>
          <a:xfrm>
            <a:off x="611560" y="602128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http://</a:t>
            </a:r>
            <a:r>
              <a:rPr lang="sk-SK" sz="2800" dirty="0" err="1" smtClean="0"/>
              <a:t>slovniky.juls.savba.sk</a:t>
            </a:r>
            <a:r>
              <a:rPr lang="sk-SK" sz="2800" dirty="0" smtClean="0"/>
              <a:t>/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5832648"/>
          </a:xfrm>
        </p:spPr>
        <p:txBody>
          <a:bodyPr>
            <a:normAutofit fontScale="90000"/>
          </a:bodyPr>
          <a:lstStyle/>
          <a:p>
            <a:pPr algn="l"/>
            <a:r>
              <a:rPr lang="sk-SK" dirty="0" smtClean="0">
                <a:solidFill>
                  <a:srgbClr val="002060"/>
                </a:solidFill>
              </a:rPr>
              <a:t>              Synonymá môžu </a:t>
            </a:r>
            <a:r>
              <a:rPr lang="sk-SK" dirty="0">
                <a:solidFill>
                  <a:srgbClr val="002060"/>
                </a:solidFill>
              </a:rPr>
              <a:t>tvoriť :</a:t>
            </a:r>
            <a:br>
              <a:rPr lang="sk-SK" dirty="0">
                <a:solidFill>
                  <a:srgbClr val="002060"/>
                </a:solidFill>
              </a:rPr>
            </a:br>
            <a:r>
              <a:rPr lang="sk-SK" dirty="0">
                <a:solidFill>
                  <a:srgbClr val="002060"/>
                </a:solidFill>
              </a:rPr>
              <a:t>♣ ♣    </a:t>
            </a:r>
            <a:r>
              <a:rPr lang="sk-SK" b="1" dirty="0">
                <a:solidFill>
                  <a:srgbClr val="002060"/>
                </a:solidFill>
              </a:rPr>
              <a:t>synonymické </a:t>
            </a:r>
            <a:r>
              <a:rPr lang="sk-SK" b="1" dirty="0" smtClean="0">
                <a:solidFill>
                  <a:srgbClr val="002060"/>
                </a:solidFill>
              </a:rPr>
              <a:t>dvojice</a:t>
            </a:r>
            <a:r>
              <a:rPr lang="sk-SK" dirty="0" smtClean="0">
                <a:solidFill>
                  <a:srgbClr val="002060"/>
                </a:solidFill>
              </a:rPr>
              <a:t>:</a:t>
            </a:r>
            <a:br>
              <a:rPr lang="sk-SK" dirty="0" smtClean="0">
                <a:solidFill>
                  <a:srgbClr val="002060"/>
                </a:solidFill>
              </a:rPr>
            </a:br>
            <a:r>
              <a:rPr lang="sk-SK" dirty="0" smtClean="0">
                <a:solidFill>
                  <a:srgbClr val="002060"/>
                </a:solidFill>
              </a:rPr>
              <a:t>           švárna </a:t>
            </a:r>
            <a:r>
              <a:rPr lang="sk-SK" dirty="0">
                <a:solidFill>
                  <a:srgbClr val="002060"/>
                </a:solidFill>
              </a:rPr>
              <a:t>– rúča, šašo – klaun, </a:t>
            </a:r>
            <a:br>
              <a:rPr lang="sk-SK" dirty="0">
                <a:solidFill>
                  <a:srgbClr val="002060"/>
                </a:solidFill>
              </a:rPr>
            </a:br>
            <a:r>
              <a:rPr lang="sk-SK" dirty="0" smtClean="0">
                <a:solidFill>
                  <a:srgbClr val="002060"/>
                </a:solidFill>
              </a:rPr>
              <a:t>           kosiť </a:t>
            </a:r>
            <a:r>
              <a:rPr lang="sk-SK" dirty="0">
                <a:solidFill>
                  <a:srgbClr val="002060"/>
                </a:solidFill>
              </a:rPr>
              <a:t>– </a:t>
            </a:r>
            <a:r>
              <a:rPr lang="sk-SK" dirty="0" smtClean="0">
                <a:solidFill>
                  <a:srgbClr val="002060"/>
                </a:solidFill>
              </a:rPr>
              <a:t>žať  </a:t>
            </a:r>
            <a:br>
              <a:rPr lang="sk-SK" dirty="0" smtClean="0">
                <a:solidFill>
                  <a:srgbClr val="002060"/>
                </a:solidFill>
              </a:rPr>
            </a:br>
            <a:r>
              <a:rPr lang="sk-SK" sz="3600" dirty="0" smtClean="0">
                <a:solidFill>
                  <a:srgbClr val="002060"/>
                </a:solidFill>
              </a:rPr>
              <a:t>alebo</a:t>
            </a:r>
            <a:r>
              <a:rPr lang="sk-SK" dirty="0" smtClean="0">
                <a:solidFill>
                  <a:srgbClr val="002060"/>
                </a:solidFill>
              </a:rPr>
              <a:t> </a:t>
            </a:r>
            <a:br>
              <a:rPr lang="sk-SK" dirty="0" smtClean="0">
                <a:solidFill>
                  <a:srgbClr val="002060"/>
                </a:solidFill>
              </a:rPr>
            </a:br>
            <a:r>
              <a:rPr lang="sk-SK" dirty="0" smtClean="0">
                <a:solidFill>
                  <a:srgbClr val="002060"/>
                </a:solidFill>
              </a:rPr>
              <a:t>♣♣ </a:t>
            </a:r>
            <a:r>
              <a:rPr lang="sk-SK" dirty="0">
                <a:solidFill>
                  <a:srgbClr val="002060"/>
                </a:solidFill>
              </a:rPr>
              <a:t>♣  </a:t>
            </a:r>
            <a:r>
              <a:rPr lang="sk-SK" b="1" dirty="0">
                <a:solidFill>
                  <a:srgbClr val="002060"/>
                </a:solidFill>
              </a:rPr>
              <a:t>synonymické </a:t>
            </a:r>
            <a:r>
              <a:rPr lang="sk-SK" b="1" dirty="0" smtClean="0">
                <a:solidFill>
                  <a:srgbClr val="002060"/>
                </a:solidFill>
              </a:rPr>
              <a:t>rady:</a:t>
            </a:r>
            <a:r>
              <a:rPr lang="sk-SK" dirty="0" smtClean="0">
                <a:solidFill>
                  <a:srgbClr val="002060"/>
                </a:solidFill>
              </a:rPr>
              <a:t> </a:t>
            </a:r>
            <a:br>
              <a:rPr lang="sk-SK" dirty="0" smtClean="0">
                <a:solidFill>
                  <a:srgbClr val="002060"/>
                </a:solidFill>
              </a:rPr>
            </a:br>
            <a:r>
              <a:rPr lang="sk-SK" dirty="0" smtClean="0">
                <a:solidFill>
                  <a:srgbClr val="002060"/>
                </a:solidFill>
              </a:rPr>
              <a:t>            pekný </a:t>
            </a:r>
            <a:r>
              <a:rPr lang="sk-SK" dirty="0">
                <a:solidFill>
                  <a:srgbClr val="002060"/>
                </a:solidFill>
              </a:rPr>
              <a:t>– krásny – </a:t>
            </a:r>
            <a:r>
              <a:rPr lang="sk-SK" dirty="0" smtClean="0">
                <a:solidFill>
                  <a:srgbClr val="002060"/>
                </a:solidFill>
              </a:rPr>
              <a:t>nádherný </a:t>
            </a:r>
            <a:br>
              <a:rPr lang="sk-SK" dirty="0" smtClean="0">
                <a:solidFill>
                  <a:srgbClr val="002060"/>
                </a:solidFill>
              </a:rPr>
            </a:br>
            <a:r>
              <a:rPr lang="sk-SK" dirty="0" smtClean="0">
                <a:solidFill>
                  <a:srgbClr val="002060"/>
                </a:solidFill>
              </a:rPr>
              <a:t>            krik </a:t>
            </a:r>
            <a:r>
              <a:rPr lang="sk-SK" dirty="0">
                <a:solidFill>
                  <a:srgbClr val="002060"/>
                </a:solidFill>
              </a:rPr>
              <a:t>– vresk – vreskot – </a:t>
            </a:r>
            <a:r>
              <a:rPr lang="sk-SK" dirty="0" smtClean="0">
                <a:solidFill>
                  <a:srgbClr val="002060"/>
                </a:solidFill>
              </a:rPr>
              <a:t>rev </a:t>
            </a:r>
            <a:br>
              <a:rPr lang="sk-SK" dirty="0" smtClean="0">
                <a:solidFill>
                  <a:srgbClr val="002060"/>
                </a:solidFill>
              </a:rPr>
            </a:br>
            <a:r>
              <a:rPr lang="sk-SK" dirty="0" smtClean="0">
                <a:solidFill>
                  <a:srgbClr val="002060"/>
                </a:solidFill>
              </a:rPr>
              <a:t>            plakať </a:t>
            </a:r>
            <a:r>
              <a:rPr lang="sk-SK" dirty="0">
                <a:solidFill>
                  <a:srgbClr val="002060"/>
                </a:solidFill>
              </a:rPr>
              <a:t>– nariekať – </a:t>
            </a:r>
            <a:r>
              <a:rPr lang="sk-SK" dirty="0" smtClean="0">
                <a:solidFill>
                  <a:srgbClr val="002060"/>
                </a:solidFill>
              </a:rPr>
              <a:t>bedákať </a:t>
            </a:r>
            <a:r>
              <a:rPr lang="sk-SK" dirty="0"/>
              <a:t/>
            </a:r>
            <a:br>
              <a:rPr lang="sk-SK" dirty="0"/>
            </a:br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39552" y="200616"/>
            <a:ext cx="820891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4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Synonymá </a:t>
            </a: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musia byť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40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rovnakého slovného druhu.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4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hora – les </a:t>
            </a: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= podstatné mená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hnevať – zlostiť – zúriť </a:t>
            </a: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= slovesá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                                                                      </a:t>
            </a: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studený – ľadový – treskúci </a:t>
            </a: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= prídavné                                  mená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rovno – priamo </a:t>
            </a: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= príslovky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39552" y="476673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</a:rPr>
              <a:t>Vyber z ponuky slov významovo blízke slová a utvor synonymické dvojice. </a:t>
            </a:r>
            <a:r>
              <a:rPr lang="sk-SK" sz="2400" dirty="0"/>
              <a:t>Vzor: neha – nežnosť = </a:t>
            </a:r>
            <a:r>
              <a:rPr lang="sk-SK" sz="2400" dirty="0" err="1"/>
              <a:t>podst</a:t>
            </a:r>
            <a:r>
              <a:rPr lang="sk-SK" sz="2400" dirty="0"/>
              <a:t>. mená</a:t>
            </a: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0" y="1484784"/>
            <a:ext cx="9144000" cy="5373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1560" y="1556792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i="1" dirty="0" smtClean="0">
                <a:solidFill>
                  <a:srgbClr val="002060"/>
                </a:solidFill>
              </a:rPr>
              <a:t>nádherný</a:t>
            </a:r>
            <a:r>
              <a:rPr lang="sk-SK" sz="3600" dirty="0" smtClean="0">
                <a:solidFill>
                  <a:srgbClr val="002060"/>
                </a:solidFill>
              </a:rPr>
              <a:t>  </a:t>
            </a:r>
            <a:r>
              <a:rPr lang="sk-SK" sz="3600" i="1" dirty="0" smtClean="0">
                <a:solidFill>
                  <a:srgbClr val="002060"/>
                </a:solidFill>
              </a:rPr>
              <a:t>tárať  jazyk vtip  umlčať   </a:t>
            </a:r>
            <a:r>
              <a:rPr lang="sk-SK" sz="3600" i="1" dirty="0">
                <a:solidFill>
                  <a:srgbClr val="002060"/>
                </a:solidFill>
              </a:rPr>
              <a:t>trepať  </a:t>
            </a:r>
            <a:r>
              <a:rPr lang="sk-SK" sz="3600" i="1" dirty="0" smtClean="0">
                <a:solidFill>
                  <a:srgbClr val="002060"/>
                </a:solidFill>
              </a:rPr>
              <a:t> rýpať jazykový  vtipkovať  zavrieť    otvoriť    prekrásny   </a:t>
            </a:r>
            <a:r>
              <a:rPr lang="sk-SK" sz="3600" i="1" dirty="0">
                <a:solidFill>
                  <a:srgbClr val="002060"/>
                </a:solidFill>
              </a:rPr>
              <a:t>figliar  </a:t>
            </a:r>
            <a:r>
              <a:rPr lang="sk-SK" sz="3600" i="1" dirty="0" smtClean="0">
                <a:solidFill>
                  <a:srgbClr val="002060"/>
                </a:solidFill>
              </a:rPr>
              <a:t> </a:t>
            </a:r>
            <a:r>
              <a:rPr lang="sk-SK" sz="3600" i="1" dirty="0">
                <a:solidFill>
                  <a:srgbClr val="002060"/>
                </a:solidFill>
              </a:rPr>
              <a:t>prinútiť    neúprimný      falošný     klamstvo    vtipkár  </a:t>
            </a:r>
            <a:r>
              <a:rPr lang="sk-SK" sz="3600" i="1" dirty="0" smtClean="0">
                <a:solidFill>
                  <a:srgbClr val="002060"/>
                </a:solidFill>
              </a:rPr>
              <a:t>čušať   škára    </a:t>
            </a:r>
            <a:r>
              <a:rPr lang="sk-SK" sz="3600" i="1" dirty="0">
                <a:solidFill>
                  <a:srgbClr val="002060"/>
                </a:solidFill>
              </a:rPr>
              <a:t>štrbina </a:t>
            </a:r>
            <a:r>
              <a:rPr lang="sk-SK" sz="3600" i="1" dirty="0" smtClean="0">
                <a:solidFill>
                  <a:srgbClr val="002060"/>
                </a:solidFill>
              </a:rPr>
              <a:t> falošnosť  vyštrbený   </a:t>
            </a:r>
            <a:r>
              <a:rPr lang="sk-SK" sz="3600" i="1" dirty="0">
                <a:solidFill>
                  <a:srgbClr val="002060"/>
                </a:solidFill>
              </a:rPr>
              <a:t>drahý </a:t>
            </a:r>
            <a:r>
              <a:rPr lang="sk-SK" sz="3600" i="1" dirty="0" smtClean="0">
                <a:solidFill>
                  <a:srgbClr val="002060"/>
                </a:solidFill>
              </a:rPr>
              <a:t> laba milovaný  </a:t>
            </a:r>
            <a:r>
              <a:rPr lang="sk-SK" sz="3600" i="1" dirty="0">
                <a:solidFill>
                  <a:srgbClr val="002060"/>
                </a:solidFill>
              </a:rPr>
              <a:t>priateľský  </a:t>
            </a:r>
            <a:r>
              <a:rPr lang="sk-SK" sz="3600" i="1" dirty="0" smtClean="0">
                <a:solidFill>
                  <a:srgbClr val="002060"/>
                </a:solidFill>
              </a:rPr>
              <a:t>srdečný    </a:t>
            </a:r>
            <a:r>
              <a:rPr lang="sk-SK" sz="3600" i="1" dirty="0">
                <a:solidFill>
                  <a:srgbClr val="002060"/>
                </a:solidFill>
              </a:rPr>
              <a:t>lacno </a:t>
            </a:r>
            <a:r>
              <a:rPr lang="sk-SK" sz="3600" i="1" dirty="0" smtClean="0">
                <a:solidFill>
                  <a:srgbClr val="002060"/>
                </a:solidFill>
              </a:rPr>
              <a:t> </a:t>
            </a:r>
            <a:r>
              <a:rPr lang="sk-SK" sz="3600" i="1" dirty="0">
                <a:solidFill>
                  <a:srgbClr val="002060"/>
                </a:solidFill>
              </a:rPr>
              <a:t>lož  </a:t>
            </a:r>
            <a:r>
              <a:rPr lang="sk-SK" sz="3600" i="1" dirty="0" smtClean="0">
                <a:solidFill>
                  <a:srgbClr val="002060"/>
                </a:solidFill>
              </a:rPr>
              <a:t>draho  </a:t>
            </a:r>
            <a:r>
              <a:rPr lang="sk-SK" sz="3600" i="1" dirty="0">
                <a:solidFill>
                  <a:srgbClr val="002060"/>
                </a:solidFill>
              </a:rPr>
              <a:t>srdce </a:t>
            </a:r>
            <a:r>
              <a:rPr lang="sk-SK" sz="3600" i="1" dirty="0" smtClean="0">
                <a:solidFill>
                  <a:srgbClr val="002060"/>
                </a:solidFill>
              </a:rPr>
              <a:t> </a:t>
            </a:r>
            <a:r>
              <a:rPr lang="sk-SK" sz="3600" i="1" dirty="0">
                <a:solidFill>
                  <a:srgbClr val="002060"/>
                </a:solidFill>
              </a:rPr>
              <a:t>priateľ </a:t>
            </a:r>
            <a:r>
              <a:rPr lang="sk-SK" sz="3600" i="1" dirty="0" smtClean="0">
                <a:solidFill>
                  <a:srgbClr val="002060"/>
                </a:solidFill>
              </a:rPr>
              <a:t> </a:t>
            </a:r>
            <a:r>
              <a:rPr lang="sk-SK" sz="3600" i="1" dirty="0">
                <a:solidFill>
                  <a:srgbClr val="002060"/>
                </a:solidFill>
              </a:rPr>
              <a:t>priateliť sa </a:t>
            </a:r>
            <a:r>
              <a:rPr lang="sk-SK" sz="3600" i="1" dirty="0" smtClean="0">
                <a:solidFill>
                  <a:srgbClr val="002060"/>
                </a:solidFill>
              </a:rPr>
              <a:t> roztopaš </a:t>
            </a:r>
            <a:r>
              <a:rPr lang="sk-SK" sz="3600" i="1" dirty="0">
                <a:solidFill>
                  <a:srgbClr val="002060"/>
                </a:solidFill>
              </a:rPr>
              <a:t>ľahučko  </a:t>
            </a:r>
            <a:r>
              <a:rPr lang="sk-SK" sz="3600" i="1" dirty="0" smtClean="0">
                <a:solidFill>
                  <a:srgbClr val="002060"/>
                </a:solidFill>
              </a:rPr>
              <a:t>ľahunko   </a:t>
            </a:r>
            <a:r>
              <a:rPr lang="sk-SK" sz="3600" i="1" dirty="0">
                <a:solidFill>
                  <a:srgbClr val="002060"/>
                </a:solidFill>
              </a:rPr>
              <a:t>samopaš </a:t>
            </a:r>
            <a:r>
              <a:rPr lang="sk-SK" sz="3600" i="1" dirty="0" smtClean="0">
                <a:solidFill>
                  <a:srgbClr val="002060"/>
                </a:solidFill>
              </a:rPr>
              <a:t>  </a:t>
            </a:r>
            <a:r>
              <a:rPr lang="sk-SK" sz="3600" i="1" dirty="0">
                <a:solidFill>
                  <a:srgbClr val="002060"/>
                </a:solidFill>
              </a:rPr>
              <a:t>fajn </a:t>
            </a:r>
            <a:r>
              <a:rPr lang="sk-SK" sz="3600" i="1" dirty="0" smtClean="0">
                <a:solidFill>
                  <a:srgbClr val="002060"/>
                </a:solidFill>
              </a:rPr>
              <a:t> </a:t>
            </a:r>
            <a:r>
              <a:rPr lang="sk-SK" sz="3600" i="1" dirty="0">
                <a:solidFill>
                  <a:srgbClr val="002060"/>
                </a:solidFill>
              </a:rPr>
              <a:t>príma </a:t>
            </a:r>
            <a:r>
              <a:rPr lang="sk-SK" sz="3600" i="1" dirty="0" smtClean="0">
                <a:solidFill>
                  <a:srgbClr val="002060"/>
                </a:solidFill>
              </a:rPr>
              <a:t> fajnový</a:t>
            </a:r>
            <a:r>
              <a:rPr lang="sk-SK" sz="3600" dirty="0" smtClean="0">
                <a:solidFill>
                  <a:srgbClr val="002060"/>
                </a:solidFill>
              </a:rPr>
              <a:t>  </a:t>
            </a:r>
            <a:r>
              <a:rPr lang="sk-SK" sz="3600" i="1" dirty="0">
                <a:solidFill>
                  <a:srgbClr val="002060"/>
                </a:solidFill>
              </a:rPr>
              <a:t>klaun</a:t>
            </a:r>
            <a:r>
              <a:rPr lang="sk-SK" sz="3600" dirty="0" smtClean="0">
                <a:solidFill>
                  <a:srgbClr val="002060"/>
                </a:solidFill>
              </a:rPr>
              <a:t> </a:t>
            </a:r>
            <a:r>
              <a:rPr lang="sk-SK" sz="3600" i="1" dirty="0" smtClean="0">
                <a:solidFill>
                  <a:srgbClr val="002060"/>
                </a:solidFill>
              </a:rPr>
              <a:t>tárať  </a:t>
            </a:r>
            <a:r>
              <a:rPr lang="sk-SK" sz="3600" i="1" dirty="0">
                <a:solidFill>
                  <a:srgbClr val="002060"/>
                </a:solidFill>
              </a:rPr>
              <a:t>reč  </a:t>
            </a:r>
            <a:r>
              <a:rPr lang="sk-SK" sz="3600" i="1" dirty="0" smtClean="0">
                <a:solidFill>
                  <a:srgbClr val="002060"/>
                </a:solidFill>
              </a:rPr>
              <a:t>žart  šašo  noha</a:t>
            </a:r>
            <a:endParaRPr lang="sk-SK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EE6C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3528" y="332656"/>
            <a:ext cx="835292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ANTONYMÁ (OPOZITÁ)</a:t>
            </a:r>
          </a:p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</a:p>
          <a:p>
            <a:pPr algn="ctr"/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sú  </a:t>
            </a:r>
            <a:r>
              <a:rPr lang="sk-SK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slová opačného </a:t>
            </a:r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významu.</a:t>
            </a:r>
            <a:r>
              <a:rPr lang="sk-SK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Dvojice </a:t>
            </a:r>
            <a:r>
              <a:rPr lang="sk-SK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slov, ktoré sú postavené proti sebe.</a:t>
            </a:r>
          </a:p>
        </p:txBody>
      </p:sp>
      <p:sp>
        <p:nvSpPr>
          <p:cNvPr id="19460" name="AutoShape 4" descr="Výsledok vyh&amp;lcaron;adávania obrázkov pre dopyt kreslená ma&amp;ccaron;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9462" name="Picture 6" descr="http://www.playground13.com/img/c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636913"/>
            <a:ext cx="2952328" cy="1872208"/>
          </a:xfrm>
          <a:prstGeom prst="rect">
            <a:avLst/>
          </a:prstGeom>
          <a:noFill/>
        </p:spPr>
      </p:pic>
      <p:pic>
        <p:nvPicPr>
          <p:cNvPr id="19464" name="Picture 8" descr="http://imageth.uloz.to/6/f/1/6f1c28f65828d1deded7df528270f315.640x3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564905"/>
            <a:ext cx="3312368" cy="1800199"/>
          </a:xfrm>
          <a:prstGeom prst="rect">
            <a:avLst/>
          </a:prstGeom>
          <a:noFill/>
        </p:spPr>
      </p:pic>
      <p:pic>
        <p:nvPicPr>
          <p:cNvPr id="19466" name="Picture 10" descr="Výsledok vyh&amp;lcaron;adávania obrázkov pre dopyt horúci &amp;ccaron;a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725144"/>
            <a:ext cx="2933700" cy="1562100"/>
          </a:xfrm>
          <a:prstGeom prst="rect">
            <a:avLst/>
          </a:prstGeom>
          <a:noFill/>
        </p:spPr>
      </p:pic>
      <p:pic>
        <p:nvPicPr>
          <p:cNvPr id="19468" name="Picture 12" descr="http://dab1nmslvvntp.cloudfront.net/wp-content/uploads/2012/05/1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581129"/>
            <a:ext cx="3384376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FB338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www.megamama.com.ua/images/detailed/96/%D0%9F%D1%80%D0%B8%D0%BD%D1%86%D0%B5%D1%81%D0%B0_Barbie_%D0%94%D0%B5%D0%BD%D1%8C_%D0%BD%D0%B0%D1%80%D0%BE%D0%B4%D0%B6%D0%B5%D0%BD%D0%BD%D1%8F_%28CFF47%292.jpg?t=14411321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88641"/>
            <a:ext cx="2160241" cy="2088232"/>
          </a:xfrm>
          <a:prstGeom prst="rect">
            <a:avLst/>
          </a:prstGeom>
          <a:noFill/>
        </p:spPr>
      </p:pic>
      <p:pic>
        <p:nvPicPr>
          <p:cNvPr id="20486" name="Picture 6" descr="http://i48.photobucket.com/albums/f220/johanka007/Animation%20Witches/car153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0"/>
            <a:ext cx="2857500" cy="2857500"/>
          </a:xfrm>
          <a:prstGeom prst="rect">
            <a:avLst/>
          </a:prstGeom>
          <a:noFill/>
        </p:spPr>
      </p:pic>
      <p:pic>
        <p:nvPicPr>
          <p:cNvPr id="20488" name="Picture 8" descr="De&amp;ncaron; a noc - elementárne predstavy o slnku, mesiaci a hviezd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869160"/>
            <a:ext cx="5715000" cy="1428750"/>
          </a:xfrm>
          <a:prstGeom prst="rect">
            <a:avLst/>
          </a:prstGeom>
          <a:noFill/>
        </p:spPr>
      </p:pic>
      <p:pic>
        <p:nvPicPr>
          <p:cNvPr id="20490" name="Picture 10" descr="https://upload.wikimedia.org/wikipedia/commons/thumb/a/ab/A_1b_-_Z%C3%A1kruta_v%C4%BEavo.png/120px-A_1b_-_Z%C3%A1kruta_v%C4%BEav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708920"/>
            <a:ext cx="2016224" cy="1512168"/>
          </a:xfrm>
          <a:prstGeom prst="rect">
            <a:avLst/>
          </a:prstGeom>
          <a:noFill/>
        </p:spPr>
      </p:pic>
      <p:pic>
        <p:nvPicPr>
          <p:cNvPr id="20492" name="Picture 12" descr="http://eshop.znacenie.sk/images/produkt/a128444077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2708920"/>
            <a:ext cx="2088232" cy="1656184"/>
          </a:xfrm>
          <a:prstGeom prst="rect">
            <a:avLst/>
          </a:prstGeom>
          <a:noFill/>
        </p:spPr>
      </p:pic>
      <p:pic>
        <p:nvPicPr>
          <p:cNvPr id="20494" name="Picture 14" descr="http://www.ekolen.sk/images/big_fav_icon_inver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188640"/>
            <a:ext cx="2343150" cy="2343151"/>
          </a:xfrm>
          <a:prstGeom prst="rect">
            <a:avLst/>
          </a:prstGeom>
          <a:noFill/>
        </p:spPr>
      </p:pic>
      <p:pic>
        <p:nvPicPr>
          <p:cNvPr id="20496" name="Picture 16" descr="http://img.assetsdelivery.com/thumbnails/tigatelu/tigatelu1411/tigatelu14110002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2708920"/>
            <a:ext cx="1944216" cy="1800200"/>
          </a:xfrm>
          <a:prstGeom prst="rect">
            <a:avLst/>
          </a:prstGeom>
          <a:noFill/>
        </p:spPr>
      </p:pic>
      <p:pic>
        <p:nvPicPr>
          <p:cNvPr id="20498" name="Picture 18" descr="https://pixabay.com/static/uploads/photo/2015/06/26/09/16/smiley-822307_960_72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4725144"/>
            <a:ext cx="1944216" cy="1826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EE6C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95536" y="260649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Doplň antonymá k  slovám:</a:t>
            </a:r>
          </a:p>
          <a:p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tvrdý –                      suchý – </a:t>
            </a:r>
            <a:endParaRPr lang="sk-SK" sz="4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svetlo </a:t>
            </a:r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                    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sladký </a:t>
            </a:r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</a:t>
            </a:r>
            <a:endParaRPr lang="sk-SK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hladný – </a:t>
            </a:r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pevný –</a:t>
            </a:r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       </a:t>
            </a:r>
            <a:endParaRPr lang="sk-SK" sz="4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široký </a:t>
            </a:r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</a:t>
            </a:r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rýchlo </a:t>
            </a:r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 </a:t>
            </a:r>
          </a:p>
          <a:p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ojazlivý – </a:t>
            </a:r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ostrý </a:t>
            </a:r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</a:t>
            </a:r>
          </a:p>
          <a:p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ladý –                     áno </a:t>
            </a:r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</a:t>
            </a:r>
            <a:endParaRPr lang="sk-SK" sz="4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ore –                        vnútri – </a:t>
            </a:r>
          </a:p>
          <a:p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ever –                       všetko – </a:t>
            </a:r>
          </a:p>
          <a:p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už </a:t>
            </a:r>
            <a:r>
              <a:rPr lang="sk-SK" sz="40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–                         hovoriť – </a:t>
            </a:r>
            <a:endParaRPr lang="sk-SK" sz="40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sk-SK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Vlastná 4">
      <a:dk1>
        <a:sysClr val="windowText" lastClr="000000"/>
      </a:dk1>
      <a:lt1>
        <a:sysClr val="window" lastClr="FFFFFF"/>
      </a:lt1>
      <a:dk2>
        <a:srgbClr val="1F497D"/>
      </a:dk2>
      <a:lt2>
        <a:srgbClr val="00B050"/>
      </a:lt2>
      <a:accent1>
        <a:srgbClr val="4F81BD"/>
      </a:accent1>
      <a:accent2>
        <a:srgbClr val="C0504D"/>
      </a:accent2>
      <a:accent3>
        <a:srgbClr val="92D05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134</Words>
  <Application>Microsoft Office PowerPoint</Application>
  <PresentationFormat>Předvádění na obrazovce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Motív Office</vt:lpstr>
      <vt:lpstr>SYNONYMÁ a ANTONYMÁ</vt:lpstr>
      <vt:lpstr>Prezentace aplikace PowerPoint</vt:lpstr>
      <vt:lpstr>Prezentace aplikace PowerPoint</vt:lpstr>
      <vt:lpstr>              Synonymá môžu tvoriť : ♣ ♣    synonymické dvojice:            švárna – rúča, šašo – klaun,             kosiť – žať   alebo  ♣♣ ♣  synonymické rady:              pekný – krásny – nádherný              krik – vresk – vreskot – rev              plakať – nariekať – bedákať 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Správca</dc:creator>
  <cp:lastModifiedBy>Kristína Vargová</cp:lastModifiedBy>
  <cp:revision>34</cp:revision>
  <dcterms:created xsi:type="dcterms:W3CDTF">2016-05-03T17:14:47Z</dcterms:created>
  <dcterms:modified xsi:type="dcterms:W3CDTF">2018-12-03T21:42:54Z</dcterms:modified>
</cp:coreProperties>
</file>