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3" r:id="rId6"/>
    <p:sldId id="284" r:id="rId7"/>
    <p:sldId id="296" r:id="rId8"/>
    <p:sldId id="286" r:id="rId9"/>
    <p:sldId id="297" r:id="rId10"/>
    <p:sldId id="287" r:id="rId11"/>
    <p:sldId id="298" r:id="rId12"/>
    <p:sldId id="288" r:id="rId13"/>
    <p:sldId id="304" r:id="rId14"/>
    <p:sldId id="289" r:id="rId15"/>
    <p:sldId id="301" r:id="rId16"/>
    <p:sldId id="302" r:id="rId17"/>
    <p:sldId id="303" r:id="rId18"/>
    <p:sldId id="291" r:id="rId19"/>
    <p:sldId id="305" r:id="rId20"/>
    <p:sldId id="292" r:id="rId21"/>
    <p:sldId id="299" r:id="rId22"/>
    <p:sldId id="285" r:id="rId23"/>
    <p:sldId id="278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29B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3. 12. 2013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strips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3. 12. 2013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strips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3. 12. 2013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3. 12. 2013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3. 12. 2013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3. 12. 2013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3. 12. 2013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3. 12. 2013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3. 12. 2013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3. 12. 2013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strips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3. 12. 2013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3. 12. 2013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trips dir="r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2762250"/>
          </a:xfrm>
        </p:spPr>
        <p:txBody>
          <a:bodyPr>
            <a:normAutofit/>
          </a:bodyPr>
          <a:lstStyle/>
          <a:p>
            <a:r>
              <a:rPr lang="sk-SK" sz="8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itchFamily="34" charset="-79"/>
                <a:cs typeface="Narkisim" pitchFamily="34" charset="-79"/>
              </a:rPr>
              <a:t>ANTIGONA</a:t>
            </a:r>
            <a:endParaRPr lang="sk-SK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itchFamily="34" charset="-79"/>
              <a:cs typeface="Narkisim" pitchFamily="34" charset="-79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D729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itchFamily="34" charset="-79"/>
                <a:cs typeface="Narkisim" pitchFamily="34" charset="-79"/>
              </a:rPr>
              <a:t>SOFOKLES</a:t>
            </a:r>
            <a:endParaRPr lang="sk-SK" sz="6000" b="1" dirty="0">
              <a:solidFill>
                <a:srgbClr val="D729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itchFamily="34" charset="-79"/>
              <a:cs typeface="Narkisim" pitchFamily="34" charset="-79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 DEJSTVO: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sk-SK" sz="41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Kráľ pred svedkami vyslovuje svoje rozhodnutie: k </a:t>
            </a:r>
            <a:r>
              <a:rPr lang="sk-SK" sz="41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Eteoklovi</a:t>
            </a:r>
            <a:r>
              <a:rPr lang="sk-SK" sz="41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 budú správať ako k hrdinovi, </a:t>
            </a:r>
            <a:r>
              <a:rPr lang="sk-SK" sz="41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Polyneikovo</a:t>
            </a:r>
            <a:r>
              <a:rPr lang="sk-SK" sz="41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telo nech zohavia psy a dravé vtáky.</a:t>
            </a:r>
          </a:p>
          <a:p>
            <a:pPr>
              <a:buNone/>
            </a:pPr>
            <a:endParaRPr lang="sk-SK" sz="13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41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Prichádza však strážca, ktorý oznamuje, že telo niekto pochoval.</a:t>
            </a:r>
          </a:p>
          <a:p>
            <a:endParaRPr lang="sk-SK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8" name="Picture 6" descr="http://www.forumuniversitaire.com/Joumela/images/Images-conf-texte/Antigone/Antigone-Creon-b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9113480" cy="478872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DEJSTVO: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>
            <a:normAutofit fontScale="62500" lnSpcReduction="20000"/>
          </a:bodyPr>
          <a:lstStyle/>
          <a:p>
            <a:r>
              <a:rPr lang="sk-SK" sz="45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Strážca privádza pred kráľa </a:t>
            </a:r>
            <a:r>
              <a:rPr lang="sk-SK" sz="45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Antigonu</a:t>
            </a:r>
            <a:r>
              <a:rPr lang="sk-SK" sz="45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obviňuje                  ju z porušenia kráľovho príkazu.</a:t>
            </a:r>
          </a:p>
          <a:p>
            <a:pPr>
              <a:buNone/>
            </a:pPr>
            <a:endParaRPr lang="sk-SK" sz="13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45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Antigona</a:t>
            </a:r>
            <a:r>
              <a:rPr lang="sk-SK" sz="45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 necíti vinná, pretože kráľ dal príkaz, ktorý nesmie dať žiaden smrteľník – siahol na božie zákony. </a:t>
            </a:r>
          </a:p>
          <a:p>
            <a:pPr>
              <a:buNone/>
            </a:pPr>
            <a:endParaRPr lang="sk-SK" sz="13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45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Antigona</a:t>
            </a:r>
            <a:r>
              <a:rPr lang="sk-SK" sz="45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vysvetľuje kráľovi, že nerobí rozdiel medzi mŕtvymi bratmi a prišla na svet </a:t>
            </a:r>
            <a:r>
              <a:rPr lang="sk-SK" sz="45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milovať a nie nenávidieť</a:t>
            </a:r>
            <a:r>
              <a:rPr lang="sk-SK" sz="45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None/>
            </a:pPr>
            <a:endParaRPr lang="sk-SK" sz="18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45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Kráľ jej odpovedá: </a:t>
            </a:r>
            <a:r>
              <a:rPr lang="sk-SK" sz="45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 chceš milovať, tak v podsvetí!       No nado mnou, kým žijem, žena vládnuť nebude!</a:t>
            </a:r>
            <a:endParaRPr lang="sk-SK" sz="45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sk-SK" sz="13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45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Antigone</a:t>
            </a:r>
            <a:r>
              <a:rPr lang="sk-SK" sz="45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hrozí krutý trest – majú ju zaživa pochovať          v hrobke, a preto sa </a:t>
            </a:r>
            <a:r>
              <a:rPr lang="sk-SK" sz="45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Ismena</a:t>
            </a:r>
            <a:r>
              <a:rPr lang="sk-SK" sz="45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snaží obmäkčiť kráľa.</a:t>
            </a:r>
          </a:p>
          <a:p>
            <a:endParaRPr lang="sk-SK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reon, Ismene and Antig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78708"/>
            <a:ext cx="3581400" cy="4760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4" descr="Cre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838200"/>
            <a:ext cx="3451858" cy="480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III. DEJSTVO: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sk-SK" sz="30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Haimon</a:t>
            </a:r>
            <a:r>
              <a:rPr lang="sk-SK" sz="3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predstúpi pred otca, hoci vie, že ten             zo všetkého najviac oceňuje poslušnosť. </a:t>
            </a:r>
          </a:p>
          <a:p>
            <a:r>
              <a:rPr lang="sk-SK" sz="3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Rozvážne mu pripomína, že občania Téb    nepokladajú jeho rozhodnutie za spravodlivé.</a:t>
            </a:r>
          </a:p>
          <a:p>
            <a:r>
              <a:rPr lang="sk-SK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K:</a:t>
            </a:r>
            <a:r>
              <a:rPr lang="sk-SK" sz="3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Mám vládnuť v mene iných a nie vo vlastnom?     </a:t>
            </a:r>
            <a:r>
              <a:rPr lang="sk-SK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H:</a:t>
            </a:r>
            <a:r>
              <a:rPr lang="sk-SK" sz="3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Ak štát si niekto prisvojí, je po štáte.                        </a:t>
            </a:r>
            <a:r>
              <a:rPr lang="sk-SK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K:</a:t>
            </a:r>
            <a:r>
              <a:rPr lang="sk-SK" sz="3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Či nepatrí štát tomu, kto v ňom vládne?                 </a:t>
            </a:r>
            <a:r>
              <a:rPr lang="sk-SK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H:</a:t>
            </a:r>
            <a:r>
              <a:rPr lang="sk-SK" sz="3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Musel by si vládnuť pustej zemi!</a:t>
            </a:r>
          </a:p>
          <a:p>
            <a:endParaRPr lang="sk-SK" sz="4100" i="1" dirty="0" smtClean="0">
              <a:solidFill>
                <a:srgbClr val="FFC000"/>
              </a:solidFill>
            </a:endParaRPr>
          </a:p>
          <a:p>
            <a:endParaRPr lang="sk-SK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sinclairclarion.com/home/wp-content/uploads/2010/02/IMG_1937-300x2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0"/>
            <a:ext cx="5181600" cy="3886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rgbClr val="FFC000"/>
                </a:solidFill>
              </a:rPr>
              <a:t>IV. DEJSTVO: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00600"/>
          </a:xfrm>
        </p:spPr>
        <p:txBody>
          <a:bodyPr>
            <a:normAutofit fontScale="77500" lnSpcReduction="20000"/>
          </a:bodyPr>
          <a:lstStyle/>
          <a:p>
            <a:r>
              <a:rPr lang="sk-SK" sz="41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Antigonu</a:t>
            </a:r>
            <a:r>
              <a:rPr lang="sk-SK" sz="41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privádzajú do skalnej hrobky. </a:t>
            </a:r>
          </a:p>
          <a:p>
            <a:r>
              <a:rPr lang="sk-SK" sz="41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nárekom sa lúči s ešte nenaplneným životom.</a:t>
            </a:r>
            <a:endParaRPr lang="sk-SK" sz="14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41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Rodáci moji, teraz poďte sa pozerať na mňa,         v akej hroznej biede tu kráčam, ako celé nebesá    a slnko objíma môj zrak – ó, veď je to naposledy! Lebo mňa už vedie nám všetkým spoločný boh Hádes k brehu </a:t>
            </a:r>
            <a:r>
              <a:rPr lang="sk-SK" sz="4100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Achetontu</a:t>
            </a:r>
            <a:r>
              <a:rPr lang="sk-SK" sz="41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musím ta ísť živá ja, čo som nepoznala nehu manžela, ktorej nikto nepozýva svadobných hostí, ktorej nezazvučí tón svadobných piesní! Môj muž – </a:t>
            </a:r>
            <a:r>
              <a:rPr lang="sk-SK" sz="4100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Acheron</a:t>
            </a:r>
            <a:r>
              <a:rPr lang="sk-SK" sz="41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endParaRPr lang="sk-SK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arbiesworldlitclass.files.wordpress.com/2012/01/antigoneleig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0"/>
            <a:ext cx="5509558" cy="6847843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rgbClr val="FFC000"/>
                </a:solidFill>
              </a:rPr>
              <a:t>V. DEJSTVO: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00600"/>
          </a:xfrm>
        </p:spPr>
        <p:txBody>
          <a:bodyPr>
            <a:normAutofit fontScale="70000" lnSpcReduction="20000"/>
          </a:bodyPr>
          <a:lstStyle/>
          <a:p>
            <a:r>
              <a:rPr lang="sk-SK" sz="41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Veštec </a:t>
            </a:r>
            <a:r>
              <a:rPr lang="sk-SK" sz="41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Teiresias</a:t>
            </a:r>
            <a:r>
              <a:rPr lang="sk-SK" sz="41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príde oznámiť kráľovi, že ani bohom   sa nepáči rozhodnutie kruto potrestať </a:t>
            </a:r>
            <a:r>
              <a:rPr lang="sk-SK" sz="41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Antigonu</a:t>
            </a:r>
            <a:r>
              <a:rPr lang="sk-SK" sz="41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    lebo neprijímajú dym obetí.</a:t>
            </a:r>
          </a:p>
          <a:p>
            <a:r>
              <a:rPr lang="sk-SK" sz="41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Vyzýva kráľa k rozvážnosti.</a:t>
            </a:r>
            <a:endParaRPr lang="sk-SK" sz="14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41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Všetci ľudia sú si rovní v tom, že robia chyby, preto nenazývam nerozvážnym muža, ktorý pochybil               a padol do nešťastia, ak má vôľu ustúpiť a chybu napraviť. No tvrdohlavosť je znak bláznovstva!</a:t>
            </a:r>
          </a:p>
          <a:p>
            <a:r>
              <a:rPr lang="sk-SK" sz="41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Teiresias</a:t>
            </a:r>
            <a:r>
              <a:rPr lang="sk-SK" sz="41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veští nešťastie.</a:t>
            </a:r>
          </a:p>
          <a:p>
            <a:r>
              <a:rPr lang="sk-SK" sz="41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Nuž dobre, teda vedz, že slnko neopíše na nebesiach mnoho kruhov, a už budeš musieť za tých pár mŕtvych platiť jedným mŕtvym z vlastnej krvi.</a:t>
            </a:r>
          </a:p>
          <a:p>
            <a:endParaRPr lang="sk-SK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blog.sme.sk/blog/16565/306547/222_teiresias_oidip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-16219"/>
            <a:ext cx="6439139" cy="6874219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95800" y="1066800"/>
            <a:ext cx="4191000" cy="350838"/>
          </a:xfrm>
        </p:spPr>
        <p:txBody>
          <a:bodyPr>
            <a:noAutofit/>
          </a:bodyPr>
          <a:lstStyle/>
          <a:p>
            <a:r>
              <a:rPr lang="sk-SK" sz="6000" b="1" dirty="0" smtClean="0">
                <a:solidFill>
                  <a:srgbClr val="D729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itchFamily="34" charset="-79"/>
                <a:cs typeface="Narkisim" pitchFamily="34" charset="-79"/>
              </a:rPr>
              <a:t>SOFOKLES</a:t>
            </a:r>
            <a:br>
              <a:rPr lang="sk-SK" sz="6000" b="1" dirty="0" smtClean="0">
                <a:solidFill>
                  <a:srgbClr val="D729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itchFamily="34" charset="-79"/>
                <a:cs typeface="Narkisim" pitchFamily="34" charset="-79"/>
              </a:rPr>
            </a:br>
            <a:endParaRPr lang="sk-SK" sz="60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najznámejší staroveký grécky dramatik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najprv herec, neskôr autor tragédií</a:t>
            </a:r>
          </a:p>
          <a:p>
            <a:r>
              <a:rPr lang="sk-SK" b="1" dirty="0" smtClean="0">
                <a:solidFill>
                  <a:srgbClr val="FFC000"/>
                </a:solidFill>
              </a:rPr>
              <a:t>inovoval grécke divadlo </a:t>
            </a:r>
            <a:r>
              <a:rPr lang="sk-SK" dirty="0" smtClean="0">
                <a:solidFill>
                  <a:schemeClr val="bg2"/>
                </a:solidFill>
              </a:rPr>
              <a:t>(v jeho hrách vystupovali 3 – 4 herci, menej priestoru dostal chór)</a:t>
            </a:r>
          </a:p>
        </p:txBody>
      </p:sp>
      <p:pic>
        <p:nvPicPr>
          <p:cNvPr id="1026" name="Picture 2" descr="http://www.denstoredanske.dk/@api/deki/files/26445/=463836.5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17625"/>
            <a:ext cx="4191000" cy="5793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rgbClr val="FFC000"/>
                </a:solidFill>
              </a:rPr>
              <a:t>EPILÓG: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754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sk-SK" sz="1300" dirty="0" smtClean="0">
              <a:solidFill>
                <a:schemeClr val="bg2"/>
              </a:solidFill>
            </a:endParaRPr>
          </a:p>
          <a:p>
            <a:r>
              <a:rPr lang="sk-SK" sz="4100" dirty="0" err="1" smtClean="0">
                <a:solidFill>
                  <a:schemeClr val="bg2"/>
                </a:solidFill>
              </a:rPr>
              <a:t>Kreon</a:t>
            </a:r>
            <a:r>
              <a:rPr lang="sk-SK" sz="4100" dirty="0" smtClean="0">
                <a:solidFill>
                  <a:schemeClr val="bg2"/>
                </a:solidFill>
              </a:rPr>
              <a:t> vošiel do skalnej hrobky a našiel tam </a:t>
            </a:r>
            <a:r>
              <a:rPr lang="sk-SK" sz="4100" dirty="0" err="1" smtClean="0">
                <a:solidFill>
                  <a:schemeClr val="bg2"/>
                </a:solidFill>
              </a:rPr>
              <a:t>Haimona</a:t>
            </a:r>
            <a:r>
              <a:rPr lang="sk-SK" sz="4100" dirty="0" smtClean="0">
                <a:solidFill>
                  <a:schemeClr val="bg2"/>
                </a:solidFill>
              </a:rPr>
              <a:t>, ako v slzách objíma už mŕtvu snúbenicu (obesila sa na vlastnom závoji)</a:t>
            </a:r>
          </a:p>
          <a:p>
            <a:pPr>
              <a:buNone/>
            </a:pPr>
            <a:endParaRPr lang="sk-SK" sz="1300" dirty="0" smtClean="0">
              <a:solidFill>
                <a:schemeClr val="bg2"/>
              </a:solidFill>
            </a:endParaRPr>
          </a:p>
          <a:p>
            <a:r>
              <a:rPr lang="sk-SK" sz="4100" dirty="0" smtClean="0">
                <a:solidFill>
                  <a:schemeClr val="bg2"/>
                </a:solidFill>
              </a:rPr>
              <a:t>Keď </a:t>
            </a:r>
            <a:r>
              <a:rPr lang="sk-SK" sz="4100" dirty="0" err="1" smtClean="0">
                <a:solidFill>
                  <a:schemeClr val="bg2"/>
                </a:solidFill>
              </a:rPr>
              <a:t>Haimon</a:t>
            </a:r>
            <a:r>
              <a:rPr lang="sk-SK" sz="4100" dirty="0" smtClean="0">
                <a:solidFill>
                  <a:schemeClr val="bg2"/>
                </a:solidFill>
              </a:rPr>
              <a:t> zbadal otca, vytasil svoj meč               a prebodol sa.</a:t>
            </a:r>
          </a:p>
          <a:p>
            <a:pPr>
              <a:buNone/>
            </a:pPr>
            <a:endParaRPr lang="sk-SK" sz="1300" dirty="0" smtClean="0">
              <a:solidFill>
                <a:schemeClr val="bg2"/>
              </a:solidFill>
            </a:endParaRPr>
          </a:p>
          <a:p>
            <a:r>
              <a:rPr lang="sk-SK" sz="4100" dirty="0" smtClean="0">
                <a:solidFill>
                  <a:schemeClr val="bg2"/>
                </a:solidFill>
              </a:rPr>
              <a:t>Keď sa to dozvie kráľovná </a:t>
            </a:r>
            <a:r>
              <a:rPr lang="sk-SK" sz="4100" dirty="0" err="1" smtClean="0">
                <a:solidFill>
                  <a:schemeClr val="bg2"/>
                </a:solidFill>
              </a:rPr>
              <a:t>Eurydika</a:t>
            </a:r>
            <a:r>
              <a:rPr lang="sk-SK" sz="4100" dirty="0" smtClean="0">
                <a:solidFill>
                  <a:schemeClr val="bg2"/>
                </a:solidFill>
              </a:rPr>
              <a:t>, spácha samovraždu.</a:t>
            </a:r>
          </a:p>
          <a:p>
            <a:pPr>
              <a:buNone/>
            </a:pPr>
            <a:endParaRPr lang="sk-SK" sz="1300" dirty="0" smtClean="0">
              <a:solidFill>
                <a:schemeClr val="bg2"/>
              </a:solidFill>
            </a:endParaRPr>
          </a:p>
          <a:p>
            <a:r>
              <a:rPr lang="sk-SK" sz="4100" dirty="0" err="1" smtClean="0">
                <a:solidFill>
                  <a:schemeClr val="bg2"/>
                </a:solidFill>
              </a:rPr>
              <a:t>Kreon</a:t>
            </a:r>
            <a:r>
              <a:rPr lang="sk-SK" sz="4100" dirty="0" smtClean="0">
                <a:solidFill>
                  <a:schemeClr val="bg2"/>
                </a:solidFill>
              </a:rPr>
              <a:t> šalie od bolesti a smútku až vo chvíli,      keď o všetko prišiel svojím pričinením.</a:t>
            </a:r>
          </a:p>
          <a:p>
            <a:endParaRPr lang="sk-SK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mkatz.web.wesleyan.edu/Images/Creon.daughter.broth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5964796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sk-SK" b="1" dirty="0" smtClean="0">
                <a:solidFill>
                  <a:srgbClr val="FFC000"/>
                </a:solidFill>
              </a:rPr>
              <a:t>ZÁKLADNÉ ZNAKY ANTICKEJ DRÁMY: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257800"/>
          </a:xfrm>
        </p:spPr>
        <p:txBody>
          <a:bodyPr>
            <a:normAutofit fontScale="70000" lnSpcReduction="20000"/>
          </a:bodyPr>
          <a:lstStyle/>
          <a:p>
            <a:r>
              <a:rPr lang="sk-SK" sz="4000" b="1" dirty="0" smtClean="0">
                <a:solidFill>
                  <a:srgbClr val="FFC000"/>
                </a:solidFill>
              </a:rPr>
              <a:t>CHÓR</a:t>
            </a:r>
            <a:r>
              <a:rPr lang="sk-SK" sz="4000" b="1" dirty="0" smtClean="0">
                <a:solidFill>
                  <a:schemeClr val="bg2"/>
                </a:solidFill>
              </a:rPr>
              <a:t> </a:t>
            </a:r>
            <a:r>
              <a:rPr lang="sk-SK" sz="4000" dirty="0" smtClean="0">
                <a:solidFill>
                  <a:schemeClr val="bg2"/>
                </a:solidFill>
              </a:rPr>
              <a:t>(zbor – tancoval a spieval)</a:t>
            </a:r>
          </a:p>
          <a:p>
            <a:r>
              <a:rPr lang="sk-SK" sz="4000" b="1" dirty="0" smtClean="0">
                <a:solidFill>
                  <a:srgbClr val="FFC000"/>
                </a:solidFill>
              </a:rPr>
              <a:t>POSTAVY – VÝRAZNÉ OSOBNOSTI </a:t>
            </a:r>
            <a:r>
              <a:rPr lang="sk-SK" sz="4000" dirty="0" smtClean="0">
                <a:solidFill>
                  <a:schemeClr val="bg2"/>
                </a:solidFill>
              </a:rPr>
              <a:t>(</a:t>
            </a:r>
            <a:r>
              <a:rPr lang="sk-SK" sz="4000" dirty="0" err="1" smtClean="0">
                <a:solidFill>
                  <a:schemeClr val="bg2"/>
                </a:solidFill>
              </a:rPr>
              <a:t>Antigona</a:t>
            </a:r>
            <a:r>
              <a:rPr lang="sk-SK" sz="4000" dirty="0" smtClean="0">
                <a:solidFill>
                  <a:schemeClr val="bg2"/>
                </a:solidFill>
              </a:rPr>
              <a:t>)</a:t>
            </a:r>
            <a:endParaRPr lang="sk-SK" sz="4000" b="1" dirty="0" smtClean="0">
              <a:solidFill>
                <a:srgbClr val="FFC000"/>
              </a:solidFill>
            </a:endParaRPr>
          </a:p>
          <a:p>
            <a:r>
              <a:rPr lang="sk-SK" sz="4000" b="1" dirty="0" smtClean="0">
                <a:solidFill>
                  <a:srgbClr val="FFC000"/>
                </a:solidFill>
              </a:rPr>
              <a:t>BOJ JEDNOTLIVCA S NEPRIATEĽSKÝMI SILAMI    </a:t>
            </a:r>
            <a:r>
              <a:rPr lang="sk-SK" sz="4000" dirty="0" smtClean="0">
                <a:solidFill>
                  <a:schemeClr val="bg2"/>
                </a:solidFill>
              </a:rPr>
              <a:t>(</a:t>
            </a:r>
            <a:r>
              <a:rPr lang="sk-SK" sz="4000" dirty="0" err="1" smtClean="0">
                <a:solidFill>
                  <a:schemeClr val="bg2"/>
                </a:solidFill>
              </a:rPr>
              <a:t>Antigona</a:t>
            </a:r>
            <a:r>
              <a:rPr lang="sk-SK" sz="4000" dirty="0" smtClean="0">
                <a:solidFill>
                  <a:schemeClr val="bg2"/>
                </a:solidFill>
              </a:rPr>
              <a:t> sa vzoprie </a:t>
            </a:r>
            <a:r>
              <a:rPr lang="sk-SK" sz="4000" dirty="0" err="1" smtClean="0">
                <a:solidFill>
                  <a:schemeClr val="bg2"/>
                </a:solidFill>
              </a:rPr>
              <a:t>Kreónovi</a:t>
            </a:r>
            <a:r>
              <a:rPr lang="sk-SK" sz="4000" dirty="0" smtClean="0">
                <a:solidFill>
                  <a:schemeClr val="bg2"/>
                </a:solidFill>
              </a:rPr>
              <a:t>)</a:t>
            </a:r>
          </a:p>
          <a:p>
            <a:r>
              <a:rPr lang="sk-SK" sz="4000" b="1" dirty="0" smtClean="0">
                <a:solidFill>
                  <a:srgbClr val="FFC000"/>
                </a:solidFill>
              </a:rPr>
              <a:t>SMRŤ HLAVNÉHO HRDINU</a:t>
            </a:r>
            <a:r>
              <a:rPr lang="sk-SK" sz="4000" b="1" dirty="0" smtClean="0">
                <a:solidFill>
                  <a:schemeClr val="bg2"/>
                </a:solidFill>
              </a:rPr>
              <a:t> </a:t>
            </a:r>
            <a:r>
              <a:rPr lang="sk-SK" sz="4000" dirty="0" smtClean="0">
                <a:solidFill>
                  <a:schemeClr val="bg2"/>
                </a:solidFill>
              </a:rPr>
              <a:t>(</a:t>
            </a:r>
            <a:r>
              <a:rPr lang="sk-SK" sz="4000" dirty="0" err="1" smtClean="0">
                <a:solidFill>
                  <a:schemeClr val="bg2"/>
                </a:solidFill>
              </a:rPr>
              <a:t>Antigona</a:t>
            </a:r>
            <a:r>
              <a:rPr lang="sk-SK" sz="4000" dirty="0" smtClean="0">
                <a:solidFill>
                  <a:schemeClr val="bg2"/>
                </a:solidFill>
              </a:rPr>
              <a:t> je osamotená       vo svojom boji, ale nevzdáva sa svojich ideálov,          preto umiera)</a:t>
            </a:r>
            <a:endParaRPr lang="sk-SK" sz="4000" b="1" dirty="0" smtClean="0">
              <a:solidFill>
                <a:srgbClr val="FFC000"/>
              </a:solidFill>
            </a:endParaRPr>
          </a:p>
          <a:p>
            <a:r>
              <a:rPr lang="sk-SK" sz="4000" b="1" dirty="0" smtClean="0">
                <a:solidFill>
                  <a:srgbClr val="FFC000"/>
                </a:solidFill>
              </a:rPr>
              <a:t>KATARZIA</a:t>
            </a:r>
            <a:r>
              <a:rPr lang="sk-SK" sz="4000" b="1" dirty="0" smtClean="0">
                <a:solidFill>
                  <a:schemeClr val="bg2"/>
                </a:solidFill>
              </a:rPr>
              <a:t> </a:t>
            </a:r>
            <a:r>
              <a:rPr lang="sk-SK" sz="4000" dirty="0" smtClean="0">
                <a:solidFill>
                  <a:schemeClr val="bg2"/>
                </a:solidFill>
              </a:rPr>
              <a:t>(morálna očista v závere hry)</a:t>
            </a:r>
          </a:p>
          <a:p>
            <a:r>
              <a:rPr lang="sk-SK" sz="4000" b="1" dirty="0" smtClean="0">
                <a:solidFill>
                  <a:srgbClr val="FFC000"/>
                </a:solidFill>
              </a:rPr>
              <a:t>TROJJEDNOTA MIESTA, ČASU A DEJA </a:t>
            </a:r>
            <a:r>
              <a:rPr lang="sk-SK" sz="4000" dirty="0" smtClean="0">
                <a:solidFill>
                  <a:schemeClr val="bg2"/>
                </a:solidFill>
              </a:rPr>
              <a:t>(mesto Téby,    jeden deň, príbeh </a:t>
            </a:r>
            <a:r>
              <a:rPr lang="sk-SK" sz="4000" dirty="0" err="1" smtClean="0">
                <a:solidFill>
                  <a:schemeClr val="bg2"/>
                </a:solidFill>
              </a:rPr>
              <a:t>Antigony</a:t>
            </a:r>
            <a:r>
              <a:rPr lang="sk-SK" sz="4000" dirty="0" smtClean="0">
                <a:solidFill>
                  <a:schemeClr val="bg2"/>
                </a:solidFill>
              </a:rPr>
              <a:t>)</a:t>
            </a:r>
          </a:p>
          <a:p>
            <a:r>
              <a:rPr lang="sk-SK" sz="4000" b="1" dirty="0" smtClean="0">
                <a:solidFill>
                  <a:srgbClr val="FFC000"/>
                </a:solidFill>
              </a:rPr>
              <a:t>VYŠŠÍ ŠTÝL JAZYKA</a:t>
            </a:r>
            <a:r>
              <a:rPr lang="sk-SK" sz="4000" dirty="0" smtClean="0">
                <a:solidFill>
                  <a:schemeClr val="bg2"/>
                </a:solidFill>
              </a:rPr>
              <a:t> (umelecký, patetický)</a:t>
            </a:r>
          </a:p>
          <a:p>
            <a:r>
              <a:rPr lang="sk-SK" sz="4000" b="1" dirty="0" smtClean="0">
                <a:solidFill>
                  <a:srgbClr val="FFC000"/>
                </a:solidFill>
              </a:rPr>
              <a:t>VIAZANÁ REČ</a:t>
            </a:r>
            <a:r>
              <a:rPr lang="sk-SK" sz="4000" dirty="0" smtClean="0">
                <a:solidFill>
                  <a:schemeClr val="bg2"/>
                </a:solidFill>
              </a:rPr>
              <a:t> (časomiera)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z="4800" b="1" dirty="0" smtClean="0">
                <a:solidFill>
                  <a:srgbClr val="FFC000"/>
                </a:solidFill>
                <a:latin typeface="Ravie" pitchFamily="82" charset="0"/>
              </a:rPr>
              <a:t/>
            </a:r>
            <a:br>
              <a:rPr lang="sk-SK" sz="4800" b="1" dirty="0" smtClean="0">
                <a:solidFill>
                  <a:srgbClr val="FFC000"/>
                </a:solidFill>
                <a:latin typeface="Ravie" pitchFamily="82" charset="0"/>
              </a:rPr>
            </a:br>
            <a:r>
              <a:rPr lang="sk-SK" sz="4800" b="1" dirty="0" smtClean="0">
                <a:solidFill>
                  <a:srgbClr val="FFC000"/>
                </a:solidFill>
                <a:latin typeface="Ravie" pitchFamily="82" charset="0"/>
              </a:rPr>
              <a:t/>
            </a:r>
            <a:br>
              <a:rPr lang="sk-SK" sz="4800" b="1" dirty="0" smtClean="0">
                <a:solidFill>
                  <a:srgbClr val="FFC000"/>
                </a:solidFill>
                <a:latin typeface="Ravie" pitchFamily="82" charset="0"/>
              </a:rPr>
            </a:br>
            <a:r>
              <a:rPr lang="sk-SK" sz="4800" b="1" dirty="0" smtClean="0">
                <a:solidFill>
                  <a:srgbClr val="FFC000"/>
                </a:solidFill>
                <a:latin typeface="Ravie" pitchFamily="82" charset="0"/>
              </a:rPr>
              <a:t/>
            </a:r>
            <a:br>
              <a:rPr lang="sk-SK" sz="4800" b="1" dirty="0" smtClean="0">
                <a:solidFill>
                  <a:srgbClr val="FFC000"/>
                </a:solidFill>
                <a:latin typeface="Ravie" pitchFamily="82" charset="0"/>
              </a:rPr>
            </a:br>
            <a:r>
              <a:rPr lang="sk-SK" sz="4800" b="1" dirty="0" smtClean="0">
                <a:solidFill>
                  <a:srgbClr val="FFC000"/>
                </a:solidFill>
                <a:latin typeface="Ravie" pitchFamily="82" charset="0"/>
              </a:rPr>
              <a:t/>
            </a:r>
            <a:br>
              <a:rPr lang="sk-SK" sz="4800" b="1" dirty="0" smtClean="0">
                <a:solidFill>
                  <a:srgbClr val="FFC000"/>
                </a:solidFill>
                <a:latin typeface="Ravie" pitchFamily="82" charset="0"/>
              </a:rPr>
            </a:br>
            <a:r>
              <a:rPr lang="sk-SK" sz="4800" b="1" dirty="0" smtClean="0">
                <a:solidFill>
                  <a:srgbClr val="FFC000"/>
                </a:solidFill>
                <a:latin typeface="Ravie" pitchFamily="82" charset="0"/>
              </a:rPr>
              <a:t/>
            </a:r>
            <a:br>
              <a:rPr lang="sk-SK" sz="4800" b="1" dirty="0" smtClean="0">
                <a:solidFill>
                  <a:srgbClr val="FFC000"/>
                </a:solidFill>
                <a:latin typeface="Ravie" pitchFamily="82" charset="0"/>
              </a:rPr>
            </a:br>
            <a:r>
              <a:rPr lang="sk-SK" sz="6000" b="1" dirty="0" smtClean="0">
                <a:solidFill>
                  <a:srgbClr val="D729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itchFamily="34" charset="-79"/>
                <a:cs typeface="Narkisim" pitchFamily="34" charset="-79"/>
              </a:rPr>
              <a:t>Ďakujem za pozornosť </a:t>
            </a:r>
            <a:r>
              <a:rPr lang="sk-SK" sz="6000" b="1" dirty="0" smtClean="0">
                <a:solidFill>
                  <a:srgbClr val="D729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itchFamily="34" charset="-79"/>
                <a:cs typeface="Narkisim" pitchFamily="34" charset="-79"/>
                <a:sym typeface="Wingdings" pitchFamily="2" charset="2"/>
              </a:rPr>
              <a:t></a:t>
            </a:r>
            <a:r>
              <a:rPr lang="sk-SK" sz="3600" b="1" dirty="0" smtClean="0">
                <a:solidFill>
                  <a:srgbClr val="FFC000"/>
                </a:solidFill>
                <a:latin typeface="Ravie" pitchFamily="82" charset="0"/>
                <a:sym typeface="Wingdings" pitchFamily="2" charset="2"/>
              </a:rPr>
              <a:t/>
            </a:r>
            <a:br>
              <a:rPr lang="sk-SK" sz="3600" b="1" dirty="0" smtClean="0">
                <a:solidFill>
                  <a:srgbClr val="FFC000"/>
                </a:solidFill>
                <a:latin typeface="Ravie" pitchFamily="82" charset="0"/>
                <a:sym typeface="Wingdings" pitchFamily="2" charset="2"/>
              </a:rPr>
            </a:br>
            <a:r>
              <a:rPr lang="sk-SK" sz="4800" dirty="0" smtClean="0">
                <a:solidFill>
                  <a:srgbClr val="FFC000"/>
                </a:solidFill>
                <a:sym typeface="Wingdings" pitchFamily="2" charset="2"/>
              </a:rPr>
              <a:t/>
            </a:r>
            <a:br>
              <a:rPr lang="sk-SK" sz="4800" dirty="0" smtClean="0">
                <a:solidFill>
                  <a:srgbClr val="FFC000"/>
                </a:solidFill>
                <a:sym typeface="Wingdings" pitchFamily="2" charset="2"/>
              </a:rPr>
            </a:br>
            <a:r>
              <a:rPr lang="sk-SK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itchFamily="34" charset="-79"/>
                <a:cs typeface="Narkisim" pitchFamily="34" charset="-79"/>
              </a:rPr>
              <a:t>Vypracovala:</a:t>
            </a:r>
            <a:br>
              <a:rPr lang="sk-SK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itchFamily="34" charset="-79"/>
                <a:cs typeface="Narkisim" pitchFamily="34" charset="-79"/>
              </a:rPr>
            </a:br>
            <a:r>
              <a:rPr lang="sk-SK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itchFamily="34" charset="-79"/>
                <a:cs typeface="Narkisim" pitchFamily="34" charset="-79"/>
              </a:rPr>
              <a:t> Mgr. Martina </a:t>
            </a:r>
            <a:r>
              <a:rPr lang="sk-SK" sz="3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itchFamily="34" charset="-79"/>
                <a:cs typeface="Narkisim" pitchFamily="34" charset="-79"/>
              </a:rPr>
              <a:t>Demeterová</a:t>
            </a:r>
            <a:r>
              <a:rPr lang="sk-SK" sz="4800" b="1" dirty="0" smtClean="0">
                <a:solidFill>
                  <a:srgbClr val="FFC000"/>
                </a:solidFill>
                <a:latin typeface="Ravie" pitchFamily="82" charset="0"/>
              </a:rPr>
              <a:t/>
            </a:r>
            <a:br>
              <a:rPr lang="sk-SK" sz="4800" b="1" dirty="0" smtClean="0">
                <a:solidFill>
                  <a:srgbClr val="FFC000"/>
                </a:solidFill>
                <a:latin typeface="Ravie" pitchFamily="82" charset="0"/>
              </a:rPr>
            </a:br>
            <a:r>
              <a:rPr lang="sk-SK" sz="4800" smtClean="0"/>
              <a:t/>
            </a:r>
            <a:br>
              <a:rPr lang="sk-SK" sz="4800" smtClean="0"/>
            </a:br>
            <a:r>
              <a:rPr lang="sk-SK" sz="2200" b="1" smtClean="0">
                <a:solidFill>
                  <a:srgbClr val="FFFF00"/>
                </a:solidFill>
              </a:rPr>
              <a:t>POUŽITÁ </a:t>
            </a:r>
            <a:r>
              <a:rPr lang="sk-SK" sz="2200" b="1" dirty="0" smtClean="0">
                <a:solidFill>
                  <a:srgbClr val="FFFF00"/>
                </a:solidFill>
              </a:rPr>
              <a:t>LITERATÚRA:</a:t>
            </a:r>
            <a:br>
              <a:rPr lang="sk-SK" sz="2200" b="1" dirty="0" smtClean="0">
                <a:solidFill>
                  <a:srgbClr val="FFFF00"/>
                </a:solidFill>
              </a:rPr>
            </a:br>
            <a:r>
              <a:rPr lang="sk-SK" sz="2200" b="1" dirty="0" err="1" smtClean="0">
                <a:solidFill>
                  <a:srgbClr val="FFFF00"/>
                </a:solidFill>
              </a:rPr>
              <a:t>Caltíková</a:t>
            </a:r>
            <a:r>
              <a:rPr lang="sk-SK" sz="2200" b="1" dirty="0" smtClean="0">
                <a:solidFill>
                  <a:srgbClr val="FFFF00"/>
                </a:solidFill>
              </a:rPr>
              <a:t>, M. </a:t>
            </a:r>
            <a:r>
              <a:rPr lang="sk-SK" sz="2200" b="1" i="1" dirty="0" smtClean="0">
                <a:solidFill>
                  <a:srgbClr val="FFFF00"/>
                </a:solidFill>
              </a:rPr>
              <a:t>Sprievodca dielami slovenskej a svetovej literatúry 1. </a:t>
            </a:r>
            <a:r>
              <a:rPr lang="sk-SK" sz="2200" b="1" dirty="0" smtClean="0">
                <a:solidFill>
                  <a:srgbClr val="FFFF00"/>
                </a:solidFill>
              </a:rPr>
              <a:t>Nitra: ENIGMA, 1996, 253 s. ISBN 60-85471-33-7</a:t>
            </a:r>
            <a:r>
              <a:rPr lang="sk-SK" b="1" dirty="0" smtClean="0">
                <a:solidFill>
                  <a:srgbClr val="FFFF00"/>
                </a:solidFill>
              </a:rPr>
              <a:t/>
            </a:r>
            <a:br>
              <a:rPr lang="sk-SK" b="1" dirty="0" smtClean="0">
                <a:solidFill>
                  <a:srgbClr val="FFFF00"/>
                </a:solidFill>
              </a:rPr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paseka.sk/_data/books_pix_big/book_94000_thum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3723742" cy="63789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82" name="Picture 2" descr="http://nd05.jxs.cz/471/309/2450738e25_85674074_o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52400"/>
            <a:ext cx="4922441" cy="640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53600" y="228600"/>
            <a:ext cx="2209800" cy="114300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609600"/>
            <a:ext cx="8534400" cy="5638800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C000"/>
                </a:solidFill>
              </a:rPr>
              <a:t>ZARADENIE AUTORA DO LITERÁRNEHO KONTEXTU: </a:t>
            </a:r>
            <a:r>
              <a:rPr lang="sk-SK" b="1" dirty="0" smtClean="0">
                <a:solidFill>
                  <a:schemeClr val="bg2"/>
                </a:solidFill>
              </a:rPr>
              <a:t>staroveká grécka literatúra</a:t>
            </a:r>
            <a:endParaRPr lang="sk-SK" b="1" dirty="0" smtClean="0">
              <a:solidFill>
                <a:srgbClr val="FFC000"/>
              </a:solidFill>
            </a:endParaRPr>
          </a:p>
          <a:p>
            <a:r>
              <a:rPr lang="sk-SK" b="1" dirty="0" smtClean="0">
                <a:solidFill>
                  <a:srgbClr val="FFC000"/>
                </a:solidFill>
              </a:rPr>
              <a:t>LITERÁRNY DRUH: </a:t>
            </a:r>
            <a:r>
              <a:rPr lang="sk-SK" b="1" dirty="0" smtClean="0">
                <a:solidFill>
                  <a:schemeClr val="bg2"/>
                </a:solidFill>
              </a:rPr>
              <a:t>dráma</a:t>
            </a:r>
          </a:p>
          <a:p>
            <a:r>
              <a:rPr lang="sk-SK" b="1" dirty="0" smtClean="0">
                <a:solidFill>
                  <a:srgbClr val="FFC000"/>
                </a:solidFill>
              </a:rPr>
              <a:t>LITERÁRNY ŽÁNER: </a:t>
            </a:r>
            <a:r>
              <a:rPr lang="sk-SK" b="1" dirty="0" smtClean="0">
                <a:solidFill>
                  <a:schemeClr val="bg2"/>
                </a:solidFill>
              </a:rPr>
              <a:t>tragédia</a:t>
            </a:r>
            <a:endParaRPr lang="sk-SK" b="1" dirty="0" smtClean="0">
              <a:solidFill>
                <a:srgbClr val="FFC000"/>
              </a:solidFill>
            </a:endParaRPr>
          </a:p>
          <a:p>
            <a:r>
              <a:rPr lang="sk-SK" b="1" dirty="0" smtClean="0">
                <a:solidFill>
                  <a:srgbClr val="FFC000"/>
                </a:solidFill>
              </a:rPr>
              <a:t>FORMA UMELECKEJ REČI: </a:t>
            </a:r>
            <a:r>
              <a:rPr lang="sk-SK" b="1" dirty="0" smtClean="0">
                <a:solidFill>
                  <a:schemeClr val="bg2"/>
                </a:solidFill>
              </a:rPr>
              <a:t>dialogická</a:t>
            </a:r>
          </a:p>
          <a:p>
            <a:r>
              <a:rPr lang="sk-SK" b="1" dirty="0" smtClean="0">
                <a:solidFill>
                  <a:srgbClr val="FFC000"/>
                </a:solidFill>
              </a:rPr>
              <a:t>TÉMA: </a:t>
            </a:r>
            <a:r>
              <a:rPr lang="sk-SK" b="1" dirty="0" smtClean="0">
                <a:solidFill>
                  <a:schemeClr val="bg2"/>
                </a:solidFill>
              </a:rPr>
              <a:t>Autor zachytáva konflikt medzi „premenlivými“ zákonmi vládcov a večnými pravidlami morálky.</a:t>
            </a:r>
          </a:p>
          <a:p>
            <a:r>
              <a:rPr lang="sk-SK" b="1" dirty="0" smtClean="0">
                <a:solidFill>
                  <a:srgbClr val="FFC000"/>
                </a:solidFill>
              </a:rPr>
              <a:t>IDEA: </a:t>
            </a:r>
            <a:r>
              <a:rPr lang="sk-SK" b="1" dirty="0" smtClean="0">
                <a:solidFill>
                  <a:schemeClr val="bg2"/>
                </a:solidFill>
              </a:rPr>
              <a:t>Autor vyzdvihuje úctu k božím zákonom a prirodzeným ľudským právam.</a:t>
            </a:r>
            <a:endParaRPr lang="sk-SK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rgbClr val="FFC000"/>
                </a:solidFill>
              </a:rPr>
              <a:t>HLAVNÉ POSTAVY: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85000" lnSpcReduction="10000"/>
          </a:bodyPr>
          <a:lstStyle/>
          <a:p>
            <a:r>
              <a:rPr lang="sk-SK" b="1" dirty="0" err="1" smtClean="0">
                <a:solidFill>
                  <a:srgbClr val="FFC000"/>
                </a:solidFill>
              </a:rPr>
              <a:t>Antigona</a:t>
            </a:r>
            <a:r>
              <a:rPr lang="sk-SK" dirty="0" smtClean="0">
                <a:solidFill>
                  <a:schemeClr val="bg2"/>
                </a:solidFill>
              </a:rPr>
              <a:t> – dcéra tébskeho kráľa Oidipa; odvážna, hrdá, rešpektuje božie zákony a tradície</a:t>
            </a:r>
          </a:p>
          <a:p>
            <a:r>
              <a:rPr lang="sk-SK" b="1" dirty="0" err="1" smtClean="0">
                <a:solidFill>
                  <a:srgbClr val="FFC000"/>
                </a:solidFill>
              </a:rPr>
              <a:t>Ismena</a:t>
            </a:r>
            <a:r>
              <a:rPr lang="sk-SK" dirty="0" smtClean="0">
                <a:solidFill>
                  <a:schemeClr val="bg2"/>
                </a:solidFill>
              </a:rPr>
              <a:t> – sestra </a:t>
            </a:r>
            <a:r>
              <a:rPr lang="sk-SK" dirty="0" err="1" smtClean="0">
                <a:solidFill>
                  <a:schemeClr val="bg2"/>
                </a:solidFill>
              </a:rPr>
              <a:t>Antigony</a:t>
            </a:r>
            <a:r>
              <a:rPr lang="sk-SK" dirty="0" smtClean="0">
                <a:solidFill>
                  <a:schemeClr val="bg2"/>
                </a:solidFill>
              </a:rPr>
              <a:t>; ústupčivá, nevýbojná, pokorná</a:t>
            </a:r>
          </a:p>
          <a:p>
            <a:r>
              <a:rPr lang="sk-SK" b="1" dirty="0" err="1" smtClean="0">
                <a:solidFill>
                  <a:srgbClr val="FFC000"/>
                </a:solidFill>
              </a:rPr>
              <a:t>Polyneikos</a:t>
            </a:r>
            <a:r>
              <a:rPr lang="sk-SK" dirty="0" smtClean="0">
                <a:solidFill>
                  <a:schemeClr val="bg2"/>
                </a:solidFill>
              </a:rPr>
              <a:t> – brat </a:t>
            </a:r>
            <a:r>
              <a:rPr lang="sk-SK" dirty="0" err="1" smtClean="0">
                <a:solidFill>
                  <a:schemeClr val="bg2"/>
                </a:solidFill>
              </a:rPr>
              <a:t>Antigony</a:t>
            </a:r>
            <a:r>
              <a:rPr lang="sk-SK" dirty="0" smtClean="0">
                <a:solidFill>
                  <a:schemeClr val="bg2"/>
                </a:solidFill>
              </a:rPr>
              <a:t>; zaútočil s vojskom na Téby,      v boji padol; </a:t>
            </a:r>
            <a:r>
              <a:rPr lang="sk-SK" dirty="0" err="1" smtClean="0">
                <a:solidFill>
                  <a:schemeClr val="bg2"/>
                </a:solidFill>
              </a:rPr>
              <a:t>Kreon</a:t>
            </a:r>
            <a:r>
              <a:rPr lang="sk-SK" dirty="0" smtClean="0">
                <a:solidFill>
                  <a:schemeClr val="bg2"/>
                </a:solidFill>
              </a:rPr>
              <a:t>  ho nechal pred hradbami ako zradcu</a:t>
            </a:r>
          </a:p>
          <a:p>
            <a:r>
              <a:rPr lang="sk-SK" b="1" dirty="0" err="1" smtClean="0">
                <a:solidFill>
                  <a:srgbClr val="FFC000"/>
                </a:solidFill>
              </a:rPr>
              <a:t>Eteokles</a:t>
            </a:r>
            <a:r>
              <a:rPr lang="sk-SK" dirty="0" smtClean="0">
                <a:solidFill>
                  <a:schemeClr val="bg2"/>
                </a:solidFill>
              </a:rPr>
              <a:t> – brat </a:t>
            </a:r>
            <a:r>
              <a:rPr lang="sk-SK" dirty="0" err="1" smtClean="0">
                <a:solidFill>
                  <a:schemeClr val="bg2"/>
                </a:solidFill>
              </a:rPr>
              <a:t>Antigony</a:t>
            </a:r>
            <a:r>
              <a:rPr lang="sk-SK" dirty="0" smtClean="0">
                <a:solidFill>
                  <a:schemeClr val="bg2"/>
                </a:solidFill>
              </a:rPr>
              <a:t>; padne ako obranca Téb; </a:t>
            </a:r>
            <a:r>
              <a:rPr lang="sk-SK" dirty="0" err="1" smtClean="0">
                <a:solidFill>
                  <a:schemeClr val="bg2"/>
                </a:solidFill>
              </a:rPr>
              <a:t>Kreon</a:t>
            </a:r>
            <a:r>
              <a:rPr lang="sk-SK" dirty="0" smtClean="0">
                <a:solidFill>
                  <a:schemeClr val="bg2"/>
                </a:solidFill>
              </a:rPr>
              <a:t>    ho dal pochovať ako hrdinu</a:t>
            </a:r>
          </a:p>
          <a:p>
            <a:r>
              <a:rPr lang="sk-SK" b="1" dirty="0" err="1" smtClean="0">
                <a:solidFill>
                  <a:srgbClr val="FFC000"/>
                </a:solidFill>
              </a:rPr>
              <a:t>Kreon</a:t>
            </a:r>
            <a:r>
              <a:rPr lang="sk-SK" dirty="0" smtClean="0">
                <a:solidFill>
                  <a:srgbClr val="D729B6"/>
                </a:solidFill>
              </a:rPr>
              <a:t> </a:t>
            </a:r>
            <a:r>
              <a:rPr lang="sk-SK" dirty="0" smtClean="0">
                <a:solidFill>
                  <a:schemeClr val="bg2"/>
                </a:solidFill>
              </a:rPr>
              <a:t>– nový kráľ Téb, strýko </a:t>
            </a:r>
            <a:r>
              <a:rPr lang="sk-SK" dirty="0" err="1" smtClean="0">
                <a:solidFill>
                  <a:schemeClr val="bg2"/>
                </a:solidFill>
              </a:rPr>
              <a:t>Antigony</a:t>
            </a:r>
            <a:r>
              <a:rPr lang="sk-SK" dirty="0" smtClean="0">
                <a:solidFill>
                  <a:schemeClr val="bg2"/>
                </a:solidFill>
              </a:rPr>
              <a:t> a otec </a:t>
            </a:r>
            <a:r>
              <a:rPr lang="sk-SK" dirty="0" err="1" smtClean="0">
                <a:solidFill>
                  <a:schemeClr val="bg2"/>
                </a:solidFill>
              </a:rPr>
              <a:t>Haimona</a:t>
            </a:r>
            <a:r>
              <a:rPr lang="sk-SK" dirty="0" smtClean="0">
                <a:solidFill>
                  <a:schemeClr val="bg2"/>
                </a:solidFill>
              </a:rPr>
              <a:t>; samoľúby, namyslený, márnomyseľný, krutý</a:t>
            </a:r>
          </a:p>
          <a:p>
            <a:r>
              <a:rPr lang="sk-SK" b="1" dirty="0" err="1" smtClean="0">
                <a:solidFill>
                  <a:srgbClr val="FFC000"/>
                </a:solidFill>
              </a:rPr>
              <a:t>Haimon</a:t>
            </a:r>
            <a:r>
              <a:rPr lang="sk-SK" dirty="0" smtClean="0">
                <a:solidFill>
                  <a:schemeClr val="bg2"/>
                </a:solidFill>
              </a:rPr>
              <a:t> – snúbenec </a:t>
            </a:r>
            <a:r>
              <a:rPr lang="sk-SK" dirty="0" err="1" smtClean="0">
                <a:solidFill>
                  <a:schemeClr val="bg2"/>
                </a:solidFill>
              </a:rPr>
              <a:t>Antigony</a:t>
            </a:r>
            <a:r>
              <a:rPr lang="sk-SK" dirty="0" smtClean="0">
                <a:solidFill>
                  <a:schemeClr val="bg2"/>
                </a:solidFill>
              </a:rPr>
              <a:t>; rozvážny, mierny, milujúci</a:t>
            </a:r>
          </a:p>
          <a:p>
            <a:r>
              <a:rPr lang="sk-SK" b="1" dirty="0" err="1" smtClean="0">
                <a:solidFill>
                  <a:srgbClr val="FFC000"/>
                </a:solidFill>
              </a:rPr>
              <a:t>Eurydika</a:t>
            </a:r>
            <a:r>
              <a:rPr lang="sk-SK" dirty="0" smtClean="0">
                <a:solidFill>
                  <a:schemeClr val="bg2"/>
                </a:solidFill>
              </a:rPr>
              <a:t> – </a:t>
            </a:r>
            <a:r>
              <a:rPr lang="sk-SK" dirty="0" err="1" smtClean="0">
                <a:solidFill>
                  <a:schemeClr val="bg2"/>
                </a:solidFill>
              </a:rPr>
              <a:t>Haimonova</a:t>
            </a:r>
            <a:r>
              <a:rPr lang="sk-SK" dirty="0" smtClean="0">
                <a:solidFill>
                  <a:schemeClr val="bg2"/>
                </a:solidFill>
              </a:rPr>
              <a:t> matka a manželka </a:t>
            </a:r>
            <a:r>
              <a:rPr lang="sk-SK" dirty="0" err="1" smtClean="0">
                <a:solidFill>
                  <a:schemeClr val="bg2"/>
                </a:solidFill>
              </a:rPr>
              <a:t>Kreona</a:t>
            </a:r>
            <a:endParaRPr lang="sk-SK" dirty="0" smtClean="0">
              <a:solidFill>
                <a:schemeClr val="bg2"/>
              </a:solidFill>
            </a:endParaRPr>
          </a:p>
          <a:p>
            <a:endParaRPr lang="sk-SK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rgbClr val="FFC000"/>
                </a:solidFill>
              </a:rPr>
              <a:t>KOMPOZÍCIA: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sk-SK" sz="4000" b="1" dirty="0" smtClean="0">
                <a:solidFill>
                  <a:schemeClr val="bg2"/>
                </a:solidFill>
              </a:rPr>
              <a:t>prológ, 5 dejstiev, epilóg </a:t>
            </a:r>
          </a:p>
          <a:p>
            <a:r>
              <a:rPr lang="sk-SK" sz="4000" b="1" dirty="0" smtClean="0">
                <a:solidFill>
                  <a:srgbClr val="FFC000"/>
                </a:solidFill>
              </a:rPr>
              <a:t>expozícia: </a:t>
            </a:r>
            <a:r>
              <a:rPr lang="sk-SK" sz="4000" dirty="0" smtClean="0">
                <a:solidFill>
                  <a:schemeClr val="bg2"/>
                </a:solidFill>
              </a:rPr>
              <a:t>prológ</a:t>
            </a:r>
          </a:p>
          <a:p>
            <a:r>
              <a:rPr lang="sk-SK" sz="4000" b="1" dirty="0" smtClean="0">
                <a:solidFill>
                  <a:srgbClr val="FFC000"/>
                </a:solidFill>
              </a:rPr>
              <a:t>kolízia: </a:t>
            </a:r>
            <a:r>
              <a:rPr lang="sk-SK" sz="4000" dirty="0" smtClean="0">
                <a:solidFill>
                  <a:schemeClr val="bg2"/>
                </a:solidFill>
              </a:rPr>
              <a:t>1. dejstvo</a:t>
            </a:r>
          </a:p>
          <a:p>
            <a:r>
              <a:rPr lang="sk-SK" sz="4000" b="1" dirty="0" smtClean="0">
                <a:solidFill>
                  <a:srgbClr val="FFC000"/>
                </a:solidFill>
              </a:rPr>
              <a:t>kríza:</a:t>
            </a:r>
            <a:r>
              <a:rPr lang="sk-SK" sz="4000" dirty="0" smtClean="0">
                <a:solidFill>
                  <a:schemeClr val="bg2"/>
                </a:solidFill>
              </a:rPr>
              <a:t> 2. – 4. dejstvo</a:t>
            </a:r>
          </a:p>
          <a:p>
            <a:r>
              <a:rPr lang="sk-SK" sz="4000" b="1" dirty="0" smtClean="0">
                <a:solidFill>
                  <a:srgbClr val="FFC000"/>
                </a:solidFill>
              </a:rPr>
              <a:t>peripetia:</a:t>
            </a:r>
            <a:r>
              <a:rPr lang="sk-SK" sz="4000" dirty="0" smtClean="0">
                <a:solidFill>
                  <a:schemeClr val="bg2"/>
                </a:solidFill>
              </a:rPr>
              <a:t> 5. dejstvo</a:t>
            </a:r>
          </a:p>
          <a:p>
            <a:r>
              <a:rPr lang="sk-SK" sz="4000" b="1" dirty="0" smtClean="0">
                <a:solidFill>
                  <a:srgbClr val="FFC000"/>
                </a:solidFill>
              </a:rPr>
              <a:t>katastrofa:</a:t>
            </a:r>
            <a:r>
              <a:rPr lang="sk-SK" sz="4000" dirty="0" smtClean="0">
                <a:solidFill>
                  <a:schemeClr val="bg2"/>
                </a:solidFill>
              </a:rPr>
              <a:t> epilóg</a:t>
            </a:r>
          </a:p>
          <a:p>
            <a:endParaRPr lang="sk-SK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.thecompletesophocles.com/images/antigone_mourn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" y="1828800"/>
            <a:ext cx="9143996" cy="327660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rgbClr val="FFC000"/>
                </a:solidFill>
              </a:rPr>
              <a:t>PROLÓG</a:t>
            </a:r>
            <a:r>
              <a:rPr lang="sk-SK" b="1" dirty="0" smtClean="0">
                <a:solidFill>
                  <a:srgbClr val="FFC000"/>
                </a:solidFill>
              </a:rPr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r>
              <a:rPr lang="sk-SK" sz="4100" dirty="0" smtClean="0">
                <a:solidFill>
                  <a:schemeClr val="bg2"/>
                </a:solidFill>
              </a:rPr>
              <a:t>Deti kráľa Oidipa (</a:t>
            </a:r>
            <a:r>
              <a:rPr lang="sk-SK" sz="4100" dirty="0" err="1" smtClean="0">
                <a:solidFill>
                  <a:schemeClr val="bg2"/>
                </a:solidFill>
              </a:rPr>
              <a:t>Antigona</a:t>
            </a:r>
            <a:r>
              <a:rPr lang="sk-SK" sz="4100" dirty="0" smtClean="0">
                <a:solidFill>
                  <a:schemeClr val="bg2"/>
                </a:solidFill>
              </a:rPr>
              <a:t>, </a:t>
            </a:r>
            <a:r>
              <a:rPr lang="sk-SK" sz="4100" dirty="0" err="1" smtClean="0">
                <a:solidFill>
                  <a:schemeClr val="bg2"/>
                </a:solidFill>
              </a:rPr>
              <a:t>Ismena</a:t>
            </a:r>
            <a:r>
              <a:rPr lang="sk-SK" sz="4100" dirty="0" smtClean="0">
                <a:solidFill>
                  <a:schemeClr val="bg2"/>
                </a:solidFill>
              </a:rPr>
              <a:t> a </a:t>
            </a:r>
            <a:r>
              <a:rPr lang="sk-SK" sz="4100" dirty="0" err="1" smtClean="0">
                <a:solidFill>
                  <a:schemeClr val="bg2"/>
                </a:solidFill>
              </a:rPr>
              <a:t>Eteokles</a:t>
            </a:r>
            <a:r>
              <a:rPr lang="sk-SK" sz="4100" dirty="0" smtClean="0">
                <a:solidFill>
                  <a:schemeClr val="bg2"/>
                </a:solidFill>
              </a:rPr>
              <a:t>)   žijú v Tébach, kde vládne </a:t>
            </a:r>
            <a:r>
              <a:rPr lang="sk-SK" sz="4100" dirty="0" err="1" smtClean="0">
                <a:solidFill>
                  <a:schemeClr val="bg2"/>
                </a:solidFill>
              </a:rPr>
              <a:t>Kreon</a:t>
            </a:r>
            <a:r>
              <a:rPr lang="sk-SK" sz="4100" dirty="0" smtClean="0">
                <a:solidFill>
                  <a:schemeClr val="bg2"/>
                </a:solidFill>
              </a:rPr>
              <a:t>.</a:t>
            </a:r>
          </a:p>
          <a:p>
            <a:pPr>
              <a:buNone/>
            </a:pPr>
            <a:endParaRPr lang="sk-SK" sz="1300" dirty="0" smtClean="0">
              <a:solidFill>
                <a:schemeClr val="bg2"/>
              </a:solidFill>
            </a:endParaRPr>
          </a:p>
          <a:p>
            <a:r>
              <a:rPr lang="sk-SK" sz="4100" dirty="0" smtClean="0">
                <a:solidFill>
                  <a:schemeClr val="bg2"/>
                </a:solidFill>
              </a:rPr>
              <a:t>Ich brat </a:t>
            </a:r>
            <a:r>
              <a:rPr lang="sk-SK" sz="4100" dirty="0" err="1" smtClean="0">
                <a:solidFill>
                  <a:schemeClr val="bg2"/>
                </a:solidFill>
              </a:rPr>
              <a:t>Polyneikos</a:t>
            </a:r>
            <a:r>
              <a:rPr lang="sk-SK" sz="4100" dirty="0" smtClean="0">
                <a:solidFill>
                  <a:schemeClr val="bg2"/>
                </a:solidFill>
              </a:rPr>
              <a:t> tiahne s vojskom proti Tébam.</a:t>
            </a:r>
          </a:p>
          <a:p>
            <a:pPr>
              <a:buNone/>
            </a:pPr>
            <a:endParaRPr lang="sk-SK" sz="1300" dirty="0" smtClean="0">
              <a:solidFill>
                <a:schemeClr val="bg2"/>
              </a:solidFill>
            </a:endParaRPr>
          </a:p>
          <a:p>
            <a:r>
              <a:rPr lang="sk-SK" sz="4100" dirty="0" smtClean="0">
                <a:solidFill>
                  <a:schemeClr val="bg2"/>
                </a:solidFill>
              </a:rPr>
              <a:t>Obaja synovia v tomto boji padnú: </a:t>
            </a:r>
            <a:r>
              <a:rPr lang="sk-SK" sz="4100" dirty="0" err="1" smtClean="0">
                <a:solidFill>
                  <a:schemeClr val="bg2"/>
                </a:solidFill>
              </a:rPr>
              <a:t>Eteokles</a:t>
            </a:r>
            <a:r>
              <a:rPr lang="sk-SK" sz="4100" dirty="0" smtClean="0">
                <a:solidFill>
                  <a:schemeClr val="bg2"/>
                </a:solidFill>
              </a:rPr>
              <a:t> ako hrdinský obranca, </a:t>
            </a:r>
            <a:r>
              <a:rPr lang="sk-SK" sz="4100" dirty="0" err="1" smtClean="0">
                <a:solidFill>
                  <a:schemeClr val="bg2"/>
                </a:solidFill>
              </a:rPr>
              <a:t>Polyneikos</a:t>
            </a:r>
            <a:r>
              <a:rPr lang="sk-SK" sz="4100" dirty="0" smtClean="0">
                <a:solidFill>
                  <a:schemeClr val="bg2"/>
                </a:solidFill>
              </a:rPr>
              <a:t> ako vlastizradca.</a:t>
            </a:r>
          </a:p>
          <a:p>
            <a:pPr>
              <a:buNone/>
            </a:pPr>
            <a:endParaRPr lang="sk-SK" sz="1300" dirty="0" smtClean="0">
              <a:solidFill>
                <a:schemeClr val="bg2"/>
              </a:solidFill>
            </a:endParaRPr>
          </a:p>
          <a:p>
            <a:r>
              <a:rPr lang="sk-SK" sz="4100" dirty="0" err="1" smtClean="0">
                <a:solidFill>
                  <a:schemeClr val="bg2"/>
                </a:solidFill>
              </a:rPr>
              <a:t>Kreon</a:t>
            </a:r>
            <a:r>
              <a:rPr lang="sk-SK" sz="4100" dirty="0" smtClean="0">
                <a:solidFill>
                  <a:schemeClr val="bg2"/>
                </a:solidFill>
              </a:rPr>
              <a:t> zakáže pochovať </a:t>
            </a:r>
            <a:r>
              <a:rPr lang="sk-SK" sz="4100" dirty="0" err="1" smtClean="0">
                <a:solidFill>
                  <a:schemeClr val="bg2"/>
                </a:solidFill>
              </a:rPr>
              <a:t>Polyneika</a:t>
            </a:r>
            <a:r>
              <a:rPr lang="sk-SK" sz="4100" dirty="0" smtClean="0">
                <a:solidFill>
                  <a:schemeClr val="bg2"/>
                </a:solidFill>
              </a:rPr>
              <a:t>.</a:t>
            </a:r>
          </a:p>
          <a:p>
            <a:pPr>
              <a:buNone/>
            </a:pPr>
            <a:endParaRPr lang="sk-SK" sz="1300" dirty="0" smtClean="0">
              <a:solidFill>
                <a:schemeClr val="bg2"/>
              </a:solidFill>
            </a:endParaRPr>
          </a:p>
          <a:p>
            <a:r>
              <a:rPr lang="sk-SK" sz="4100" dirty="0" err="1" smtClean="0">
                <a:solidFill>
                  <a:schemeClr val="bg2"/>
                </a:solidFill>
              </a:rPr>
              <a:t>Antigona</a:t>
            </a:r>
            <a:r>
              <a:rPr lang="sk-SK" sz="4100" dirty="0" smtClean="0">
                <a:solidFill>
                  <a:schemeClr val="bg2"/>
                </a:solidFill>
              </a:rPr>
              <a:t> sa rozhodne nerešpektovať tento zákaz   a </a:t>
            </a:r>
            <a:r>
              <a:rPr lang="sk-SK" sz="4100" dirty="0" err="1" smtClean="0">
                <a:solidFill>
                  <a:schemeClr val="bg2"/>
                </a:solidFill>
              </a:rPr>
              <a:t>Polyneikovi</a:t>
            </a:r>
            <a:r>
              <a:rPr lang="sk-SK" sz="4100" dirty="0" smtClean="0">
                <a:solidFill>
                  <a:schemeClr val="bg2"/>
                </a:solidFill>
              </a:rPr>
              <a:t> preukáže posledné pocty.</a:t>
            </a:r>
          </a:p>
          <a:p>
            <a:endParaRPr lang="sk-SK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www.darwincommunityarts.org.au/sites/default/files/styles/large/public/field/image/antigone_and_the_body_of_polynices_-_project_gutenberg_etext_14994.png?itok=6Oxj5w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648" y="914400"/>
            <a:ext cx="9157648" cy="511302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839</Words>
  <Application>Microsoft Office PowerPoint</Application>
  <PresentationFormat>Prezentácia na obrazovke (4:3)</PresentationFormat>
  <Paragraphs>84</Paragraphs>
  <Slides>23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4" baseType="lpstr">
      <vt:lpstr>Motív Office</vt:lpstr>
      <vt:lpstr>ANTIGONA</vt:lpstr>
      <vt:lpstr>SOFOKLES </vt:lpstr>
      <vt:lpstr>Snímka 3</vt:lpstr>
      <vt:lpstr>Snímka 4</vt:lpstr>
      <vt:lpstr>HLAVNÉ POSTAVY:</vt:lpstr>
      <vt:lpstr>KOMPOZÍCIA:</vt:lpstr>
      <vt:lpstr>Snímka 7</vt:lpstr>
      <vt:lpstr>PROLÓG:</vt:lpstr>
      <vt:lpstr>Snímka 9</vt:lpstr>
      <vt:lpstr>I. DEJSTVO:</vt:lpstr>
      <vt:lpstr>Snímka 11</vt:lpstr>
      <vt:lpstr>II. DEJSTVO:</vt:lpstr>
      <vt:lpstr>Snímka 13</vt:lpstr>
      <vt:lpstr>III. DEJSTVO:</vt:lpstr>
      <vt:lpstr>Snímka 15</vt:lpstr>
      <vt:lpstr>IV. DEJSTVO:</vt:lpstr>
      <vt:lpstr>Snímka 17</vt:lpstr>
      <vt:lpstr>V. DEJSTVO:</vt:lpstr>
      <vt:lpstr>Snímka 19</vt:lpstr>
      <vt:lpstr>EPILÓG:</vt:lpstr>
      <vt:lpstr>Snímka 21</vt:lpstr>
      <vt:lpstr>ZÁKLADNÉ ZNAKY ANTICKEJ DRÁMY:</vt:lpstr>
      <vt:lpstr>     Ďakujem za pozornosť   Vypracovala:  Mgr. Martina Demeterová  POUŽITÁ LITERATÚRA: Caltíková, M. Sprievodca dielami slovenskej a svetovej literatúry 1. Nitra: ENIGMA, 1996, 253 s. ISBN 60-85471-33-7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ANTICKÁ  GRÉCKA  LITERATÚRA</dc:title>
  <dc:creator>Tinka</dc:creator>
  <cp:lastModifiedBy>skola</cp:lastModifiedBy>
  <cp:revision>128</cp:revision>
  <dcterms:created xsi:type="dcterms:W3CDTF">2011-09-27T14:21:08Z</dcterms:created>
  <dcterms:modified xsi:type="dcterms:W3CDTF">2013-12-03T09:20:33Z</dcterms:modified>
</cp:coreProperties>
</file>