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5" r:id="rId12"/>
    <p:sldId id="268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88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321523D-546F-4D91-8640-5888563FB65A}" type="datetimeFigureOut">
              <a:rPr lang="sk-SK" smtClean="0"/>
              <a:t>3.12.2018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F54CB46-9197-4170-B745-E526D7336D25}" type="slidenum">
              <a:rPr lang="sk-SK" smtClean="0"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1" y="267125"/>
            <a:ext cx="29622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59632" y="3001383"/>
            <a:ext cx="7344816" cy="1656184"/>
          </a:xfrm>
        </p:spPr>
        <p:txBody>
          <a:bodyPr/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Jozef Gregor Tajovský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75656" y="4653136"/>
            <a:ext cx="6408712" cy="1656184"/>
          </a:xfrm>
        </p:spPr>
        <p:txBody>
          <a:bodyPr/>
          <a:lstStyle/>
          <a:p>
            <a:r>
              <a:rPr lang="sk-SK" dirty="0" smtClean="0"/>
              <a:t>1874 – 1940</a:t>
            </a:r>
          </a:p>
          <a:p>
            <a:r>
              <a:rPr lang="sk-SK" dirty="0"/>
              <a:t>s</a:t>
            </a:r>
            <a:r>
              <a:rPr lang="sk-SK" dirty="0" smtClean="0"/>
              <a:t>lovenský kritický realizmus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059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691680" y="548680"/>
            <a:ext cx="237626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Jazyk, forma, štýl,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99592" y="13407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Riešte úlohu č. 78 s. 45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43608" y="1988840"/>
            <a:ext cx="39604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Prvky ľudovej reči, nárečové slová: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043608" y="2708920"/>
            <a:ext cx="183620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Frazeologizmy: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051361" y="3284984"/>
            <a:ext cx="151216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Expresívne: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043608" y="3865704"/>
            <a:ext cx="151216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err="1" smtClean="0">
                <a:latin typeface="Comic Sans MS" pitchFamily="66" charset="0"/>
              </a:rPr>
              <a:t>Apoziopézy</a:t>
            </a:r>
            <a:r>
              <a:rPr lang="sk-SK" dirty="0" smtClean="0">
                <a:latin typeface="Comic Sans MS" pitchFamily="66" charset="0"/>
              </a:rPr>
              <a:t>: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051361" y="4581128"/>
            <a:ext cx="93610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Elipsy: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229200"/>
            <a:ext cx="1573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0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71600" y="550421"/>
            <a:ext cx="720080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1. Vysvetlite úlohu režiséra pri realizácii divadelnej hry. </a:t>
            </a:r>
          </a:p>
          <a:p>
            <a:r>
              <a:rPr lang="sk-SK" dirty="0" smtClean="0">
                <a:latin typeface="Comic Sans MS" pitchFamily="66" charset="0"/>
              </a:rPr>
              <a:t>(Použite učebnicu s. 48.)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971600" y="1700808"/>
            <a:ext cx="6912768" cy="369332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2. Dokážte, že postava Zuzky sa vyvíja. Argumentujte citátmi. 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971600" y="2636912"/>
            <a:ext cx="748883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3. Vysvetlite, akú úlohu plnia  autorské poznámky  pri menách postáv.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971600" y="3356992"/>
            <a:ext cx="7416824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4. Porovnajte výstupy (obrazy) u Shakespeara a Tajovského. Objasnite, v čom spočíva odlišnosť chápania výstupu u Tajovského.</a:t>
            </a:r>
          </a:p>
          <a:p>
            <a:r>
              <a:rPr lang="sk-SK" dirty="0" smtClean="0">
                <a:latin typeface="Comic Sans MS" pitchFamily="66" charset="0"/>
              </a:rPr>
              <a:t>(s. 46 – 47, 30 – 31)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61" y="5589240"/>
            <a:ext cx="1573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9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83568" y="1268760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dirty="0"/>
              <a:t>Inscenácia Statky zmätky sa pokúša svojou drsne komickou optikou zrkadliť necnosti slovenského národa. Hrubosť a necitlivosť v otázkach vzťahov. Maskovanie mnohých jeho nedostatkov: falošnú mierumilovnosť, láskavosť a bohabojnosť. Ale aj prehnanú dôležitosť, nadutosť a arogantnosť. Pretvárku, dvojitú morálku a pokrytectvo vo vzájomnej komunikácii. </a:t>
            </a:r>
            <a:r>
              <a:rPr lang="sk-SK" dirty="0" smtClean="0"/>
              <a:t>Veď </a:t>
            </a:r>
            <a:r>
              <a:rPr lang="sk-SK" dirty="0"/>
              <a:t>mnohí z nás poznáme takýchto „podarených viťúzov“. Falošne ustarostených rodičov, malicherne vzťahovačných príbuzných, lakomých a zaťatých otcov, arogantne prelietavých synov, klebetné a samoľúbe matky, či trpiteľsky </a:t>
            </a:r>
            <a:r>
              <a:rPr lang="sk-SK" dirty="0" smtClean="0"/>
              <a:t>precitlivené </a:t>
            </a:r>
            <a:r>
              <a:rPr lang="sk-SK" dirty="0"/>
              <a:t>dcéry. Všetci sa snažia niečo „hrať“ – a pritom chcú iba mať! Alebo skôr nahrabať! Mať pravdu! Žiť vo falošných ilúziách o vlastnej bezúhonnosti, čestnosti a mravnosti.</a:t>
            </a:r>
          </a:p>
          <a:p>
            <a:pPr algn="just"/>
            <a:r>
              <a:rPr lang="sk-SK" dirty="0"/>
              <a:t>Inscenácia bola nominovaná na cenu DOSKY 2008 v kategórii Najlepšia réžia (Ľubomír </a:t>
            </a:r>
            <a:r>
              <a:rPr lang="sk-SK" dirty="0" err="1"/>
              <a:t>Vajdička</a:t>
            </a:r>
            <a:r>
              <a:rPr lang="sk-SK" dirty="0" smtClean="0"/>
              <a:t>).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			http</a:t>
            </a:r>
            <a:r>
              <a:rPr lang="sk-SK" dirty="0"/>
              <a:t>://www.dab.sk/sk/hry/24/statky-zmatky/</a:t>
            </a:r>
          </a:p>
          <a:p>
            <a:pPr algn="just"/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683568" y="369530"/>
            <a:ext cx="792088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5. Na základe textu napíšte, aký odkaz pre dnešného diváka má divadelná hra.</a:t>
            </a:r>
            <a:endParaRPr lang="sk-S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69" y="5445224"/>
            <a:ext cx="1573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8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prozaik			dramatik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b="1" dirty="0" smtClean="0"/>
              <a:t>Poviedky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Maco Mlieč</a:t>
            </a:r>
          </a:p>
          <a:p>
            <a:r>
              <a:rPr lang="sk-SK" dirty="0" smtClean="0"/>
              <a:t>Mamka </a:t>
            </a:r>
            <a:r>
              <a:rPr lang="sk-SK" dirty="0" err="1" smtClean="0"/>
              <a:t>Pôstková</a:t>
            </a:r>
            <a:endParaRPr lang="sk-SK" dirty="0" smtClean="0"/>
          </a:p>
          <a:p>
            <a:r>
              <a:rPr lang="sk-SK" dirty="0" err="1" smtClean="0"/>
              <a:t>Apoliena</a:t>
            </a:r>
            <a:endParaRPr lang="sk-SK" dirty="0" smtClean="0"/>
          </a:p>
          <a:p>
            <a:r>
              <a:rPr lang="sk-SK" dirty="0" smtClean="0"/>
              <a:t>Horký chlieb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b="1" dirty="0" smtClean="0"/>
              <a:t>Divadelné hry</a:t>
            </a:r>
          </a:p>
          <a:p>
            <a:endParaRPr lang="sk-SK" dirty="0"/>
          </a:p>
          <a:p>
            <a:r>
              <a:rPr lang="sk-SK" dirty="0" smtClean="0"/>
              <a:t>Ženský zákon</a:t>
            </a:r>
          </a:p>
          <a:p>
            <a:endParaRPr lang="sk-SK" dirty="0" smtClean="0"/>
          </a:p>
          <a:p>
            <a:r>
              <a:rPr lang="sk-SK" dirty="0" smtClean="0"/>
              <a:t>Statky-zmätky</a:t>
            </a:r>
          </a:p>
          <a:p>
            <a:r>
              <a:rPr lang="sk-SK" dirty="0" smtClean="0"/>
              <a:t>Matka</a:t>
            </a:r>
          </a:p>
          <a:p>
            <a:r>
              <a:rPr lang="sk-SK" dirty="0" smtClean="0"/>
              <a:t>Hriech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971600" y="580526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smtClean="0">
                <a:latin typeface="Comic Sans MS" pitchFamily="66" charset="0"/>
              </a:rPr>
              <a:t>Prečítajte si:</a:t>
            </a:r>
          </a:p>
          <a:p>
            <a:r>
              <a:rPr lang="sk-SK" b="1" dirty="0" smtClean="0">
                <a:latin typeface="Comic Sans MS" pitchFamily="66" charset="0"/>
              </a:rPr>
              <a:t>http</a:t>
            </a:r>
            <a:r>
              <a:rPr lang="sk-SK" b="1" dirty="0">
                <a:latin typeface="Comic Sans MS" pitchFamily="66" charset="0"/>
              </a:rPr>
              <a:t>://zlatyfond.sme.sk/dielo/462/Tajovsky_Statky-zmatky/1</a:t>
            </a:r>
          </a:p>
        </p:txBody>
      </p:sp>
    </p:spTree>
    <p:extLst>
      <p:ext uri="{BB962C8B-B14F-4D97-AF65-F5344CB8AC3E}">
        <p14:creationId xmlns:p14="http://schemas.microsoft.com/office/powerpoint/2010/main" val="14428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5399"/>
            <a:ext cx="6751637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2" y="5700667"/>
            <a:ext cx="17430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31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37" y="19773"/>
            <a:ext cx="47529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908" y="2858223"/>
            <a:ext cx="29813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9" y="0"/>
            <a:ext cx="2381250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2915816" y="1999722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Comic Sans MS" pitchFamily="66" charset="0"/>
              </a:rPr>
              <a:t>Jozef</a:t>
            </a:r>
          </a:p>
          <a:p>
            <a:r>
              <a:rPr lang="sk-SK" sz="2000" dirty="0" smtClean="0">
                <a:latin typeface="Comic Sans MS" pitchFamily="66" charset="0"/>
              </a:rPr>
              <a:t>Gregor</a:t>
            </a:r>
          </a:p>
          <a:p>
            <a:r>
              <a:rPr lang="sk-SK" sz="2000" dirty="0" smtClean="0">
                <a:latin typeface="Comic Sans MS" pitchFamily="66" charset="0"/>
              </a:rPr>
              <a:t>Tajovský</a:t>
            </a:r>
            <a:endParaRPr lang="sk-SK" sz="2000" dirty="0">
              <a:latin typeface="Comic Sans MS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533939" y="3126066"/>
            <a:ext cx="279815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sk-SK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Statky-zmätky</a:t>
            </a:r>
            <a:endParaRPr lang="sk-SK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58675"/>
            <a:ext cx="157146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467544" y="3387676"/>
            <a:ext cx="165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Televízny film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2494512" y="1516142"/>
            <a:ext cx="23442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Televízna inscenácia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32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42" y="2276872"/>
            <a:ext cx="2160240" cy="2680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39" y="2302692"/>
            <a:ext cx="24384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24007"/>
            <a:ext cx="33813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3296949" y="208989"/>
            <a:ext cx="17988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Statky-zmätky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951591" y="516308"/>
            <a:ext cx="6428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Útvar:		dráma v 5 dejstvách</a:t>
            </a:r>
          </a:p>
          <a:p>
            <a:r>
              <a:rPr lang="sk-SK" dirty="0" smtClean="0">
                <a:latin typeface="Comic Sans MS" pitchFamily="66" charset="0"/>
              </a:rPr>
              <a:t>Miesto deja:	slovenská dedina</a:t>
            </a:r>
          </a:p>
          <a:p>
            <a:r>
              <a:rPr lang="sk-SK" dirty="0" smtClean="0">
                <a:latin typeface="Comic Sans MS" pitchFamily="66" charset="0"/>
              </a:rPr>
              <a:t>Čas deja:	1 rok, od Vianoc do Vianoc	</a:t>
            </a:r>
          </a:p>
          <a:p>
            <a:r>
              <a:rPr lang="sk-SK" dirty="0" smtClean="0">
                <a:latin typeface="Comic Sans MS" pitchFamily="66" charset="0"/>
              </a:rPr>
              <a:t>Postavy:		</a:t>
            </a:r>
          </a:p>
          <a:p>
            <a:r>
              <a:rPr lang="sk-SK" dirty="0" smtClean="0">
                <a:latin typeface="Comic Sans MS" pitchFamily="66" charset="0"/>
              </a:rPr>
              <a:t>				</a:t>
            </a:r>
            <a:endParaRPr lang="sk-SK" dirty="0">
              <a:latin typeface="Comic Sans MS" pitchFamily="66" charset="0"/>
            </a:endParaRPr>
          </a:p>
          <a:p>
            <a:endParaRPr lang="sk-SK" dirty="0">
              <a:latin typeface="Comic Sans MS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43608" y="515719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Ďurko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296949" y="515719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Zuzka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940152" y="45091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Jano		Žofa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779739" y="1832415"/>
            <a:ext cx="137604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>
                <a:latin typeface="Comic Sans MS" pitchFamily="66" charset="0"/>
              </a:rPr>
              <a:t>Ľavkovci	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3290581" y="1832415"/>
            <a:ext cx="117211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>
                <a:latin typeface="Comic Sans MS" pitchFamily="66" charset="0"/>
              </a:rPr>
              <a:t>Kamenskí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655085" y="1816533"/>
            <a:ext cx="108395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Ľavkovci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75" y="5530311"/>
            <a:ext cx="1573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8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5840"/>
            <a:ext cx="8491635" cy="4039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779467" y="4539712"/>
            <a:ext cx="69923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Jano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051720" y="4524575"/>
            <a:ext cx="7920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Mara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865472" y="4524575"/>
            <a:ext cx="9557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Ondrej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995936" y="4866851"/>
            <a:ext cx="6848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Beta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156176" y="4462778"/>
            <a:ext cx="70243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Žofa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7452320" y="4623684"/>
            <a:ext cx="86914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Tomáš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220072" y="4625749"/>
            <a:ext cx="67197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Kata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683568" y="5661248"/>
            <a:ext cx="6480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Vyberte si jednu rodinu a charakterizujte jej členov.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35" y="5671273"/>
            <a:ext cx="1573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5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095606" y="456371"/>
            <a:ext cx="122413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>
                <a:latin typeface="Comic Sans MS" pitchFamily="66" charset="0"/>
              </a:rPr>
              <a:t>Ľavkovci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1014929" y="1206044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Ďurko	švárny, prelietavý, namyslený</a:t>
            </a:r>
          </a:p>
          <a:p>
            <a:r>
              <a:rPr lang="sk-SK" dirty="0">
                <a:latin typeface="Comic Sans MS" pitchFamily="66" charset="0"/>
              </a:rPr>
              <a:t>	</a:t>
            </a:r>
            <a:r>
              <a:rPr lang="sk-SK" dirty="0" smtClean="0">
                <a:latin typeface="Comic Sans MS" pitchFamily="66" charset="0"/>
              </a:rPr>
              <a:t>rád sa zabáva</a:t>
            </a:r>
          </a:p>
          <a:p>
            <a:r>
              <a:rPr lang="sk-SK" dirty="0">
                <a:latin typeface="Comic Sans MS" pitchFamily="66" charset="0"/>
              </a:rPr>
              <a:t>	</a:t>
            </a:r>
            <a:r>
              <a:rPr lang="sk-SK" dirty="0" smtClean="0">
                <a:latin typeface="Comic Sans MS" pitchFamily="66" charset="0"/>
              </a:rPr>
              <a:t>bitkár</a:t>
            </a:r>
          </a:p>
          <a:p>
            <a:r>
              <a:rPr lang="sk-SK" dirty="0">
                <a:latin typeface="Comic Sans MS" pitchFamily="66" charset="0"/>
              </a:rPr>
              <a:t>	</a:t>
            </a:r>
            <a:r>
              <a:rPr lang="sk-SK" dirty="0" smtClean="0">
                <a:latin typeface="Comic Sans MS" pitchFamily="66" charset="0"/>
              </a:rPr>
              <a:t>pracovitý</a:t>
            </a:r>
          </a:p>
          <a:p>
            <a:r>
              <a:rPr lang="sk-SK" dirty="0">
                <a:latin typeface="Comic Sans MS" pitchFamily="66" charset="0"/>
              </a:rPr>
              <a:t>	</a:t>
            </a:r>
            <a:r>
              <a:rPr lang="sk-SK" dirty="0" smtClean="0">
                <a:latin typeface="Comic Sans MS" pitchFamily="66" charset="0"/>
              </a:rPr>
              <a:t>túži po majetku</a:t>
            </a:r>
          </a:p>
          <a:p>
            <a:r>
              <a:rPr lang="sk-SK" dirty="0">
                <a:latin typeface="Comic Sans MS" pitchFamily="66" charset="0"/>
              </a:rPr>
              <a:t>	</a:t>
            </a:r>
            <a:r>
              <a:rPr lang="sk-SK" dirty="0" smtClean="0">
                <a:latin typeface="Comic Sans MS" pitchFamily="66" charset="0"/>
              </a:rPr>
              <a:t>v závere poznáva, čo stratil	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43" y="188640"/>
            <a:ext cx="22383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979712" y="3204122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povozník, chválenkár, robotný,</a:t>
            </a:r>
          </a:p>
          <a:p>
            <a:r>
              <a:rPr lang="sk-SK" dirty="0" smtClean="0">
                <a:latin typeface="Comic Sans MS" pitchFamily="66" charset="0"/>
              </a:rPr>
              <a:t>ulakomí sa na majetok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014928" y="3204122"/>
            <a:ext cx="110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Jano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095606" y="442782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Žofa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979712" y="4427820"/>
            <a:ext cx="4051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neúprimná, zaliečavá</a:t>
            </a:r>
          </a:p>
          <a:p>
            <a:r>
              <a:rPr lang="sk-SK" dirty="0" smtClean="0">
                <a:latin typeface="Comic Sans MS" pitchFamily="66" charset="0"/>
              </a:rPr>
              <a:t>prvá súhlasí so sobášom</a:t>
            </a:r>
          </a:p>
          <a:p>
            <a:r>
              <a:rPr lang="sk-SK" dirty="0" smtClean="0">
                <a:latin typeface="Comic Sans MS" pitchFamily="66" charset="0"/>
              </a:rPr>
              <a:t>synovi toleruje záletníctvo a neveru</a:t>
            </a:r>
          </a:p>
          <a:p>
            <a:endParaRPr lang="sk-SK" dirty="0">
              <a:latin typeface="Comic Sans MS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430" y="5373216"/>
            <a:ext cx="1573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9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277299"/>
            <a:ext cx="2844316" cy="336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BlokTextu 2"/>
          <p:cNvSpPr txBox="1"/>
          <p:nvPr/>
        </p:nvSpPr>
        <p:spPr>
          <a:xfrm>
            <a:off x="665132" y="1124744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bezdetní, bohatí gazdovia</a:t>
            </a:r>
          </a:p>
          <a:p>
            <a:r>
              <a:rPr lang="sk-SK" dirty="0" smtClean="0">
                <a:latin typeface="Comic Sans MS" pitchFamily="66" charset="0"/>
              </a:rPr>
              <a:t>skúpi k  sebe aj k paholkom</a:t>
            </a:r>
            <a:endParaRPr lang="sk-SK" dirty="0">
              <a:latin typeface="Comic Sans MS" pitchFamily="66" charset="0"/>
            </a:endParaRPr>
          </a:p>
          <a:p>
            <a:r>
              <a:rPr lang="sk-SK" dirty="0" smtClean="0">
                <a:latin typeface="Comic Sans MS" pitchFamily="66" charset="0"/>
              </a:rPr>
              <a:t>zištní, už 4 deti zobrali za svoje a vrátili späť</a:t>
            </a:r>
          </a:p>
          <a:p>
            <a:r>
              <a:rPr lang="sk-SK" dirty="0" smtClean="0">
                <a:latin typeface="Comic Sans MS" pitchFamily="66" charset="0"/>
              </a:rPr>
              <a:t>sľubujú majetok, sľuby nedodržiavajú</a:t>
            </a:r>
          </a:p>
          <a:p>
            <a:r>
              <a:rPr lang="sk-SK" dirty="0" smtClean="0">
                <a:latin typeface="Comic Sans MS" pitchFamily="66" charset="0"/>
              </a:rPr>
              <a:t>neustále výčitky a nespokojnosť s prácou iných, nevedia pochváliť</a:t>
            </a:r>
          </a:p>
          <a:p>
            <a:r>
              <a:rPr lang="sk-SK" dirty="0" smtClean="0">
                <a:latin typeface="Comic Sans MS" pitchFamily="66" charset="0"/>
              </a:rPr>
              <a:t>nepodporia Zuzku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683568" y="692696"/>
            <a:ext cx="12241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Palčíkovci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82273"/>
            <a:ext cx="1573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27" y="3277458"/>
            <a:ext cx="36480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9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16383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59" y="3573016"/>
            <a:ext cx="20383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827584" y="764704"/>
            <a:ext cx="129614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Comic Sans MS" pitchFamily="66" charset="0"/>
              </a:rPr>
              <a:t>Kamenskí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089921" y="1134455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pekné vzťahy v rodine</a:t>
            </a:r>
          </a:p>
          <a:p>
            <a:r>
              <a:rPr lang="sk-SK" dirty="0" smtClean="0">
                <a:latin typeface="Comic Sans MS" pitchFamily="66" charset="0"/>
              </a:rPr>
              <a:t>viac si cenia šťastie ako majetok  </a:t>
            </a:r>
          </a:p>
          <a:p>
            <a:r>
              <a:rPr lang="sk-SK" dirty="0" smtClean="0">
                <a:latin typeface="Comic Sans MS" pitchFamily="66" charset="0"/>
              </a:rPr>
              <a:t>nenútia Zuzku do manželstva</a:t>
            </a:r>
          </a:p>
          <a:p>
            <a:r>
              <a:rPr lang="sk-SK" dirty="0" smtClean="0">
                <a:latin typeface="Comic Sans MS" pitchFamily="66" charset="0"/>
              </a:rPr>
              <a:t>matka však podporuje manželstvo s Ďurkom</a:t>
            </a:r>
          </a:p>
          <a:p>
            <a:r>
              <a:rPr lang="sk-SK" dirty="0" smtClean="0">
                <a:latin typeface="Comic Sans MS" pitchFamily="66" charset="0"/>
              </a:rPr>
              <a:t>chce dopriať dcére ľahší život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89921" y="3501008"/>
            <a:ext cx="5138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tichá, ústupčivá, pracovitá, páči sa jej Ďurko</a:t>
            </a:r>
          </a:p>
          <a:p>
            <a:r>
              <a:rPr lang="sk-SK" dirty="0">
                <a:latin typeface="Comic Sans MS" pitchFamily="66" charset="0"/>
              </a:rPr>
              <a:t>n</a:t>
            </a:r>
            <a:r>
              <a:rPr lang="sk-SK" dirty="0" smtClean="0">
                <a:latin typeface="Comic Sans MS" pitchFamily="66" charset="0"/>
              </a:rPr>
              <a:t>evydáva pre majetok</a:t>
            </a:r>
          </a:p>
          <a:p>
            <a:r>
              <a:rPr lang="sk-SK" dirty="0" smtClean="0">
                <a:latin typeface="Comic Sans MS" pitchFamily="66" charset="0"/>
              </a:rPr>
              <a:t>ťažko znáša mužovu neveru</a:t>
            </a:r>
          </a:p>
          <a:p>
            <a:r>
              <a:rPr lang="sk-SK" dirty="0" smtClean="0">
                <a:latin typeface="Comic Sans MS" pitchFamily="66" charset="0"/>
              </a:rPr>
              <a:t>odmieta sa k nemu vrátiť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7584" y="31409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Zuzka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15" y="5517232"/>
            <a:ext cx="1573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0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907704" y="620688"/>
            <a:ext cx="158417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latin typeface="Comic Sans MS" pitchFamily="66" charset="0"/>
              </a:rPr>
              <a:t>Kompozícia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39552" y="1484784"/>
            <a:ext cx="74168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Expozícia	</a:t>
            </a:r>
            <a:r>
              <a:rPr lang="sk-SK" dirty="0">
                <a:latin typeface="Comic Sans MS" pitchFamily="66" charset="0"/>
              </a:rPr>
              <a:t>Ľavkovci, Palčíkovci, Kamenskí sa </a:t>
            </a:r>
            <a:r>
              <a:rPr lang="sk-SK" dirty="0" smtClean="0">
                <a:latin typeface="Comic Sans MS" pitchFamily="66" charset="0"/>
              </a:rPr>
              <a:t>				vyjadrujú </a:t>
            </a:r>
            <a:r>
              <a:rPr lang="sk-SK" dirty="0">
                <a:latin typeface="Comic Sans MS" pitchFamily="66" charset="0"/>
              </a:rPr>
              <a:t>k možnej </a:t>
            </a:r>
            <a:r>
              <a:rPr lang="sk-SK" dirty="0" smtClean="0">
                <a:latin typeface="Comic Sans MS" pitchFamily="66" charset="0"/>
              </a:rPr>
              <a:t>svadbe Ďurka a Zuzky	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39552" y="2333491"/>
            <a:ext cx="762420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Kolízia		Ďurko a Zuzka si nerozumejú, Ďurko chodí za Betou,</a:t>
            </a:r>
          </a:p>
          <a:p>
            <a:r>
              <a:rPr lang="sk-SK" dirty="0">
                <a:latin typeface="Comic Sans MS" pitchFamily="66" charset="0"/>
              </a:rPr>
              <a:t>	</a:t>
            </a:r>
            <a:r>
              <a:rPr lang="sk-SK" dirty="0" smtClean="0">
                <a:latin typeface="Comic Sans MS" pitchFamily="66" charset="0"/>
              </a:rPr>
              <a:t>	Palčíkovci sú nespokojní s ich prácou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39552" y="4090997"/>
            <a:ext cx="628905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Peripetia	hádka, </a:t>
            </a:r>
            <a:r>
              <a:rPr lang="sk-SK" dirty="0" err="1" smtClean="0">
                <a:latin typeface="Comic Sans MS" pitchFamily="66" charset="0"/>
              </a:rPr>
              <a:t>Palčík</a:t>
            </a:r>
            <a:r>
              <a:rPr lang="sk-SK" dirty="0" smtClean="0">
                <a:latin typeface="Comic Sans MS" pitchFamily="66" charset="0"/>
              </a:rPr>
              <a:t> strieľa na Ďurka</a:t>
            </a:r>
          </a:p>
          <a:p>
            <a:r>
              <a:rPr lang="sk-SK" dirty="0">
                <a:latin typeface="Comic Sans MS" pitchFamily="66" charset="0"/>
              </a:rPr>
              <a:t>	</a:t>
            </a:r>
            <a:r>
              <a:rPr lang="sk-SK" dirty="0" smtClean="0">
                <a:latin typeface="Comic Sans MS" pitchFamily="66" charset="0"/>
              </a:rPr>
              <a:t>	Ďurko vyženie Betu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539552" y="3014959"/>
            <a:ext cx="612068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Kríza		Zuzka opúšťa Ďurka</a:t>
            </a:r>
          </a:p>
          <a:p>
            <a:r>
              <a:rPr lang="sk-SK" dirty="0">
                <a:latin typeface="Comic Sans MS" pitchFamily="66" charset="0"/>
              </a:rPr>
              <a:t>	</a:t>
            </a:r>
            <a:r>
              <a:rPr lang="sk-SK" dirty="0" smtClean="0">
                <a:latin typeface="Comic Sans MS" pitchFamily="66" charset="0"/>
              </a:rPr>
              <a:t>	Ďurko si privádza Betu</a:t>
            </a:r>
          </a:p>
          <a:p>
            <a:r>
              <a:rPr lang="sk-SK" dirty="0">
                <a:latin typeface="Comic Sans MS" pitchFamily="66" charset="0"/>
              </a:rPr>
              <a:t>	</a:t>
            </a:r>
            <a:r>
              <a:rPr lang="sk-SK" dirty="0" smtClean="0">
                <a:latin typeface="Comic Sans MS" pitchFamily="66" charset="0"/>
              </a:rPr>
              <a:t>	Palčíkovci odmietajú prepísať majetok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29148" y="4797152"/>
            <a:ext cx="6309857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Comic Sans MS" pitchFamily="66" charset="0"/>
              </a:rPr>
              <a:t>Rozuzlenie	Ďurko odprosí Zuzku</a:t>
            </a:r>
          </a:p>
          <a:p>
            <a:r>
              <a:rPr lang="sk-SK" dirty="0">
                <a:latin typeface="Comic Sans MS" pitchFamily="66" charset="0"/>
              </a:rPr>
              <a:t>	</a:t>
            </a:r>
            <a:r>
              <a:rPr lang="sk-SK" dirty="0" smtClean="0">
                <a:latin typeface="Comic Sans MS" pitchFamily="66" charset="0"/>
              </a:rPr>
              <a:t>	Zuzka sa odmieta k nemu vrátiť</a:t>
            </a:r>
          </a:p>
          <a:p>
            <a:r>
              <a:rPr lang="sk-SK" dirty="0">
                <a:latin typeface="Comic Sans MS" pitchFamily="66" charset="0"/>
              </a:rPr>
              <a:t>	</a:t>
            </a:r>
            <a:r>
              <a:rPr lang="sk-SK" dirty="0" smtClean="0">
                <a:latin typeface="Comic Sans MS" pitchFamily="66" charset="0"/>
              </a:rPr>
              <a:t>	Palčíkovci odprosia </a:t>
            </a:r>
            <a:r>
              <a:rPr lang="sk-SK" dirty="0" err="1">
                <a:latin typeface="Comic Sans MS" pitchFamily="66" charset="0"/>
              </a:rPr>
              <a:t>K</a:t>
            </a:r>
            <a:r>
              <a:rPr lang="sk-SK" dirty="0" err="1" smtClean="0">
                <a:latin typeface="Comic Sans MS" pitchFamily="66" charset="0"/>
              </a:rPr>
              <a:t>amenských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59" y="5445224"/>
            <a:ext cx="1573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5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449</TotalTime>
  <Words>319</Words>
  <Application>Microsoft Office PowerPoint</Application>
  <PresentationFormat>Předvádění na obrazovce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Viazaná kniha</vt:lpstr>
      <vt:lpstr>   Jozef Gregor Tajovský</vt:lpstr>
      <vt:lpstr>prozaik   dramatik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Jozef Gregor Tajovský</dc:title>
  <dc:creator>marianna</dc:creator>
  <cp:lastModifiedBy>Kristína Vargová</cp:lastModifiedBy>
  <cp:revision>24</cp:revision>
  <dcterms:created xsi:type="dcterms:W3CDTF">2012-02-17T20:16:23Z</dcterms:created>
  <dcterms:modified xsi:type="dcterms:W3CDTF">2018-12-03T21:16:29Z</dcterms:modified>
</cp:coreProperties>
</file>