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14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98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84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38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79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30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739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40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66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0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9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A06D-A525-466E-BC46-40D2672AC261}" type="datetimeFigureOut">
              <a:rPr lang="sk-SK" smtClean="0"/>
              <a:t>6.3.2019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8883-0453-462B-942E-7C1FE17DD7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03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188640"/>
            <a:ext cx="849694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Výkladový slohový postup. Úvaha</a:t>
            </a:r>
          </a:p>
          <a:p>
            <a:endParaRPr lang="sk-SK" b="1" dirty="0"/>
          </a:p>
          <a:p>
            <a:pPr algn="just"/>
            <a:r>
              <a:rPr lang="sk-SK" dirty="0"/>
              <a:t>Štylisticky útvar, v ktorom sa autor zamýšľa nad mravnými, spoločenskými, vedeckými </a:t>
            </a:r>
            <a:r>
              <a:rPr lang="sk-SK" dirty="0" smtClean="0"/>
              <a:t>alebo umeleckými </a:t>
            </a:r>
            <a:r>
              <a:rPr lang="sk-SK" dirty="0"/>
              <a:t>problémami, sa nazýva </a:t>
            </a:r>
            <a:r>
              <a:rPr lang="sk-SK" b="1" dirty="0"/>
              <a:t>úvaha.</a:t>
            </a:r>
          </a:p>
          <a:p>
            <a:pPr algn="just"/>
            <a:r>
              <a:rPr lang="sk-SK" dirty="0" smtClean="0"/>
              <a:t>Úvaha </a:t>
            </a:r>
            <a:r>
              <a:rPr lang="sk-SK" dirty="0"/>
              <a:t>vyjadruje predovšetkým </a:t>
            </a:r>
            <a:r>
              <a:rPr lang="sk-SK" b="1" dirty="0"/>
              <a:t>subjektívny postoj autora </a:t>
            </a:r>
            <a:r>
              <a:rPr lang="sk-SK" dirty="0"/>
              <a:t>a nekladie si za cieľ podávať </a:t>
            </a:r>
            <a:r>
              <a:rPr lang="sk-SK" dirty="0" smtClean="0"/>
              <a:t>úplné </a:t>
            </a:r>
            <a:r>
              <a:rPr lang="pt-BR" dirty="0" smtClean="0"/>
              <a:t>a </a:t>
            </a:r>
            <a:r>
              <a:rPr lang="pt-BR" dirty="0"/>
              <a:t>odborné poučenie o téme.</a:t>
            </a:r>
          </a:p>
          <a:p>
            <a:pPr algn="just"/>
            <a:r>
              <a:rPr lang="sk-SK" dirty="0" smtClean="0"/>
              <a:t>V </a:t>
            </a:r>
            <a:r>
              <a:rPr lang="sk-SK" dirty="0"/>
              <a:t>úvahe sa uplatňuje </a:t>
            </a:r>
            <a:r>
              <a:rPr lang="sk-SK" b="1" dirty="0"/>
              <a:t>výkladový slohový postup</a:t>
            </a:r>
          </a:p>
          <a:p>
            <a:pPr algn="just"/>
            <a:r>
              <a:rPr lang="sk-SK" dirty="0" smtClean="0"/>
              <a:t>Z </a:t>
            </a:r>
            <a:r>
              <a:rPr lang="sk-SK" dirty="0"/>
              <a:t>jazykových prostriedkov sa v úvahe používajú: obrazné pomenovania, citovo zafarbené </a:t>
            </a:r>
            <a:r>
              <a:rPr lang="sk-SK" dirty="0" smtClean="0"/>
              <a:t>slová, synonymá </a:t>
            </a:r>
            <a:r>
              <a:rPr lang="sk-SK" dirty="0"/>
              <a:t>a antonymá, častice a citoslovcia, všetky druhy viet podľa postoja hovoriaceho, </a:t>
            </a:r>
            <a:r>
              <a:rPr lang="sk-SK" dirty="0" smtClean="0"/>
              <a:t>jednoduché vety </a:t>
            </a:r>
            <a:r>
              <a:rPr lang="sk-SK" dirty="0"/>
              <a:t>i súvetia</a:t>
            </a:r>
            <a:r>
              <a:rPr lang="sk-SK" dirty="0" smtClean="0"/>
              <a:t>.</a:t>
            </a:r>
          </a:p>
          <a:p>
            <a:pPr algn="just"/>
            <a:endParaRPr lang="sk-SK" dirty="0"/>
          </a:p>
          <a:p>
            <a:pPr algn="just"/>
            <a:r>
              <a:rPr lang="sk-SK" b="1" u="sng" dirty="0" smtClean="0"/>
              <a:t>Úvaha </a:t>
            </a:r>
            <a:r>
              <a:rPr lang="sk-SK" b="1" u="sng" dirty="0"/>
              <a:t>sa uplatňuje:</a:t>
            </a:r>
          </a:p>
          <a:p>
            <a:pPr algn="just"/>
            <a:r>
              <a:rPr lang="sk-SK" dirty="0"/>
              <a:t>- v náučnom texte (</a:t>
            </a:r>
            <a:r>
              <a:rPr lang="sk-SK" dirty="0" err="1"/>
              <a:t>populárno</a:t>
            </a:r>
            <a:r>
              <a:rPr lang="sk-SK" dirty="0"/>
              <a:t>- náučné články),</a:t>
            </a:r>
          </a:p>
          <a:p>
            <a:pPr algn="just"/>
            <a:r>
              <a:rPr lang="sk-SK" dirty="0"/>
              <a:t>- v publicistickom štýle (úvodník, komentáre, recenzie),</a:t>
            </a:r>
          </a:p>
          <a:p>
            <a:pPr algn="just"/>
            <a:r>
              <a:rPr lang="sk-SK" dirty="0" smtClean="0"/>
              <a:t>- v </a:t>
            </a:r>
            <a:r>
              <a:rPr lang="sk-SK" dirty="0"/>
              <a:t>umeleckom štýle (úvahy, eseje</a:t>
            </a:r>
            <a:r>
              <a:rPr lang="sk-SK" dirty="0" smtClean="0"/>
              <a:t>).</a:t>
            </a:r>
          </a:p>
          <a:p>
            <a:pPr marL="285750" indent="-285750" algn="just">
              <a:buFontTx/>
              <a:buChar char="-"/>
            </a:pPr>
            <a:endParaRPr lang="sk-SK" dirty="0"/>
          </a:p>
          <a:p>
            <a:pPr algn="just"/>
            <a:r>
              <a:rPr lang="sk-SK" b="1" dirty="0"/>
              <a:t>Úvaha </a:t>
            </a:r>
            <a:r>
              <a:rPr lang="sk-SK" dirty="0"/>
              <a:t>spolu s </a:t>
            </a:r>
            <a:r>
              <a:rPr lang="sk-SK" b="1" dirty="0"/>
              <a:t>výkladom </a:t>
            </a:r>
            <a:r>
              <a:rPr lang="sk-SK" dirty="0"/>
              <a:t>patrí do výkladového slohového postupu. Líšia sa tým že:</a:t>
            </a:r>
          </a:p>
          <a:p>
            <a:pPr algn="just"/>
            <a:r>
              <a:rPr lang="sk-SK" b="1" dirty="0"/>
              <a:t>úvaha </a:t>
            </a:r>
            <a:r>
              <a:rPr lang="sk-SK" dirty="0"/>
              <a:t>sa vyskytuje najčastejšie v </a:t>
            </a:r>
            <a:r>
              <a:rPr lang="sk-SK" b="1" dirty="0"/>
              <a:t>umeleckom štýle </a:t>
            </a:r>
            <a:r>
              <a:rPr lang="sk-SK" dirty="0"/>
              <a:t>(napr. aforizmoch, prísloviach, lyrickej </a:t>
            </a:r>
            <a:r>
              <a:rPr lang="sk-SK" dirty="0" smtClean="0"/>
              <a:t>poézii, v </a:t>
            </a:r>
            <a:r>
              <a:rPr lang="sk-SK" dirty="0"/>
              <a:t>úvahách postáv alebo rozprávača v próze či v monológu v dráme), v publicistickom štýle (</a:t>
            </a:r>
            <a:r>
              <a:rPr lang="sk-SK" dirty="0" smtClean="0"/>
              <a:t>napr. v </a:t>
            </a:r>
            <a:r>
              <a:rPr lang="sk-SK" dirty="0"/>
              <a:t>komentári), v odbornom štýle sa nachádza v recenzii či posudku;</a:t>
            </a:r>
          </a:p>
          <a:p>
            <a:pPr algn="just"/>
            <a:r>
              <a:rPr lang="sk-SK" dirty="0"/>
              <a:t>Vyjadruje </a:t>
            </a:r>
            <a:r>
              <a:rPr lang="sk-SK" b="1" dirty="0"/>
              <a:t>osobný, subjektívny </a:t>
            </a:r>
            <a:r>
              <a:rPr lang="sk-SK" dirty="0"/>
              <a:t>názor autora na známy jav či </a:t>
            </a:r>
            <a:r>
              <a:rPr lang="sk-SK" dirty="0" smtClean="0"/>
              <a:t>problém.</a:t>
            </a:r>
            <a:endParaRPr lang="sk-SK" dirty="0"/>
          </a:p>
          <a:p>
            <a:pPr algn="just"/>
            <a:r>
              <a:rPr lang="sk-SK" dirty="0"/>
              <a:t>Autor sa snaží upútať čitateľa bohatstvom svojej slovnej </a:t>
            </a:r>
            <a:r>
              <a:rPr lang="sk-SK" dirty="0" smtClean="0"/>
              <a:t>zásoby.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89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76673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Porovnanie: </a:t>
            </a:r>
          </a:p>
          <a:p>
            <a:endParaRPr lang="sk-SK" sz="2400" b="1" dirty="0"/>
          </a:p>
          <a:p>
            <a:r>
              <a:rPr lang="sk-SK" sz="2400" b="1" dirty="0" smtClean="0"/>
              <a:t>výklad </a:t>
            </a:r>
            <a:r>
              <a:rPr lang="sk-SK" sz="2400" b="1" dirty="0"/>
              <a:t>	</a:t>
            </a:r>
            <a:r>
              <a:rPr lang="sk-SK" sz="2400" b="1" dirty="0" smtClean="0"/>
              <a:t>                                                                    úvaha </a:t>
            </a:r>
            <a:r>
              <a:rPr lang="sk-SK" sz="2400" b="1" dirty="0"/>
              <a:t>	</a:t>
            </a:r>
          </a:p>
          <a:p>
            <a:r>
              <a:rPr lang="sk-SK" dirty="0"/>
              <a:t>presné údaje, citácie 	</a:t>
            </a:r>
            <a:r>
              <a:rPr lang="sk-SK" dirty="0" smtClean="0"/>
              <a:t>                       približné </a:t>
            </a:r>
            <a:r>
              <a:rPr lang="sk-SK" dirty="0"/>
              <a:t>údaje, voľné citácie a parafrázy 	</a:t>
            </a:r>
          </a:p>
          <a:p>
            <a:r>
              <a:rPr lang="sk-SK" dirty="0"/>
              <a:t>komplikované súvetia a konštrukcie 	</a:t>
            </a:r>
            <a:r>
              <a:rPr lang="sk-SK" dirty="0" smtClean="0"/>
              <a:t>      modálne </a:t>
            </a:r>
            <a:r>
              <a:rPr lang="sk-SK" dirty="0"/>
              <a:t>bohatšie, jednoduché vety 	</a:t>
            </a:r>
          </a:p>
          <a:p>
            <a:r>
              <a:rPr lang="sk-SK" dirty="0"/>
              <a:t>neutrálna, nepríznaková lexika 	</a:t>
            </a:r>
            <a:r>
              <a:rPr lang="sk-SK" dirty="0" smtClean="0"/>
              <a:t>     citovo </a:t>
            </a:r>
            <a:r>
              <a:rPr lang="sk-SK" dirty="0"/>
              <a:t>zafarbené, štylisticky príznakové slová 	</a:t>
            </a:r>
          </a:p>
          <a:p>
            <a:r>
              <a:rPr lang="sk-SK" dirty="0"/>
              <a:t>prísne členenie textu 	</a:t>
            </a:r>
            <a:r>
              <a:rPr lang="sk-SK" dirty="0" smtClean="0"/>
              <a:t>                                        voľnejšia </a:t>
            </a:r>
            <a:r>
              <a:rPr lang="sk-SK" dirty="0"/>
              <a:t>kompozícia 	</a:t>
            </a:r>
          </a:p>
          <a:p>
            <a:endParaRPr lang="sk-SK" dirty="0" smtClean="0"/>
          </a:p>
          <a:p>
            <a:r>
              <a:rPr lang="sk-SK" dirty="0" smtClean="0"/>
              <a:t>štruktúrovaný </a:t>
            </a:r>
            <a:r>
              <a:rPr lang="sk-SK" dirty="0"/>
              <a:t>text (schémy, tabuľky, obrázky) 	</a:t>
            </a:r>
            <a:r>
              <a:rPr lang="sk-SK" dirty="0" smtClean="0"/>
              <a:t>     neštruktúrovaný </a:t>
            </a:r>
            <a:r>
              <a:rPr lang="sk-SK" dirty="0"/>
              <a:t>text (len odseky) 	</a:t>
            </a:r>
          </a:p>
          <a:p>
            <a:r>
              <a:rPr lang="sk-SK" dirty="0"/>
              <a:t>informačný, výkladový a opisný slohový postup 	</a:t>
            </a:r>
            <a:r>
              <a:rPr lang="sk-SK" dirty="0" smtClean="0"/>
              <a:t>     výkladový </a:t>
            </a:r>
            <a:r>
              <a:rPr lang="sk-SK" dirty="0"/>
              <a:t>a rozprávací slohový postup 	</a:t>
            </a:r>
          </a:p>
        </p:txBody>
      </p:sp>
    </p:spTree>
    <p:extLst>
      <p:ext uri="{BB962C8B-B14F-4D97-AF65-F5344CB8AC3E}">
        <p14:creationId xmlns:p14="http://schemas.microsoft.com/office/powerpoint/2010/main" val="19531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260648"/>
            <a:ext cx="856895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Výkladový slohový postup. Výklad</a:t>
            </a:r>
            <a:endParaRPr lang="sk-SK" sz="2800" b="1" dirty="0">
              <a:solidFill>
                <a:srgbClr val="FF0000"/>
              </a:solidFill>
            </a:endParaRPr>
          </a:p>
          <a:p>
            <a:endParaRPr lang="sk-SK" b="1" dirty="0" smtClean="0"/>
          </a:p>
          <a:p>
            <a:pPr algn="just"/>
            <a:r>
              <a:rPr lang="sk-SK" sz="2000" b="1" dirty="0" smtClean="0"/>
              <a:t>Slohový </a:t>
            </a:r>
            <a:r>
              <a:rPr lang="sk-SK" sz="2000" b="1" dirty="0"/>
              <a:t>útvar, </a:t>
            </a:r>
            <a:r>
              <a:rPr lang="sk-SK" sz="2000" dirty="0"/>
              <a:t>v ktorom sa </a:t>
            </a:r>
            <a:r>
              <a:rPr lang="sk-SK" sz="2000" b="1" dirty="0"/>
              <a:t>vysvetľuje, objasňuje </a:t>
            </a:r>
            <a:r>
              <a:rPr lang="sk-SK" sz="2000" dirty="0"/>
              <a:t>nejaký problém alebo jav, sa nazýva </a:t>
            </a:r>
            <a:r>
              <a:rPr lang="sk-SK" sz="2000" b="1" dirty="0"/>
              <a:t>výklad. </a:t>
            </a:r>
            <a:r>
              <a:rPr lang="sk-SK" sz="2000" dirty="0" smtClean="0"/>
              <a:t>Pri vysvetľovaní </a:t>
            </a:r>
            <a:r>
              <a:rPr lang="sk-SK" sz="2000" dirty="0"/>
              <a:t>sa používajú argumenty a príklady. </a:t>
            </a:r>
            <a:endParaRPr lang="sk-SK" sz="2000" dirty="0" smtClean="0"/>
          </a:p>
          <a:p>
            <a:pPr algn="just"/>
            <a:r>
              <a:rPr lang="sk-SK" sz="2000" dirty="0" smtClean="0"/>
              <a:t>Postup </a:t>
            </a:r>
            <a:r>
              <a:rPr lang="sk-SK" sz="2000" dirty="0"/>
              <a:t>vysvetľovania môže byť </a:t>
            </a:r>
            <a:r>
              <a:rPr lang="sk-SK" sz="2000" b="1" dirty="0"/>
              <a:t>induktívny </a:t>
            </a:r>
            <a:r>
              <a:rPr lang="sk-SK" sz="2000" dirty="0"/>
              <a:t>(najprv </a:t>
            </a:r>
            <a:r>
              <a:rPr lang="sk-SK" sz="2000" dirty="0" smtClean="0"/>
              <a:t>sa uvádzajú </a:t>
            </a:r>
            <a:r>
              <a:rPr lang="sk-SK" sz="2000" dirty="0"/>
              <a:t>fakty a príklady, potom sa vyvodia závery a poučenia) alebo </a:t>
            </a:r>
            <a:r>
              <a:rPr lang="sk-SK" sz="2000" b="1" dirty="0"/>
              <a:t>deduktívny </a:t>
            </a:r>
            <a:r>
              <a:rPr lang="sk-SK" sz="2000" dirty="0"/>
              <a:t>(najprv sa </a:t>
            </a:r>
            <a:r>
              <a:rPr lang="sk-SK" sz="2000" dirty="0" smtClean="0"/>
              <a:t>vysloví poučka</a:t>
            </a:r>
            <a:r>
              <a:rPr lang="sk-SK" sz="2000" dirty="0"/>
              <a:t>, ktorá sa potom vysvetľuje a dokladá príkladmi).</a:t>
            </a:r>
          </a:p>
          <a:p>
            <a:pPr algn="just"/>
            <a:r>
              <a:rPr lang="sk-SK" sz="2000" dirty="0"/>
              <a:t>Rozlišujeme výklad </a:t>
            </a:r>
            <a:r>
              <a:rPr lang="sk-SK" sz="2000" b="1" dirty="0"/>
              <a:t>populárny </a:t>
            </a:r>
            <a:r>
              <a:rPr lang="sk-SK" sz="2000" dirty="0"/>
              <a:t>(v učebniciach, v populárno-náučnej literatúre) a </a:t>
            </a:r>
            <a:r>
              <a:rPr lang="sk-SK" sz="2000" b="1" dirty="0"/>
              <a:t>vedecký </a:t>
            </a:r>
            <a:r>
              <a:rPr lang="sk-SK" sz="2000" dirty="0"/>
              <a:t>(v </a:t>
            </a:r>
            <a:r>
              <a:rPr lang="sk-SK" sz="2000" dirty="0" smtClean="0"/>
              <a:t>odborných časopisoch</a:t>
            </a:r>
            <a:r>
              <a:rPr lang="sk-SK" sz="2000" dirty="0"/>
              <a:t>, odborných dielach).</a:t>
            </a:r>
          </a:p>
          <a:p>
            <a:pPr algn="just"/>
            <a:r>
              <a:rPr lang="sk-SK" sz="2000" dirty="0"/>
              <a:t>Výklad realizovaný ústnou formou sa nazýva </a:t>
            </a:r>
            <a:r>
              <a:rPr lang="sk-SK" sz="2000" b="1" dirty="0"/>
              <a:t>prednáška. </a:t>
            </a:r>
            <a:r>
              <a:rPr lang="sk-SK" sz="2000" dirty="0"/>
              <a:t>Písomne realizovaný výklad sa nazýva </a:t>
            </a:r>
            <a:r>
              <a:rPr lang="sk-SK" sz="2000" b="1" dirty="0"/>
              <a:t>článok.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dirty="0" smtClean="0"/>
              <a:t>Vo </a:t>
            </a:r>
            <a:r>
              <a:rPr lang="sk-SK" sz="2000" b="1" dirty="0"/>
              <a:t>výklade </a:t>
            </a:r>
            <a:r>
              <a:rPr lang="sk-SK" sz="2000" dirty="0"/>
              <a:t>sa uplatňuje </a:t>
            </a:r>
            <a:r>
              <a:rPr lang="sk-SK" sz="2000" b="1" dirty="0"/>
              <a:t>výkladový slohový postup.</a:t>
            </a:r>
          </a:p>
          <a:p>
            <a:pPr algn="just"/>
            <a:r>
              <a:rPr lang="sk-SK" sz="2000" b="1" dirty="0"/>
              <a:t>Znaky </a:t>
            </a:r>
            <a:r>
              <a:rPr lang="sk-SK" sz="2000" dirty="0"/>
              <a:t>výkladového slohového postupu:</a:t>
            </a:r>
          </a:p>
          <a:p>
            <a:pPr algn="just"/>
            <a:r>
              <a:rPr lang="sk-SK" sz="2000" dirty="0"/>
              <a:t>- logistická stavba a zložitá štruktúra</a:t>
            </a:r>
          </a:p>
          <a:p>
            <a:pPr algn="just"/>
            <a:r>
              <a:rPr lang="sk-SK" sz="2000" dirty="0"/>
              <a:t>- vysvetľovanie, uvádzanie príkladov, dôkazov</a:t>
            </a:r>
          </a:p>
          <a:p>
            <a:pPr algn="just"/>
            <a:r>
              <a:rPr lang="sk-SK" sz="2000" dirty="0"/>
              <a:t>- silná súdržnosť jednotlivých odsekov i celého textu</a:t>
            </a:r>
          </a:p>
          <a:p>
            <a:pPr algn="just"/>
            <a:r>
              <a:rPr lang="sk-SK" sz="2000" dirty="0"/>
              <a:t>Z jazykových prostriedkov sa vo </a:t>
            </a:r>
            <a:r>
              <a:rPr lang="sk-SK" sz="2000" b="1" dirty="0"/>
              <a:t>výklade </a:t>
            </a:r>
            <a:r>
              <a:rPr lang="sk-SK" sz="2000" dirty="0"/>
              <a:t>používajú plnovýznamové slovesá, odborné </a:t>
            </a:r>
            <a:r>
              <a:rPr lang="sk-SK" sz="2000" dirty="0" smtClean="0"/>
              <a:t>termíny, internacionalizmy</a:t>
            </a:r>
            <a:r>
              <a:rPr lang="sk-SK" sz="2000" dirty="0"/>
              <a:t>, jednoduché podraďovacie súvetia i zložené súvetia.</a:t>
            </a:r>
          </a:p>
          <a:p>
            <a:pPr algn="just"/>
            <a:endParaRPr lang="sk-SK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4266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332656"/>
            <a:ext cx="83529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 smtClean="0"/>
              <a:t>Výklad </a:t>
            </a:r>
            <a:r>
              <a:rPr lang="sk-SK" sz="2000" dirty="0" smtClean="0"/>
              <a:t>sa vyznačuje </a:t>
            </a:r>
            <a:r>
              <a:rPr lang="sk-SK" sz="2000" b="1" dirty="0" smtClean="0"/>
              <a:t>neosobnosťou, objektívnosťou. </a:t>
            </a:r>
            <a:r>
              <a:rPr lang="sk-SK" sz="2000" dirty="0" smtClean="0"/>
              <a:t>Člení sa na </a:t>
            </a:r>
            <a:r>
              <a:rPr lang="sk-SK" sz="2000" b="1" dirty="0" smtClean="0"/>
              <a:t>úvod, jadro </a:t>
            </a:r>
            <a:r>
              <a:rPr lang="sk-SK" sz="2000" dirty="0" smtClean="0"/>
              <a:t>a </a:t>
            </a:r>
            <a:r>
              <a:rPr lang="sk-SK" sz="2000" b="1" dirty="0" smtClean="0"/>
              <a:t>záver.</a:t>
            </a:r>
          </a:p>
          <a:p>
            <a:endParaRPr lang="sk-SK" sz="2000" dirty="0" smtClean="0"/>
          </a:p>
          <a:p>
            <a:r>
              <a:rPr lang="sk-SK" sz="2000" u="sng" dirty="0" smtClean="0"/>
              <a:t>Úvod</a:t>
            </a:r>
          </a:p>
          <a:p>
            <a:r>
              <a:rPr lang="sk-SK" sz="2000" dirty="0"/>
              <a:t>v</a:t>
            </a:r>
            <a:r>
              <a:rPr lang="sk-SK" sz="2000" dirty="0" smtClean="0"/>
              <a:t>šeobecné </a:t>
            </a:r>
            <a:r>
              <a:rPr lang="sk-SK" sz="2000" dirty="0"/>
              <a:t>tvrdenie</a:t>
            </a:r>
          </a:p>
          <a:p>
            <a:r>
              <a:rPr lang="sk-SK" sz="2000" dirty="0"/>
              <a:t>účel</a:t>
            </a:r>
          </a:p>
          <a:p>
            <a:r>
              <a:rPr lang="sk-SK" sz="2000" dirty="0" smtClean="0"/>
              <a:t>príčina</a:t>
            </a:r>
          </a:p>
          <a:p>
            <a:endParaRPr lang="sk-SK" sz="2000" dirty="0"/>
          </a:p>
          <a:p>
            <a:r>
              <a:rPr lang="sk-SK" sz="2000" u="sng" dirty="0"/>
              <a:t>Jadro</a:t>
            </a:r>
          </a:p>
          <a:p>
            <a:r>
              <a:rPr lang="sk-SK" sz="2000" dirty="0"/>
              <a:t>porovnanie dvoch javov</a:t>
            </a:r>
          </a:p>
          <a:p>
            <a:r>
              <a:rPr lang="sk-SK" sz="2000" dirty="0"/>
              <a:t>dôvod</a:t>
            </a:r>
          </a:p>
          <a:p>
            <a:r>
              <a:rPr lang="sk-SK" sz="2000" dirty="0"/>
              <a:t>dôsledok</a:t>
            </a:r>
          </a:p>
          <a:p>
            <a:r>
              <a:rPr lang="sk-SK" sz="2000" dirty="0" smtClean="0"/>
              <a:t>argumentácia</a:t>
            </a:r>
          </a:p>
          <a:p>
            <a:endParaRPr lang="sk-SK" sz="2000" dirty="0"/>
          </a:p>
          <a:p>
            <a:r>
              <a:rPr lang="sk-SK" sz="2000" u="sng" dirty="0"/>
              <a:t>Záver</a:t>
            </a:r>
          </a:p>
          <a:p>
            <a:r>
              <a:rPr lang="sk-SK" sz="2000" dirty="0"/>
              <a:t>zhrnutie, vymenúvanie</a:t>
            </a:r>
          </a:p>
          <a:p>
            <a:r>
              <a:rPr lang="sk-SK" sz="2000" dirty="0"/>
              <a:t>vyslovenie </a:t>
            </a:r>
            <a:r>
              <a:rPr lang="sk-SK" sz="2000" dirty="0" smtClean="0"/>
              <a:t>predpokladu</a:t>
            </a:r>
          </a:p>
          <a:p>
            <a:endParaRPr lang="sk-SK" sz="2000" dirty="0"/>
          </a:p>
          <a:p>
            <a:r>
              <a:rPr lang="sk-SK" sz="2000" b="1" dirty="0"/>
              <a:t>VÝKLAD </a:t>
            </a:r>
            <a:r>
              <a:rPr lang="sk-SK" sz="2000" dirty="0"/>
              <a:t>sa využíva </a:t>
            </a:r>
            <a:r>
              <a:rPr lang="sk-SK" sz="2000" b="1" dirty="0"/>
              <a:t>v náučnom štýle </a:t>
            </a:r>
            <a:r>
              <a:rPr lang="sk-SK" sz="2000" dirty="0"/>
              <a:t>(v učebniciach, v </a:t>
            </a:r>
            <a:r>
              <a:rPr lang="sk-SK" sz="2000" dirty="0" err="1"/>
              <a:t>populárno</a:t>
            </a:r>
            <a:r>
              <a:rPr lang="sk-SK" sz="2000" dirty="0"/>
              <a:t>- náučnej </a:t>
            </a:r>
            <a:r>
              <a:rPr lang="sk-SK" sz="2000" dirty="0" smtClean="0"/>
              <a:t>literatúre, v </a:t>
            </a:r>
            <a:r>
              <a:rPr lang="sk-SK" sz="2000" dirty="0"/>
              <a:t>odborných časopisoch);</a:t>
            </a:r>
          </a:p>
        </p:txBody>
      </p:sp>
    </p:spTree>
    <p:extLst>
      <p:ext uri="{BB962C8B-B14F-4D97-AF65-F5344CB8AC3E}">
        <p14:creationId xmlns:p14="http://schemas.microsoft.com/office/powerpoint/2010/main" val="26719737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422</Words>
  <Application>Microsoft Office PowerPoint</Application>
  <PresentationFormat>Předvádění na obrazovce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Motiv systému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Kristína Vargová</dc:creator>
  <cp:lastModifiedBy>Kristína Vargová</cp:lastModifiedBy>
  <cp:revision>5</cp:revision>
  <dcterms:created xsi:type="dcterms:W3CDTF">2018-01-05T11:02:21Z</dcterms:created>
  <dcterms:modified xsi:type="dcterms:W3CDTF">2019-03-06T21:20:55Z</dcterms:modified>
</cp:coreProperties>
</file>